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42"/>
  </p:notesMasterIdLst>
  <p:handoutMasterIdLst>
    <p:handoutMasterId r:id="rId43"/>
  </p:handoutMasterIdLst>
  <p:sldIdLst>
    <p:sldId id="256" r:id="rId2"/>
    <p:sldId id="257" r:id="rId3"/>
    <p:sldId id="308" r:id="rId4"/>
    <p:sldId id="259" r:id="rId5"/>
    <p:sldId id="319" r:id="rId6"/>
    <p:sldId id="264" r:id="rId7"/>
    <p:sldId id="265" r:id="rId8"/>
    <p:sldId id="267" r:id="rId9"/>
    <p:sldId id="306" r:id="rId10"/>
    <p:sldId id="268" r:id="rId11"/>
    <p:sldId id="269" r:id="rId12"/>
    <p:sldId id="309" r:id="rId13"/>
    <p:sldId id="271" r:id="rId14"/>
    <p:sldId id="326" r:id="rId15"/>
    <p:sldId id="316" r:id="rId16"/>
    <p:sldId id="311" r:id="rId17"/>
    <p:sldId id="317" r:id="rId18"/>
    <p:sldId id="314" r:id="rId19"/>
    <p:sldId id="315" r:id="rId20"/>
    <p:sldId id="318" r:id="rId21"/>
    <p:sldId id="285" r:id="rId22"/>
    <p:sldId id="286" r:id="rId23"/>
    <p:sldId id="287" r:id="rId24"/>
    <p:sldId id="290" r:id="rId25"/>
    <p:sldId id="291" r:id="rId26"/>
    <p:sldId id="292" r:id="rId27"/>
    <p:sldId id="322" r:id="rId28"/>
    <p:sldId id="324" r:id="rId29"/>
    <p:sldId id="325" r:id="rId30"/>
    <p:sldId id="296" r:id="rId31"/>
    <p:sldId id="295" r:id="rId32"/>
    <p:sldId id="297" r:id="rId33"/>
    <p:sldId id="298" r:id="rId34"/>
    <p:sldId id="310" r:id="rId35"/>
    <p:sldId id="302" r:id="rId36"/>
    <p:sldId id="327" r:id="rId37"/>
    <p:sldId id="328" r:id="rId38"/>
    <p:sldId id="312" r:id="rId39"/>
    <p:sldId id="313" r:id="rId40"/>
    <p:sldId id="305" r:id="rId4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88" autoAdjust="0"/>
    <p:restoredTop sz="74777" autoAdjust="0"/>
  </p:normalViewPr>
  <p:slideViewPr>
    <p:cSldViewPr>
      <p:cViewPr varScale="1">
        <p:scale>
          <a:sx n="54" d="100"/>
          <a:sy n="54" d="100"/>
        </p:scale>
        <p:origin x="-17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192"/>
    </p:cViewPr>
  </p:sorterViewPr>
  <p:notesViewPr>
    <p:cSldViewPr>
      <p:cViewPr varScale="1">
        <p:scale>
          <a:sx n="58" d="100"/>
          <a:sy n="58" d="100"/>
        </p:scale>
        <p:origin x="-1812" y="-66"/>
      </p:cViewPr>
      <p:guideLst>
        <p:guide orient="horz" pos="287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3"/>
            <a:ext cx="2971800" cy="457594"/>
          </a:xfrm>
          <a:prstGeom prst="rect">
            <a:avLst/>
          </a:prstGeom>
          <a:noFill/>
          <a:ln w="9525">
            <a:noFill/>
            <a:miter lim="800000"/>
            <a:headEnd/>
            <a:tailEnd/>
          </a:ln>
          <a:effectLst/>
        </p:spPr>
        <p:txBody>
          <a:bodyPr vert="horz" wrap="square" lIns="91980" tIns="45990" rIns="91980" bIns="45990" numCol="1" anchor="t" anchorCtr="0" compatLnSpc="1">
            <a:prstTxWarp prst="textNoShape">
              <a:avLst/>
            </a:prstTxWarp>
          </a:bodyPr>
          <a:lstStyle>
            <a:lvl1pPr>
              <a:defRPr sz="1200"/>
            </a:lvl1pPr>
          </a:lstStyle>
          <a:p>
            <a:endParaRPr lang="en-US"/>
          </a:p>
        </p:txBody>
      </p:sp>
      <p:sp>
        <p:nvSpPr>
          <p:cNvPr id="182275" name="Rectangle 3"/>
          <p:cNvSpPr>
            <a:spLocks noGrp="1" noChangeArrowheads="1"/>
          </p:cNvSpPr>
          <p:nvPr>
            <p:ph type="dt" sz="quarter" idx="1"/>
          </p:nvPr>
        </p:nvSpPr>
        <p:spPr bwMode="auto">
          <a:xfrm>
            <a:off x="3886201" y="3"/>
            <a:ext cx="2971800" cy="457594"/>
          </a:xfrm>
          <a:prstGeom prst="rect">
            <a:avLst/>
          </a:prstGeom>
          <a:noFill/>
          <a:ln w="9525">
            <a:noFill/>
            <a:miter lim="800000"/>
            <a:headEnd/>
            <a:tailEnd/>
          </a:ln>
          <a:effectLst/>
        </p:spPr>
        <p:txBody>
          <a:bodyPr vert="horz" wrap="square" lIns="91980" tIns="45990" rIns="91980" bIns="45990" numCol="1" anchor="t" anchorCtr="0" compatLnSpc="1">
            <a:prstTxWarp prst="textNoShape">
              <a:avLst/>
            </a:prstTxWarp>
          </a:bodyPr>
          <a:lstStyle>
            <a:lvl1pPr algn="r">
              <a:defRPr sz="1200"/>
            </a:lvl1pPr>
          </a:lstStyle>
          <a:p>
            <a:endParaRPr lang="en-US"/>
          </a:p>
        </p:txBody>
      </p:sp>
      <p:sp>
        <p:nvSpPr>
          <p:cNvPr id="182276" name="Rectangle 4"/>
          <p:cNvSpPr>
            <a:spLocks noGrp="1" noChangeArrowheads="1"/>
          </p:cNvSpPr>
          <p:nvPr>
            <p:ph type="ftr" sz="quarter" idx="2"/>
          </p:nvPr>
        </p:nvSpPr>
        <p:spPr bwMode="auto">
          <a:xfrm>
            <a:off x="0" y="8686407"/>
            <a:ext cx="2971800" cy="457594"/>
          </a:xfrm>
          <a:prstGeom prst="rect">
            <a:avLst/>
          </a:prstGeom>
          <a:noFill/>
          <a:ln w="9525">
            <a:noFill/>
            <a:miter lim="800000"/>
            <a:headEnd/>
            <a:tailEnd/>
          </a:ln>
          <a:effectLst/>
        </p:spPr>
        <p:txBody>
          <a:bodyPr vert="horz" wrap="square" lIns="91980" tIns="45990" rIns="91980" bIns="45990" numCol="1" anchor="b" anchorCtr="0" compatLnSpc="1">
            <a:prstTxWarp prst="textNoShape">
              <a:avLst/>
            </a:prstTxWarp>
          </a:bodyPr>
          <a:lstStyle>
            <a:lvl1pPr>
              <a:defRPr sz="1200"/>
            </a:lvl1pPr>
          </a:lstStyle>
          <a:p>
            <a:endParaRPr lang="en-US"/>
          </a:p>
        </p:txBody>
      </p:sp>
      <p:sp>
        <p:nvSpPr>
          <p:cNvPr id="182277" name="Rectangle 5"/>
          <p:cNvSpPr>
            <a:spLocks noGrp="1" noChangeArrowheads="1"/>
          </p:cNvSpPr>
          <p:nvPr>
            <p:ph type="sldNum" sz="quarter" idx="3"/>
          </p:nvPr>
        </p:nvSpPr>
        <p:spPr bwMode="auto">
          <a:xfrm>
            <a:off x="3886201" y="8686407"/>
            <a:ext cx="2971800" cy="457594"/>
          </a:xfrm>
          <a:prstGeom prst="rect">
            <a:avLst/>
          </a:prstGeom>
          <a:noFill/>
          <a:ln w="9525">
            <a:noFill/>
            <a:miter lim="800000"/>
            <a:headEnd/>
            <a:tailEnd/>
          </a:ln>
          <a:effectLst/>
        </p:spPr>
        <p:txBody>
          <a:bodyPr vert="horz" wrap="square" lIns="91980" tIns="45990" rIns="91980" bIns="45990" numCol="1" anchor="b" anchorCtr="0" compatLnSpc="1">
            <a:prstTxWarp prst="textNoShape">
              <a:avLst/>
            </a:prstTxWarp>
          </a:bodyPr>
          <a:lstStyle>
            <a:lvl1pPr algn="r">
              <a:defRPr sz="1200"/>
            </a:lvl1pPr>
          </a:lstStyle>
          <a:p>
            <a:fld id="{9F22D7C2-6691-4591-BC2C-FE0605B93EC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3"/>
            <a:ext cx="2971800" cy="457594"/>
          </a:xfrm>
          <a:prstGeom prst="rect">
            <a:avLst/>
          </a:prstGeom>
          <a:noFill/>
          <a:ln w="9525">
            <a:noFill/>
            <a:miter lim="800000"/>
            <a:headEnd/>
            <a:tailEnd/>
          </a:ln>
          <a:effectLst/>
        </p:spPr>
        <p:txBody>
          <a:bodyPr vert="horz" wrap="square" lIns="91980" tIns="45990" rIns="91980" bIns="45990" numCol="1" anchor="t" anchorCtr="0" compatLnSpc="1">
            <a:prstTxWarp prst="textNoShape">
              <a:avLst/>
            </a:prstTxWarp>
          </a:bodyPr>
          <a:lstStyle>
            <a:lvl1pPr>
              <a:defRPr sz="1200"/>
            </a:lvl1pPr>
          </a:lstStyle>
          <a:p>
            <a:endParaRPr lang="en-US"/>
          </a:p>
        </p:txBody>
      </p:sp>
      <p:sp>
        <p:nvSpPr>
          <p:cNvPr id="49155" name="Rectangle 3"/>
          <p:cNvSpPr>
            <a:spLocks noGrp="1" noChangeArrowheads="1"/>
          </p:cNvSpPr>
          <p:nvPr>
            <p:ph type="dt" idx="1"/>
          </p:nvPr>
        </p:nvSpPr>
        <p:spPr bwMode="auto">
          <a:xfrm>
            <a:off x="3886201" y="3"/>
            <a:ext cx="2971800" cy="457594"/>
          </a:xfrm>
          <a:prstGeom prst="rect">
            <a:avLst/>
          </a:prstGeom>
          <a:noFill/>
          <a:ln w="9525">
            <a:noFill/>
            <a:miter lim="800000"/>
            <a:headEnd/>
            <a:tailEnd/>
          </a:ln>
          <a:effectLst/>
        </p:spPr>
        <p:txBody>
          <a:bodyPr vert="horz" wrap="square" lIns="91980" tIns="45990" rIns="91980" bIns="45990" numCol="1" anchor="t" anchorCtr="0" compatLnSpc="1">
            <a:prstTxWarp prst="textNoShape">
              <a:avLst/>
            </a:prstTxWarp>
          </a:bodyPr>
          <a:lstStyle>
            <a:lvl1pPr algn="r">
              <a:defRPr sz="1200"/>
            </a:lvl1pPr>
          </a:lstStyle>
          <a:p>
            <a:endParaRPr lang="en-US"/>
          </a:p>
        </p:txBody>
      </p:sp>
      <p:sp>
        <p:nvSpPr>
          <p:cNvPr id="49156" name="Rectangle 4"/>
          <p:cNvSpPr>
            <a:spLocks noGrp="1" noRot="1" noChangeAspect="1" noChangeArrowheads="1" noTextEdit="1"/>
          </p:cNvSpPr>
          <p:nvPr>
            <p:ph type="sldImg" idx="2"/>
          </p:nvPr>
        </p:nvSpPr>
        <p:spPr bwMode="auto">
          <a:xfrm>
            <a:off x="1157288" y="0"/>
            <a:ext cx="4341812" cy="3255963"/>
          </a:xfrm>
          <a:prstGeom prst="rect">
            <a:avLst/>
          </a:prstGeom>
          <a:noFill/>
          <a:ln w="9525">
            <a:solidFill>
              <a:srgbClr val="000000"/>
            </a:solidFill>
            <a:miter lim="800000"/>
            <a:headEnd/>
            <a:tailEnd/>
          </a:ln>
          <a:effectLst/>
        </p:spPr>
      </p:sp>
      <p:sp>
        <p:nvSpPr>
          <p:cNvPr id="49157" name="Rectangle 5"/>
          <p:cNvSpPr>
            <a:spLocks noGrp="1" noChangeArrowheads="1"/>
          </p:cNvSpPr>
          <p:nvPr>
            <p:ph type="body" sz="quarter" idx="3"/>
          </p:nvPr>
        </p:nvSpPr>
        <p:spPr bwMode="auto">
          <a:xfrm>
            <a:off x="228600" y="3408291"/>
            <a:ext cx="6400800" cy="5049319"/>
          </a:xfrm>
          <a:prstGeom prst="rect">
            <a:avLst/>
          </a:prstGeom>
          <a:noFill/>
          <a:ln w="9525">
            <a:noFill/>
            <a:miter lim="800000"/>
            <a:headEnd/>
            <a:tailEnd/>
          </a:ln>
          <a:effectLst/>
        </p:spPr>
        <p:txBody>
          <a:bodyPr vert="horz" wrap="square" lIns="91980" tIns="45990" rIns="91980" bIns="459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58" name="Rectangle 6"/>
          <p:cNvSpPr>
            <a:spLocks noGrp="1" noChangeArrowheads="1"/>
          </p:cNvSpPr>
          <p:nvPr>
            <p:ph type="ftr" sz="quarter" idx="4"/>
          </p:nvPr>
        </p:nvSpPr>
        <p:spPr bwMode="auto">
          <a:xfrm>
            <a:off x="0" y="8686407"/>
            <a:ext cx="2971800" cy="457594"/>
          </a:xfrm>
          <a:prstGeom prst="rect">
            <a:avLst/>
          </a:prstGeom>
          <a:noFill/>
          <a:ln w="9525">
            <a:noFill/>
            <a:miter lim="800000"/>
            <a:headEnd/>
            <a:tailEnd/>
          </a:ln>
          <a:effectLst/>
        </p:spPr>
        <p:txBody>
          <a:bodyPr vert="horz" wrap="square" lIns="91980" tIns="45990" rIns="91980" bIns="45990" numCol="1" anchor="b" anchorCtr="0" compatLnSpc="1">
            <a:prstTxWarp prst="textNoShape">
              <a:avLst/>
            </a:prstTxWarp>
          </a:bodyPr>
          <a:lstStyle>
            <a:lvl1pPr>
              <a:defRPr sz="1200"/>
            </a:lvl1pPr>
          </a:lstStyle>
          <a:p>
            <a:endParaRPr lang="en-US"/>
          </a:p>
        </p:txBody>
      </p:sp>
      <p:sp>
        <p:nvSpPr>
          <p:cNvPr id="49159" name="Rectangle 7"/>
          <p:cNvSpPr>
            <a:spLocks noGrp="1" noChangeArrowheads="1"/>
          </p:cNvSpPr>
          <p:nvPr>
            <p:ph type="sldNum" sz="quarter" idx="5"/>
          </p:nvPr>
        </p:nvSpPr>
        <p:spPr bwMode="auto">
          <a:xfrm>
            <a:off x="3886201" y="8686407"/>
            <a:ext cx="2971800" cy="457594"/>
          </a:xfrm>
          <a:prstGeom prst="rect">
            <a:avLst/>
          </a:prstGeom>
          <a:noFill/>
          <a:ln w="9525">
            <a:noFill/>
            <a:miter lim="800000"/>
            <a:headEnd/>
            <a:tailEnd/>
          </a:ln>
          <a:effectLst/>
        </p:spPr>
        <p:txBody>
          <a:bodyPr vert="horz" wrap="square" lIns="91980" tIns="45990" rIns="91980" bIns="45990" numCol="1" anchor="b" anchorCtr="0" compatLnSpc="1">
            <a:prstTxWarp prst="textNoShape">
              <a:avLst/>
            </a:prstTxWarp>
          </a:bodyPr>
          <a:lstStyle>
            <a:lvl1pPr algn="r">
              <a:defRPr sz="1200"/>
            </a:lvl1pPr>
          </a:lstStyle>
          <a:p>
            <a:fld id="{013EC382-062E-4C08-85A5-BEB7019429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moga.mo.gov/mostatutes/stathtml/03400000441.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7288" y="0"/>
            <a:ext cx="4341812" cy="32559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3EC382-062E-4C08-85A5-BEB7019429F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8AF945-A596-4B16-BE2E-21C0283DEA8A}" type="slidenum">
              <a:rPr lang="en-US"/>
              <a:pPr/>
              <a:t>10</a:t>
            </a:fld>
            <a:endParaRPr lang="en-US"/>
          </a:p>
        </p:txBody>
      </p:sp>
      <p:sp>
        <p:nvSpPr>
          <p:cNvPr id="77826" name="Rectangle 2"/>
          <p:cNvSpPr>
            <a:spLocks noGrp="1" noRot="1" noChangeAspect="1" noChangeArrowheads="1" noTextEdit="1"/>
          </p:cNvSpPr>
          <p:nvPr>
            <p:ph type="sldImg"/>
          </p:nvPr>
        </p:nvSpPr>
        <p:spPr>
          <a:xfrm>
            <a:off x="1157288" y="0"/>
            <a:ext cx="4341812" cy="3255963"/>
          </a:xfrm>
          <a:ln/>
        </p:spPr>
      </p:sp>
      <p:sp>
        <p:nvSpPr>
          <p:cNvPr id="77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CC51E6-BFDF-40D7-9004-0353030CDF76}" type="slidenum">
              <a:rPr lang="en-US"/>
              <a:pPr/>
              <a:t>11</a:t>
            </a:fld>
            <a:endParaRPr lang="en-US"/>
          </a:p>
        </p:txBody>
      </p:sp>
      <p:sp>
        <p:nvSpPr>
          <p:cNvPr id="80898" name="Rectangle 2"/>
          <p:cNvSpPr>
            <a:spLocks noGrp="1" noRot="1" noChangeAspect="1" noChangeArrowheads="1" noTextEdit="1"/>
          </p:cNvSpPr>
          <p:nvPr>
            <p:ph type="sldImg"/>
          </p:nvPr>
        </p:nvSpPr>
        <p:spPr>
          <a:xfrm>
            <a:off x="1157288" y="0"/>
            <a:ext cx="4341812" cy="3255963"/>
          </a:xfrm>
          <a:ln/>
        </p:spPr>
      </p:sp>
      <p:sp>
        <p:nvSpPr>
          <p:cNvPr id="80899"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0927CE-9250-4F65-BEA1-14DD2B550771}" type="slidenum">
              <a:rPr lang="en-US"/>
              <a:pPr/>
              <a:t>13</a:t>
            </a:fld>
            <a:endParaRPr lang="en-US"/>
          </a:p>
        </p:txBody>
      </p:sp>
      <p:sp>
        <p:nvSpPr>
          <p:cNvPr id="88066" name="Rectangle 2"/>
          <p:cNvSpPr>
            <a:spLocks noGrp="1" noRot="1" noChangeAspect="1" noChangeArrowheads="1" noTextEdit="1"/>
          </p:cNvSpPr>
          <p:nvPr>
            <p:ph type="sldImg"/>
          </p:nvPr>
        </p:nvSpPr>
        <p:spPr>
          <a:xfrm>
            <a:off x="1157288" y="0"/>
            <a:ext cx="4341812" cy="3255963"/>
          </a:xfrm>
          <a:ln/>
        </p:spPr>
      </p:sp>
      <p:sp>
        <p:nvSpPr>
          <p:cNvPr id="88067"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C6304D-6015-40E1-A042-35F3630E911E}" type="slidenum">
              <a:rPr lang="en-US"/>
              <a:pPr/>
              <a:t>15</a:t>
            </a:fld>
            <a:endParaRPr lang="en-US"/>
          </a:p>
        </p:txBody>
      </p:sp>
      <p:sp>
        <p:nvSpPr>
          <p:cNvPr id="122882" name="Rectangle 2"/>
          <p:cNvSpPr>
            <a:spLocks noGrp="1" noRot="1" noChangeAspect="1" noChangeArrowheads="1" noTextEdit="1"/>
          </p:cNvSpPr>
          <p:nvPr>
            <p:ph type="sldImg"/>
          </p:nvPr>
        </p:nvSpPr>
        <p:spPr>
          <a:xfrm>
            <a:off x="1157288" y="0"/>
            <a:ext cx="4341812" cy="3255963"/>
          </a:xfrm>
          <a:ln/>
        </p:spPr>
      </p:sp>
      <p:sp>
        <p:nvSpPr>
          <p:cNvPr id="1228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3EC382-062E-4C08-85A5-BEB7019429F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492485-2927-441B-B7F4-B8684CD9BD63}" type="slidenum">
              <a:rPr lang="en-US"/>
              <a:pPr/>
              <a:t>18</a:t>
            </a:fld>
            <a:endParaRPr lang="en-US"/>
          </a:p>
        </p:txBody>
      </p:sp>
      <p:sp>
        <p:nvSpPr>
          <p:cNvPr id="71682" name="Rectangle 2"/>
          <p:cNvSpPr>
            <a:spLocks noGrp="1" noRot="1" noChangeAspect="1" noChangeArrowheads="1" noTextEdit="1"/>
          </p:cNvSpPr>
          <p:nvPr>
            <p:ph type="sldImg"/>
          </p:nvPr>
        </p:nvSpPr>
        <p:spPr>
          <a:xfrm>
            <a:off x="1157288" y="0"/>
            <a:ext cx="4341812" cy="3255963"/>
          </a:xfrm>
          <a:ln/>
        </p:spPr>
      </p:sp>
      <p:sp>
        <p:nvSpPr>
          <p:cNvPr id="716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CC553C-D0AF-43A8-9EB1-E5B251B2B3AE}" type="slidenum">
              <a:rPr lang="en-US"/>
              <a:pPr/>
              <a:t>2</a:t>
            </a:fld>
            <a:endParaRPr lang="en-US"/>
          </a:p>
        </p:txBody>
      </p:sp>
      <p:sp>
        <p:nvSpPr>
          <p:cNvPr id="200706" name="Rectangle 2"/>
          <p:cNvSpPr>
            <a:spLocks noGrp="1" noRot="1" noChangeAspect="1" noChangeArrowheads="1" noTextEdit="1"/>
          </p:cNvSpPr>
          <p:nvPr>
            <p:ph type="sldImg"/>
          </p:nvPr>
        </p:nvSpPr>
        <p:spPr>
          <a:xfrm>
            <a:off x="1157288" y="0"/>
            <a:ext cx="4341812" cy="3255963"/>
          </a:xfrm>
          <a:ln/>
        </p:spPr>
      </p:sp>
      <p:sp>
        <p:nvSpPr>
          <p:cNvPr id="200707" name="Rectangle 3"/>
          <p:cNvSpPr>
            <a:spLocks noGrp="1" noChangeArrowheads="1"/>
          </p:cNvSpPr>
          <p:nvPr>
            <p:ph type="body" idx="1"/>
          </p:nvPr>
        </p:nvSpPr>
        <p:spPr/>
        <p:txBody>
          <a:bodyPr/>
          <a:lstStyle/>
          <a:p>
            <a:pPr>
              <a:buFont typeface="Wingdings" pitchFamily="2" charset="2"/>
              <a:buNone/>
            </a:pPr>
            <a:endParaRPr lang="en-US" sz="14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B61BA4-D954-401B-AB18-BEA688536D86}" type="slidenum">
              <a:rPr lang="en-US"/>
              <a:pPr/>
              <a:t>21</a:t>
            </a:fld>
            <a:endParaRPr lang="en-US"/>
          </a:p>
        </p:txBody>
      </p:sp>
      <p:sp>
        <p:nvSpPr>
          <p:cNvPr id="209922" name="Rectangle 2"/>
          <p:cNvSpPr>
            <a:spLocks noGrp="1" noRot="1" noChangeAspect="1" noChangeArrowheads="1" noTextEdit="1"/>
          </p:cNvSpPr>
          <p:nvPr>
            <p:ph type="sldImg"/>
          </p:nvPr>
        </p:nvSpPr>
        <p:spPr>
          <a:xfrm>
            <a:off x="1157288" y="0"/>
            <a:ext cx="4341812" cy="3255963"/>
          </a:xfrm>
          <a:ln/>
        </p:spPr>
      </p:sp>
      <p:sp>
        <p:nvSpPr>
          <p:cNvPr id="209923" name="Rectangle 3"/>
          <p:cNvSpPr>
            <a:spLocks noGrp="1" noChangeArrowheads="1"/>
          </p:cNvSpPr>
          <p:nvPr>
            <p:ph type="body" idx="1"/>
          </p:nvPr>
        </p:nvSpPr>
        <p:spPr/>
        <p:txBody>
          <a:bodyPr/>
          <a:lstStyle/>
          <a:p>
            <a:r>
              <a:rPr lang="en-US"/>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1BC1FC-45BA-4C0D-8026-6DDD142B12E2}" type="slidenum">
              <a:rPr lang="en-US"/>
              <a:pPr/>
              <a:t>22</a:t>
            </a:fld>
            <a:endParaRPr lang="en-US"/>
          </a:p>
        </p:txBody>
      </p:sp>
      <p:sp>
        <p:nvSpPr>
          <p:cNvPr id="215042" name="Rectangle 1026"/>
          <p:cNvSpPr>
            <a:spLocks noGrp="1" noRot="1" noChangeAspect="1" noChangeArrowheads="1" noTextEdit="1"/>
          </p:cNvSpPr>
          <p:nvPr>
            <p:ph type="sldImg"/>
          </p:nvPr>
        </p:nvSpPr>
        <p:spPr>
          <a:xfrm>
            <a:off x="1157288" y="0"/>
            <a:ext cx="4341812" cy="3255963"/>
          </a:xfrm>
          <a:ln/>
        </p:spPr>
      </p:sp>
      <p:sp>
        <p:nvSpPr>
          <p:cNvPr id="215043" name="Rectangle 1027"/>
          <p:cNvSpPr>
            <a:spLocks noGrp="1" noChangeArrowheads="1"/>
          </p:cNvSpPr>
          <p:nvPr>
            <p:ph type="body" idx="1"/>
          </p:nvPr>
        </p:nvSpPr>
        <p:spPr/>
        <p:txBody>
          <a:bodyPr/>
          <a:lstStyle/>
          <a:p>
            <a:endParaRPr lang="en-US">
              <a:solidFill>
                <a:srgbClr val="FF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AAA093-CA0E-4D81-8F50-F1EDFE84FD5A}" type="slidenum">
              <a:rPr lang="en-US"/>
              <a:pPr/>
              <a:t>23</a:t>
            </a:fld>
            <a:endParaRPr lang="en-US"/>
          </a:p>
        </p:txBody>
      </p:sp>
      <p:sp>
        <p:nvSpPr>
          <p:cNvPr id="130050" name="Rectangle 2"/>
          <p:cNvSpPr>
            <a:spLocks noGrp="1" noRot="1" noChangeAspect="1" noChangeArrowheads="1" noTextEdit="1"/>
          </p:cNvSpPr>
          <p:nvPr>
            <p:ph type="sldImg"/>
          </p:nvPr>
        </p:nvSpPr>
        <p:spPr>
          <a:xfrm>
            <a:off x="1157288" y="0"/>
            <a:ext cx="4341812" cy="3255963"/>
          </a:xfrm>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2EAE85-B088-4B6D-8FA2-F9A55B4C79FC}" type="slidenum">
              <a:rPr lang="en-US"/>
              <a:pPr/>
              <a:t>25</a:t>
            </a:fld>
            <a:endParaRPr lang="en-US"/>
          </a:p>
        </p:txBody>
      </p:sp>
      <p:sp>
        <p:nvSpPr>
          <p:cNvPr id="140290" name="Rectangle 2"/>
          <p:cNvSpPr>
            <a:spLocks noGrp="1" noRot="1" noChangeAspect="1" noChangeArrowheads="1" noTextEdit="1"/>
          </p:cNvSpPr>
          <p:nvPr>
            <p:ph type="sldImg"/>
          </p:nvPr>
        </p:nvSpPr>
        <p:spPr>
          <a:xfrm>
            <a:off x="1157288" y="0"/>
            <a:ext cx="4341812" cy="3255963"/>
          </a:xfrm>
          <a:ln/>
        </p:spPr>
      </p:sp>
      <p:sp>
        <p:nvSpPr>
          <p:cNvPr id="1402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4BBDB7-1540-4517-A3DC-B796734E3F28}" type="slidenum">
              <a:rPr lang="en-US"/>
              <a:pPr/>
              <a:t>26</a:t>
            </a:fld>
            <a:endParaRPr lang="en-US"/>
          </a:p>
        </p:txBody>
      </p:sp>
      <p:sp>
        <p:nvSpPr>
          <p:cNvPr id="144386" name="Rectangle 2"/>
          <p:cNvSpPr>
            <a:spLocks noGrp="1" noRot="1" noChangeAspect="1" noChangeArrowheads="1" noTextEdit="1"/>
          </p:cNvSpPr>
          <p:nvPr>
            <p:ph type="sldImg"/>
          </p:nvPr>
        </p:nvSpPr>
        <p:spPr>
          <a:xfrm>
            <a:off x="1157288" y="0"/>
            <a:ext cx="4341812" cy="3255963"/>
          </a:xfrm>
          <a:ln/>
        </p:spPr>
      </p:sp>
      <p:sp>
        <p:nvSpPr>
          <p:cNvPr id="144387" name="Rectangle 3"/>
          <p:cNvSpPr>
            <a:spLocks noGrp="1" noChangeArrowheads="1"/>
          </p:cNvSpPr>
          <p:nvPr>
            <p:ph type="body" idx="1"/>
          </p:nvPr>
        </p:nvSpPr>
        <p:spPr/>
        <p:txBody>
          <a:bodyPr/>
          <a:lstStyle/>
          <a:p>
            <a:endParaRPr lang="en-US" dirty="0"/>
          </a:p>
          <a:p>
            <a:r>
              <a:rPr lang="en-US" dirty="0" smtClean="0"/>
              <a:t>Budget</a:t>
            </a:r>
            <a:r>
              <a:rPr lang="en-US" baseline="0" dirty="0" smtClean="0"/>
              <a:t> amendment requests will not be considered after April 1</a:t>
            </a:r>
            <a:r>
              <a:rPr lang="en-US" baseline="30000" dirty="0" smtClean="0"/>
              <a:t>st</a:t>
            </a:r>
            <a:r>
              <a:rPr lang="en-US" baseline="0" dirty="0" smtClean="0"/>
              <a:t> of the contract period.</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3EC382-062E-4C08-85A5-BEB7019429F5}"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Training</a:t>
            </a:r>
            <a:r>
              <a:rPr lang="en-US" baseline="0" dirty="0" smtClean="0"/>
              <a:t> handout included in packet.</a:t>
            </a:r>
            <a:endParaRPr lang="en-US" dirty="0" smtClean="0"/>
          </a:p>
          <a:p>
            <a:endParaRPr lang="en-US" dirty="0"/>
          </a:p>
        </p:txBody>
      </p:sp>
      <p:sp>
        <p:nvSpPr>
          <p:cNvPr id="4" name="Slide Number Placeholder 3"/>
          <p:cNvSpPr>
            <a:spLocks noGrp="1"/>
          </p:cNvSpPr>
          <p:nvPr>
            <p:ph type="sldNum" sz="quarter" idx="10"/>
          </p:nvPr>
        </p:nvSpPr>
        <p:spPr/>
        <p:txBody>
          <a:bodyPr/>
          <a:lstStyle/>
          <a:p>
            <a:fld id="{013EC382-062E-4C08-85A5-BEB7019429F5}"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1433DD-8B06-4D43-9C5B-5E67BDF3C1DD}" type="slidenum">
              <a:rPr lang="en-US"/>
              <a:pPr/>
              <a:t>3</a:t>
            </a:fld>
            <a:endParaRPr lang="en-US"/>
          </a:p>
        </p:txBody>
      </p:sp>
      <p:sp>
        <p:nvSpPr>
          <p:cNvPr id="207874" name="Rectangle 2"/>
          <p:cNvSpPr>
            <a:spLocks noGrp="1" noRot="1" noChangeAspect="1" noChangeArrowheads="1" noTextEdit="1"/>
          </p:cNvSpPr>
          <p:nvPr>
            <p:ph type="sldImg"/>
          </p:nvPr>
        </p:nvSpPr>
        <p:spPr>
          <a:xfrm>
            <a:off x="1157288" y="0"/>
            <a:ext cx="4341812" cy="3255963"/>
          </a:xfrm>
          <a:ln/>
        </p:spPr>
      </p:sp>
      <p:sp>
        <p:nvSpPr>
          <p:cNvPr id="207875" name="Rectangle 3"/>
          <p:cNvSpPr>
            <a:spLocks noGrp="1" noChangeArrowheads="1"/>
          </p:cNvSpPr>
          <p:nvPr>
            <p:ph type="body" idx="1"/>
          </p:nvPr>
        </p:nvSpPr>
        <p:spPr/>
        <p:txBody>
          <a:bodyPr/>
          <a:lstStyle/>
          <a:p>
            <a:endParaRPr lang="en-US" dirty="0"/>
          </a:p>
          <a:p>
            <a:endParaRPr lang="en-US" dirty="0"/>
          </a:p>
          <a:p>
            <a:endParaRPr lang="en-US" dirty="0"/>
          </a:p>
          <a:p>
            <a:endParaRPr lang="en-US" dirty="0"/>
          </a:p>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F1423E-55C8-44C6-8E9A-EC7C0DB17965}" type="slidenum">
              <a:rPr lang="en-US"/>
              <a:pPr/>
              <a:t>31</a:t>
            </a:fld>
            <a:endParaRPr lang="en-US"/>
          </a:p>
        </p:txBody>
      </p:sp>
      <p:sp>
        <p:nvSpPr>
          <p:cNvPr id="156674" name="Rectangle 2"/>
          <p:cNvSpPr>
            <a:spLocks noGrp="1" noRot="1" noChangeAspect="1" noChangeArrowheads="1" noTextEdit="1"/>
          </p:cNvSpPr>
          <p:nvPr>
            <p:ph type="sldImg"/>
          </p:nvPr>
        </p:nvSpPr>
        <p:spPr>
          <a:xfrm>
            <a:off x="1157288" y="0"/>
            <a:ext cx="4341812" cy="3255963"/>
          </a:xfrm>
          <a:ln/>
        </p:spPr>
      </p:sp>
      <p:sp>
        <p:nvSpPr>
          <p:cNvPr id="1566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CDDE1B-CCE8-4ACB-A0DD-85D55FC467DD}" type="slidenum">
              <a:rPr lang="en-US"/>
              <a:pPr/>
              <a:t>32</a:t>
            </a:fld>
            <a:endParaRPr lang="en-US"/>
          </a:p>
        </p:txBody>
      </p:sp>
      <p:sp>
        <p:nvSpPr>
          <p:cNvPr id="160770" name="Rectangle 2"/>
          <p:cNvSpPr>
            <a:spLocks noGrp="1" noRot="1" noChangeAspect="1" noChangeArrowheads="1" noTextEdit="1"/>
          </p:cNvSpPr>
          <p:nvPr>
            <p:ph type="sldImg"/>
          </p:nvPr>
        </p:nvSpPr>
        <p:spPr>
          <a:xfrm>
            <a:off x="1157288" y="0"/>
            <a:ext cx="4341812" cy="3255963"/>
          </a:xfrm>
          <a:ln/>
        </p:spPr>
      </p:sp>
      <p:sp>
        <p:nvSpPr>
          <p:cNvPr id="1607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4D793-C8DD-44AB-BED4-27C46A3BDEEB}" type="slidenum">
              <a:rPr lang="en-US"/>
              <a:pPr/>
              <a:t>33</a:t>
            </a:fld>
            <a:endParaRPr lang="en-US"/>
          </a:p>
        </p:txBody>
      </p:sp>
      <p:sp>
        <p:nvSpPr>
          <p:cNvPr id="163842" name="Rectangle 2"/>
          <p:cNvSpPr>
            <a:spLocks noGrp="1" noRot="1" noChangeAspect="1" noChangeArrowheads="1" noTextEdit="1"/>
          </p:cNvSpPr>
          <p:nvPr>
            <p:ph type="sldImg"/>
          </p:nvPr>
        </p:nvSpPr>
        <p:spPr>
          <a:xfrm>
            <a:off x="1157288" y="0"/>
            <a:ext cx="4341812" cy="3255963"/>
          </a:xfrm>
          <a:ln/>
        </p:spPr>
      </p:sp>
      <p:sp>
        <p:nvSpPr>
          <p:cNvPr id="163843" name="Rectangle 3"/>
          <p:cNvSpPr>
            <a:spLocks noGrp="1" noChangeArrowheads="1"/>
          </p:cNvSpPr>
          <p:nvPr>
            <p:ph type="body" idx="1"/>
          </p:nvPr>
        </p:nvSpPr>
        <p:spPr/>
        <p:txBody>
          <a:bodyPr/>
          <a:lstStyle/>
          <a:p>
            <a:r>
              <a:rPr lang="en-US" dirty="0" smtClean="0"/>
              <a:t>Annual Report form included in packet.</a:t>
            </a:r>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Available at meeting for 1</a:t>
            </a:r>
            <a:r>
              <a:rPr lang="en-US" baseline="30000" dirty="0" smtClean="0"/>
              <a:t>st</a:t>
            </a:r>
            <a:r>
              <a:rPr lang="en-US" dirty="0" smtClean="0"/>
              <a:t> year grantees.</a:t>
            </a:r>
            <a:endParaRPr lang="en-US" dirty="0"/>
          </a:p>
        </p:txBody>
      </p:sp>
      <p:sp>
        <p:nvSpPr>
          <p:cNvPr id="4" name="Slide Number Placeholder 3"/>
          <p:cNvSpPr>
            <a:spLocks noGrp="1"/>
          </p:cNvSpPr>
          <p:nvPr>
            <p:ph type="sldNum" sz="quarter" idx="10"/>
          </p:nvPr>
        </p:nvSpPr>
        <p:spPr/>
        <p:txBody>
          <a:bodyPr/>
          <a:lstStyle/>
          <a:p>
            <a:fld id="{013EC382-062E-4C08-85A5-BEB7019429F5}"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13E71D-9DD7-4E8D-8B9F-51CB6D97F5E8}" type="slidenum">
              <a:rPr lang="en-US"/>
              <a:pPr/>
              <a:t>35</a:t>
            </a:fld>
            <a:endParaRPr lang="en-US"/>
          </a:p>
        </p:txBody>
      </p:sp>
      <p:sp>
        <p:nvSpPr>
          <p:cNvPr id="175106" name="Rectangle 2"/>
          <p:cNvSpPr>
            <a:spLocks noGrp="1" noRot="1" noChangeAspect="1" noChangeArrowheads="1" noTextEdit="1"/>
          </p:cNvSpPr>
          <p:nvPr>
            <p:ph type="sldImg"/>
          </p:nvPr>
        </p:nvSpPr>
        <p:spPr>
          <a:xfrm>
            <a:off x="1157288" y="0"/>
            <a:ext cx="4341812" cy="3255963"/>
          </a:xfrm>
          <a:ln/>
        </p:spPr>
      </p:sp>
      <p:sp>
        <p:nvSpPr>
          <p:cNvPr id="175107" name="Rectangle 3"/>
          <p:cNvSpPr>
            <a:spLocks noGrp="1" noChangeArrowheads="1"/>
          </p:cNvSpPr>
          <p:nvPr>
            <p:ph type="body" idx="1"/>
          </p:nvPr>
        </p:nvSpPr>
        <p:spPr/>
        <p:txBody>
          <a:bodyPr/>
          <a:lstStyle/>
          <a:p>
            <a:endParaRPr lang="en-US" dirty="0"/>
          </a:p>
          <a:p>
            <a:r>
              <a:rPr lang="en-US" dirty="0" smtClean="0"/>
              <a:t>Client</a:t>
            </a:r>
            <a:r>
              <a:rPr lang="en-US" baseline="0" dirty="0" smtClean="0"/>
              <a:t> quotes.</a:t>
            </a:r>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*Complete PFS at client/family intake;</a:t>
            </a:r>
          </a:p>
          <a:p>
            <a:r>
              <a:rPr lang="en-US" dirty="0" smtClean="0"/>
              <a:t>*Re-assessment completed – at</a:t>
            </a:r>
            <a:r>
              <a:rPr lang="en-US" baseline="0" dirty="0" smtClean="0"/>
              <a:t> six months or termination from services, whichever comes first.</a:t>
            </a:r>
          </a:p>
          <a:p>
            <a:r>
              <a:rPr lang="en-US" baseline="0" dirty="0" smtClean="0"/>
              <a:t>*Use unique identifier for each client as assessments will be submitted to CTF.</a:t>
            </a:r>
          </a:p>
          <a:p>
            <a:r>
              <a:rPr lang="en-US" baseline="0" dirty="0" smtClean="0"/>
              <a:t>*More to follow…</a:t>
            </a:r>
            <a:endParaRPr lang="en-US" dirty="0"/>
          </a:p>
        </p:txBody>
      </p:sp>
      <p:sp>
        <p:nvSpPr>
          <p:cNvPr id="4" name="Slide Number Placeholder 3"/>
          <p:cNvSpPr>
            <a:spLocks noGrp="1"/>
          </p:cNvSpPr>
          <p:nvPr>
            <p:ph type="sldNum" sz="quarter" idx="10"/>
          </p:nvPr>
        </p:nvSpPr>
        <p:spPr/>
        <p:txBody>
          <a:bodyPr/>
          <a:lstStyle/>
          <a:p>
            <a:fld id="{013EC382-062E-4C08-85A5-BEB7019429F5}"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Ensure</a:t>
            </a:r>
            <a:r>
              <a:rPr lang="en-US" baseline="0" dirty="0" smtClean="0"/>
              <a:t> that your agency is a registered vendor with the State of Missouri.  We will be unable to issue payment if not registered.</a:t>
            </a:r>
            <a:endParaRPr lang="en-US" dirty="0"/>
          </a:p>
        </p:txBody>
      </p:sp>
      <p:sp>
        <p:nvSpPr>
          <p:cNvPr id="4" name="Slide Number Placeholder 3"/>
          <p:cNvSpPr>
            <a:spLocks noGrp="1"/>
          </p:cNvSpPr>
          <p:nvPr>
            <p:ph type="sldNum" sz="quarter" idx="10"/>
          </p:nvPr>
        </p:nvSpPr>
        <p:spPr/>
        <p:txBody>
          <a:bodyPr/>
          <a:lstStyle/>
          <a:p>
            <a:fld id="{013EC382-062E-4C08-85A5-BEB7019429F5}"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5ECA7-FD09-47A5-9608-862F5499D190}" type="slidenum">
              <a:rPr lang="en-US"/>
              <a:pPr/>
              <a:t>4</a:t>
            </a:fld>
            <a:endParaRPr lang="en-US"/>
          </a:p>
        </p:txBody>
      </p:sp>
      <p:sp>
        <p:nvSpPr>
          <p:cNvPr id="50178" name="Rectangle 2"/>
          <p:cNvSpPr>
            <a:spLocks noGrp="1" noRot="1" noChangeAspect="1" noChangeArrowheads="1" noTextEdit="1"/>
          </p:cNvSpPr>
          <p:nvPr>
            <p:ph type="sldImg"/>
          </p:nvPr>
        </p:nvSpPr>
        <p:spPr>
          <a:xfrm>
            <a:off x="1157288" y="0"/>
            <a:ext cx="4341812" cy="3255963"/>
          </a:xfrm>
          <a:ln/>
        </p:spPr>
      </p:sp>
      <p:sp>
        <p:nvSpPr>
          <p:cNvPr id="50179" name="Rectangle 3"/>
          <p:cNvSpPr>
            <a:spLocks noGrp="1" noChangeArrowheads="1"/>
          </p:cNvSpPr>
          <p:nvPr>
            <p:ph type="body" idx="1"/>
          </p:nvPr>
        </p:nvSpPr>
        <p:spPr/>
        <p:txBody>
          <a:bodyPr/>
          <a:lstStyle/>
          <a:p>
            <a:pPr marL="229950" indent="-229950">
              <a:buFontTx/>
              <a:buNone/>
            </a:pPr>
            <a:endParaRPr lang="en-US" dirty="0"/>
          </a:p>
          <a:p>
            <a:pPr marL="229950" indent="-229950"/>
            <a:endParaRPr lang="en-US" dirty="0"/>
          </a:p>
          <a:p>
            <a:pPr marL="229950" indent="-229950"/>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3EC382-062E-4C08-85A5-BEB7019429F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7BA08A-5421-48BF-BE95-43FA6A9DC89C}" type="slidenum">
              <a:rPr lang="en-US"/>
              <a:pPr/>
              <a:t>6</a:t>
            </a:fld>
            <a:endParaRPr lang="en-US"/>
          </a:p>
        </p:txBody>
      </p:sp>
      <p:sp>
        <p:nvSpPr>
          <p:cNvPr id="65538" name="Rectangle 2"/>
          <p:cNvSpPr>
            <a:spLocks noGrp="1" noRot="1" noChangeAspect="1" noChangeArrowheads="1" noTextEdit="1"/>
          </p:cNvSpPr>
          <p:nvPr>
            <p:ph type="sldImg"/>
          </p:nvPr>
        </p:nvSpPr>
        <p:spPr>
          <a:xfrm>
            <a:off x="1157288" y="0"/>
            <a:ext cx="4341812" cy="3255963"/>
          </a:xfrm>
          <a:ln/>
        </p:spPr>
      </p:sp>
      <p:sp>
        <p:nvSpPr>
          <p:cNvPr id="65539" name="Rectangle 3"/>
          <p:cNvSpPr>
            <a:spLocks noGrp="1" noChangeArrowheads="1"/>
          </p:cNvSpPr>
          <p:nvPr>
            <p:ph type="body" idx="1"/>
          </p:nvPr>
        </p:nvSpPr>
        <p:spPr/>
        <p:txBody>
          <a:bodyPr/>
          <a:lstStyle/>
          <a:p>
            <a:pPr marL="229950" indent="-229950">
              <a:buFontTx/>
              <a:buNone/>
            </a:pPr>
            <a:r>
              <a:rPr lang="en-US" dirty="0" smtClean="0"/>
              <a:t>Audit</a:t>
            </a:r>
            <a:r>
              <a:rPr lang="en-US" baseline="0" dirty="0" smtClean="0"/>
              <a:t> required if your agency receives more than $750,000 in federal funding (from all sources) or $250,000 in state funding (from all sources)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6E012-E4DA-4EB8-9778-6DA38FAFA6AE}" type="slidenum">
              <a:rPr lang="en-US"/>
              <a:pPr/>
              <a:t>7</a:t>
            </a:fld>
            <a:endParaRPr lang="en-US"/>
          </a:p>
        </p:txBody>
      </p:sp>
      <p:sp>
        <p:nvSpPr>
          <p:cNvPr id="68610" name="Rectangle 2"/>
          <p:cNvSpPr>
            <a:spLocks noGrp="1" noRot="1" noChangeAspect="1" noChangeArrowheads="1" noTextEdit="1"/>
          </p:cNvSpPr>
          <p:nvPr>
            <p:ph type="sldImg"/>
          </p:nvPr>
        </p:nvSpPr>
        <p:spPr>
          <a:xfrm>
            <a:off x="1157288" y="0"/>
            <a:ext cx="4341812" cy="3255963"/>
          </a:xfrm>
          <a:ln/>
        </p:spPr>
      </p:sp>
      <p:sp>
        <p:nvSpPr>
          <p:cNvPr id="68611" name="Rectangle 3"/>
          <p:cNvSpPr>
            <a:spLocks noGrp="1" noChangeArrowheads="1"/>
          </p:cNvSpPr>
          <p:nvPr>
            <p:ph type="body" idx="1"/>
          </p:nvPr>
        </p:nvSpPr>
        <p:spPr/>
        <p:txBody>
          <a:bodyPr/>
          <a:lstStyle/>
          <a:p>
            <a:pPr marL="229950" indent="-229950">
              <a:buFontTx/>
              <a:buChar char="•"/>
            </a:pPr>
            <a:endParaRPr lang="en-US" dirty="0"/>
          </a:p>
          <a:p>
            <a:pPr marL="229950" indent="-229950"/>
            <a:r>
              <a:rPr lang="en-US" dirty="0" smtClean="0"/>
              <a:t>*Allowable</a:t>
            </a:r>
            <a:r>
              <a:rPr lang="en-US" baseline="0" dirty="0" smtClean="0"/>
              <a:t> costs are items that have been approved through the application process or through an approved budget amendment;</a:t>
            </a:r>
          </a:p>
          <a:p>
            <a:pPr marL="229950" indent="-229950"/>
            <a:endParaRPr lang="en-US" baseline="0" dirty="0" smtClean="0"/>
          </a:p>
          <a:p>
            <a:pPr marL="229950" indent="-229950"/>
            <a:r>
              <a:rPr lang="en-US" baseline="0" dirty="0" smtClean="0"/>
              <a:t>*Purchases to a single vendor totaling less than $3,000 may be purchased with prudence on the open market;</a:t>
            </a:r>
          </a:p>
          <a:p>
            <a:pPr marL="229950" indent="-229950"/>
            <a:r>
              <a:rPr lang="en-US" baseline="0" dirty="0" smtClean="0"/>
              <a:t>*$3,000 - $25,000 must be competitively bid, but not by mail or advertisement (phone bids);</a:t>
            </a:r>
          </a:p>
          <a:p>
            <a:pPr marL="229950" indent="-229950"/>
            <a:r>
              <a:rPr lang="en-US" baseline="0" dirty="0" smtClean="0"/>
              <a:t>*$25,000 and over – competitively bid through </a:t>
            </a:r>
            <a:r>
              <a:rPr lang="en-US" baseline="0" dirty="0" smtClean="0"/>
              <a:t>advertisement</a:t>
            </a:r>
          </a:p>
          <a:p>
            <a:pPr marL="229950" indent="-229950"/>
            <a:endParaRPr lang="en-US" baseline="0" dirty="0" smtClean="0"/>
          </a:p>
          <a:p>
            <a:pPr marL="229950" indent="-229950"/>
            <a:r>
              <a:rPr lang="en-US" baseline="0" dirty="0" smtClean="0"/>
              <a:t>*Single feasible source must be justified and approved </a:t>
            </a:r>
            <a:r>
              <a:rPr lang="en-US" baseline="0" dirty="0" smtClean="0"/>
              <a:t>by CTF prior to purchase</a:t>
            </a:r>
            <a:r>
              <a:rPr lang="en-US" baseline="0" dirty="0" smtClean="0"/>
              <a:t>.</a:t>
            </a:r>
          </a:p>
          <a:p>
            <a:pPr marL="229950" indent="-229950"/>
            <a:endParaRPr lang="en-US" baseline="0" dirty="0" smtClean="0"/>
          </a:p>
          <a:p>
            <a:r>
              <a:rPr kumimoji="1" lang="en-US" sz="1200" b="0" i="0" kern="1200" dirty="0" smtClean="0">
                <a:solidFill>
                  <a:schemeClr val="tx1"/>
                </a:solidFill>
                <a:latin typeface="Arial" charset="0"/>
                <a:ea typeface="+mn-ea"/>
                <a:cs typeface="+mn-cs"/>
              </a:rPr>
              <a:t>A single feasible source exists when  ( </a:t>
            </a:r>
            <a:r>
              <a:rPr kumimoji="1" lang="en-US" sz="1200" b="1" i="0" u="none" strike="noStrike" kern="1200" dirty="0" smtClean="0">
                <a:solidFill>
                  <a:schemeClr val="tx1"/>
                </a:solidFill>
                <a:latin typeface="Arial" charset="0"/>
                <a:ea typeface="+mn-ea"/>
                <a:cs typeface="+mn-cs"/>
                <a:hlinkClick r:id="rId3"/>
              </a:rPr>
              <a:t>34.044 </a:t>
            </a:r>
            <a:r>
              <a:rPr kumimoji="1" lang="en-US" sz="1200" b="1" i="0" u="none" strike="noStrike" kern="1200" dirty="0" err="1" smtClean="0">
                <a:solidFill>
                  <a:schemeClr val="tx1"/>
                </a:solidFill>
                <a:latin typeface="Arial" charset="0"/>
                <a:ea typeface="+mn-ea"/>
                <a:cs typeface="+mn-cs"/>
                <a:hlinkClick r:id="rId3"/>
              </a:rPr>
              <a:t>RSMo</a:t>
            </a:r>
            <a:r>
              <a:rPr kumimoji="1" lang="en-US" sz="1200" b="1" i="0" u="none" strike="noStrike" kern="1200" dirty="0" smtClean="0">
                <a:solidFill>
                  <a:schemeClr val="tx1"/>
                </a:solidFill>
                <a:latin typeface="Arial" charset="0"/>
                <a:ea typeface="+mn-ea"/>
                <a:cs typeface="+mn-cs"/>
              </a:rPr>
              <a:t>)</a:t>
            </a:r>
            <a:r>
              <a:rPr kumimoji="1" lang="en-US" sz="1200" b="0" i="0" kern="1200" dirty="0" smtClean="0">
                <a:solidFill>
                  <a:schemeClr val="tx1"/>
                </a:solidFill>
                <a:latin typeface="Arial" charset="0"/>
                <a:ea typeface="+mn-ea"/>
                <a:cs typeface="+mn-cs"/>
              </a:rPr>
              <a:t>:</a:t>
            </a:r>
          </a:p>
          <a:p>
            <a:r>
              <a:rPr kumimoji="1" lang="en-US" sz="1200" b="0" i="0" kern="1200" dirty="0" smtClean="0">
                <a:solidFill>
                  <a:schemeClr val="tx1"/>
                </a:solidFill>
                <a:latin typeface="Arial" charset="0"/>
                <a:ea typeface="+mn-ea"/>
                <a:cs typeface="+mn-cs"/>
              </a:rPr>
              <a:t>(1) Supplies are proprietary and only available from the manufacturer or a single distributor; or</a:t>
            </a:r>
          </a:p>
          <a:p>
            <a:r>
              <a:rPr kumimoji="1" lang="en-US" sz="1200" b="0" i="0" kern="1200" dirty="0" smtClean="0">
                <a:solidFill>
                  <a:schemeClr val="tx1"/>
                </a:solidFill>
                <a:latin typeface="Arial" charset="0"/>
                <a:ea typeface="+mn-ea"/>
                <a:cs typeface="+mn-cs"/>
              </a:rPr>
              <a:t>(2) Based on past procurement experience, it is determined that only one distributor services the region in which the supplies are needed; or</a:t>
            </a:r>
          </a:p>
          <a:p>
            <a:r>
              <a:rPr kumimoji="1" lang="en-US" sz="1200" b="0" i="0" kern="1200" dirty="0" smtClean="0">
                <a:solidFill>
                  <a:schemeClr val="tx1"/>
                </a:solidFill>
                <a:latin typeface="Arial" charset="0"/>
                <a:ea typeface="+mn-ea"/>
                <a:cs typeface="+mn-cs"/>
              </a:rPr>
              <a:t>(3) Supplies are available at a discount from a single distributor for a limited period of time.</a:t>
            </a:r>
          </a:p>
          <a:p>
            <a:pPr marL="229950" indent="-229950"/>
            <a:endParaRPr lang="en-US" baseline="0" dirty="0" smtClean="0"/>
          </a:p>
          <a:p>
            <a:pPr marL="229950" indent="-229950"/>
            <a:endParaRPr lang="en-US" baseline="0" dirty="0" smtClean="0"/>
          </a:p>
          <a:p>
            <a:pPr marL="229950" indent="-229950"/>
            <a:endParaRPr lang="en-US" baseline="0" dirty="0" smtClean="0"/>
          </a:p>
          <a:p>
            <a:pPr marL="229950" indent="-229950"/>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770DE-043F-4B34-8A09-3D47F09F576E}" type="slidenum">
              <a:rPr lang="en-US"/>
              <a:pPr/>
              <a:t>8</a:t>
            </a:fld>
            <a:endParaRPr lang="en-US"/>
          </a:p>
        </p:txBody>
      </p:sp>
      <p:sp>
        <p:nvSpPr>
          <p:cNvPr id="74754" name="Rectangle 2"/>
          <p:cNvSpPr>
            <a:spLocks noGrp="1" noRot="1" noChangeAspect="1" noChangeArrowheads="1" noTextEdit="1"/>
          </p:cNvSpPr>
          <p:nvPr>
            <p:ph type="sldImg"/>
          </p:nvPr>
        </p:nvSpPr>
        <p:spPr>
          <a:xfrm>
            <a:off x="1157288" y="0"/>
            <a:ext cx="4341812" cy="3255963"/>
          </a:xfrm>
          <a:ln/>
        </p:spPr>
      </p:sp>
      <p:sp>
        <p:nvSpPr>
          <p:cNvPr id="747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513C7-A436-43CB-9895-F54AA65A9F18}" type="slidenum">
              <a:rPr lang="en-US"/>
              <a:pPr/>
              <a:t>9</a:t>
            </a:fld>
            <a:endParaRPr lang="en-US"/>
          </a:p>
        </p:txBody>
      </p:sp>
      <p:sp>
        <p:nvSpPr>
          <p:cNvPr id="191490" name="Rectangle 2"/>
          <p:cNvSpPr>
            <a:spLocks noGrp="1" noRot="1" noChangeAspect="1" noChangeArrowheads="1" noTextEdit="1"/>
          </p:cNvSpPr>
          <p:nvPr>
            <p:ph type="sldImg"/>
          </p:nvPr>
        </p:nvSpPr>
        <p:spPr bwMode="auto">
          <a:xfrm>
            <a:off x="1157288" y="0"/>
            <a:ext cx="4341812" cy="3255963"/>
          </a:xfrm>
          <a:prstGeom prst="rect">
            <a:avLst/>
          </a:prstGeom>
          <a:solidFill>
            <a:srgbClr val="FFFFFF"/>
          </a:solidFill>
          <a:ln>
            <a:solidFill>
              <a:srgbClr val="000000"/>
            </a:solidFill>
            <a:miter lim="800000"/>
            <a:headEnd/>
            <a:tailEnd/>
          </a:ln>
        </p:spPr>
      </p:sp>
      <p:sp>
        <p:nvSpPr>
          <p:cNvPr id="191491" name="Rectangle 3"/>
          <p:cNvSpPr>
            <a:spLocks noGrp="1" noChangeArrowheads="1"/>
          </p:cNvSpPr>
          <p:nvPr>
            <p:ph type="body" idx="1"/>
          </p:nvPr>
        </p:nvSpPr>
        <p:spPr bwMode="auto">
          <a:xfrm>
            <a:off x="228600" y="3408291"/>
            <a:ext cx="6400800" cy="5049319"/>
          </a:xfrm>
          <a:prstGeom prst="rect">
            <a:avLst/>
          </a:prstGeom>
          <a:solidFill>
            <a:srgbClr val="FFFFFF"/>
          </a:solidFill>
          <a:ln>
            <a:solidFill>
              <a:srgbClr val="000000"/>
            </a:solidFill>
            <a:miter lim="800000"/>
            <a:headEnd/>
            <a:tailEnd/>
          </a:ln>
        </p:spPr>
        <p:txBody>
          <a:bodyPr/>
          <a:lstStyle/>
          <a:p>
            <a:pPr>
              <a:buFontTx/>
              <a:buChar char="•"/>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endParaRPr kumimoji="1" lang="en-US"/>
          </a:p>
        </p:txBody>
      </p:sp>
      <p:sp>
        <p:nvSpPr>
          <p:cNvPr id="819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endParaRPr kumimoji="1" lang="en-US"/>
          </a:p>
        </p:txBody>
      </p:sp>
      <p:sp>
        <p:nvSpPr>
          <p:cNvPr id="8197" name="Rectangle 5"/>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grpSp>
        <p:nvGrpSpPr>
          <p:cNvPr id="8210" name="Group 18"/>
          <p:cNvGrpSpPr>
            <a:grpSpLocks/>
          </p:cNvGrpSpPr>
          <p:nvPr/>
        </p:nvGrpSpPr>
        <p:grpSpPr bwMode="auto">
          <a:xfrm>
            <a:off x="3632200" y="4889500"/>
            <a:ext cx="4876800" cy="319088"/>
            <a:chOff x="2288" y="3080"/>
            <a:chExt cx="3072" cy="201"/>
          </a:xfrm>
        </p:grpSpPr>
        <p:sp>
          <p:nvSpPr>
            <p:cNvPr id="8204" name="AutoShape 12"/>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endParaRPr lang="en-US"/>
            </a:p>
          </p:txBody>
        </p:sp>
        <p:sp>
          <p:nvSpPr>
            <p:cNvPr id="8205" name="AutoShape 13"/>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endParaRPr lang="en-US"/>
            </a:p>
          </p:txBody>
        </p:sp>
      </p:grpSp>
      <p:sp>
        <p:nvSpPr>
          <p:cNvPr id="8206" name="Rectangle 14"/>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en-US"/>
          </a:p>
        </p:txBody>
      </p:sp>
      <p:sp>
        <p:nvSpPr>
          <p:cNvPr id="8207" name="Rectangle 15"/>
          <p:cNvSpPr>
            <a:spLocks noGrp="1" noChangeArrowheads="1"/>
          </p:cNvSpPr>
          <p:nvPr>
            <p:ph type="ftr" sz="quarter" idx="3"/>
          </p:nvPr>
        </p:nvSpPr>
        <p:spPr>
          <a:xfrm>
            <a:off x="5195888" y="6553200"/>
            <a:ext cx="3279775" cy="304800"/>
          </a:xfrm>
        </p:spPr>
        <p:txBody>
          <a:bodyPr/>
          <a:lstStyle>
            <a:lvl1pPr algn="r">
              <a:defRPr/>
            </a:lvl1pPr>
          </a:lstStyle>
          <a:p>
            <a:endParaRPr lang="en-US"/>
          </a:p>
        </p:txBody>
      </p:sp>
      <p:sp>
        <p:nvSpPr>
          <p:cNvPr id="8209" name="Rectangle 17"/>
          <p:cNvSpPr>
            <a:spLocks noGrp="1" noChangeArrowheads="1"/>
          </p:cNvSpPr>
          <p:nvPr>
            <p:ph type="sldNum" sz="quarter" idx="4"/>
          </p:nvPr>
        </p:nvSpPr>
        <p:spPr>
          <a:xfrm>
            <a:off x="11113" y="5962650"/>
            <a:ext cx="585787" cy="885825"/>
          </a:xfrm>
        </p:spPr>
        <p:txBody>
          <a:bodyPr anchorCtr="0"/>
          <a:lstStyle>
            <a:lvl1pPr>
              <a:defRPr/>
            </a:lvl1pPr>
          </a:lstStyle>
          <a:p>
            <a:fld id="{9C9AA525-FB0E-4C62-8389-2FBCE0F9758B}" type="slidenum">
              <a:rPr lang="en-US"/>
              <a:pPr/>
              <a:t>‹#›</a:t>
            </a:fld>
            <a:endParaRPr lang="en-US"/>
          </a:p>
        </p:txBody>
      </p:sp>
      <p:sp>
        <p:nvSpPr>
          <p:cNvPr id="8211" name="Rectangle 19"/>
          <p:cNvSpPr>
            <a:spLocks noGrp="1" noChangeArrowheads="1"/>
          </p:cNvSpPr>
          <p:nvPr>
            <p:ph type="ctrTitle" sz="quarter"/>
          </p:nvPr>
        </p:nvSpPr>
        <p:spPr>
          <a:xfrm>
            <a:off x="938213" y="1425575"/>
            <a:ext cx="7772400" cy="1143000"/>
          </a:xfr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C5037C-8831-4170-BEB4-20B39ADFB9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726B25-DBB9-4E5B-B6D3-7552F8AD96F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7072F5-AAF1-4DF0-BA1C-04C1D60CB32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41FD68-FC14-4A08-BA74-EBD69FC424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53F79B-8734-429A-95D1-20AB383567D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6C356DC-1EBF-4854-83AD-A266A41F704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E989F2B-0F75-46BE-B81C-6FDFFF0415C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893BC47-BB3E-436D-87BE-E7567A892A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DE203C-9630-4DF5-B433-1BB6A967383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821C20-87FB-40B7-B921-3E633BA45AC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6" name="Group 22"/>
          <p:cNvGrpSpPr>
            <a:grpSpLocks/>
          </p:cNvGrpSpPr>
          <p:nvPr/>
        </p:nvGrpSpPr>
        <p:grpSpPr bwMode="auto">
          <a:xfrm>
            <a:off x="0" y="0"/>
            <a:ext cx="3200400" cy="6858000"/>
            <a:chOff x="0" y="0"/>
            <a:chExt cx="2016" cy="4320"/>
          </a:xfrm>
        </p:grpSpPr>
        <p:sp>
          <p:nvSpPr>
            <p:cNvPr id="1027"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endParaRPr lang="en-US"/>
            </a:p>
          </p:txBody>
        </p:sp>
        <p:sp>
          <p:nvSpPr>
            <p:cNvPr id="1028"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endParaRPr lang="en-US"/>
            </a:p>
          </p:txBody>
        </p:sp>
      </p:grpSp>
      <p:sp>
        <p:nvSpPr>
          <p:cNvPr id="1029"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endParaRPr kumimoji="1" lang="en-US"/>
          </a:p>
        </p:txBody>
      </p:sp>
      <p:sp>
        <p:nvSpPr>
          <p:cNvPr id="1031" name="Rectangle 7"/>
          <p:cNvSpPr>
            <a:spLocks noGrp="1" noChangeArrowheads="1"/>
          </p:cNvSpPr>
          <p:nvPr>
            <p:ph type="title"/>
          </p:nvPr>
        </p:nvSpPr>
        <p:spPr bwMode="auto">
          <a:xfrm>
            <a:off x="914400" y="762000"/>
            <a:ext cx="80010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914400" y="2362200"/>
            <a:ext cx="80010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7" name="Rectangle 13"/>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endParaRPr lang="en-US"/>
          </a:p>
        </p:txBody>
      </p:sp>
      <p:sp>
        <p:nvSpPr>
          <p:cNvPr id="1038" name="Rectangle 14"/>
          <p:cNvSpPr>
            <a:spLocks noGrp="1" noChangeArrowheads="1"/>
          </p:cNvSpPr>
          <p:nvPr>
            <p:ph type="ftr" sz="quarter" idx="3"/>
          </p:nvPr>
        </p:nvSpPr>
        <p:spPr bwMode="auto">
          <a:xfrm>
            <a:off x="2938463"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defRPr sz="1400">
                <a:latin typeface="+mn-lt"/>
              </a:defRPr>
            </a:lvl1pPr>
          </a:lstStyle>
          <a:p>
            <a:endParaRPr lang="en-US"/>
          </a:p>
        </p:txBody>
      </p:sp>
      <p:sp>
        <p:nvSpPr>
          <p:cNvPr id="1039" name="Rectangle 15"/>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mn-lt"/>
              </a:defRPr>
            </a:lvl1pPr>
          </a:lstStyle>
          <a:p>
            <a:fld id="{1B7C9492-E04B-46F5-B656-25F99E32E214}" type="slidenum">
              <a:rPr lang="en-US"/>
              <a:pPr/>
              <a:t>‹#›</a:t>
            </a:fld>
            <a:endParaRPr lang="en-US"/>
          </a:p>
        </p:txBody>
      </p:sp>
      <p:grpSp>
        <p:nvGrpSpPr>
          <p:cNvPr id="1045" name="Group 21"/>
          <p:cNvGrpSpPr>
            <a:grpSpLocks/>
          </p:cNvGrpSpPr>
          <p:nvPr/>
        </p:nvGrpSpPr>
        <p:grpSpPr bwMode="auto">
          <a:xfrm>
            <a:off x="228600" y="1981200"/>
            <a:ext cx="7391400" cy="319088"/>
            <a:chOff x="144" y="1248"/>
            <a:chExt cx="4656" cy="201"/>
          </a:xfrm>
        </p:grpSpPr>
        <p:sp>
          <p:nvSpPr>
            <p:cNvPr id="1036"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endParaRPr lang="en-US"/>
            </a:p>
          </p:txBody>
        </p:sp>
        <p:sp>
          <p:nvSpPr>
            <p:cNvPr id="1044" name="AutoShape 20"/>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tf4kids.org/request-for-literature/logosgraphic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kirk.schreiber@oa.mo.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alicia.whitson@oa.mo.gov" TargetMode="External"/><Relationship Id="rId5" Type="http://schemas.openxmlformats.org/officeDocument/2006/relationships/hyperlink" Target="mailto:paula.cunningham@oa.mo.gov" TargetMode="External"/><Relationship Id="rId4" Type="http://schemas.openxmlformats.org/officeDocument/2006/relationships/hyperlink" Target="mailto:laura.malzner@oa.mo.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ctf.invoices@oa.mo.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laura.malzner@oa.mo.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tfalliance.org/onlinetrainin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tf4kids.org/"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hyperlink" Target="mailto:ctf.invoices@oa.mo.gov" TargetMode="External"/><Relationship Id="rId4" Type="http://schemas.openxmlformats.org/officeDocument/2006/relationships/hyperlink" Target="mailto:laura.malzner@oa.mo.gov"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ctf4kids.org/program-partners/grantee-information/"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4.xml.rels><?xml version="1.0" encoding="UTF-8" standalone="yes"?>
<Relationships xmlns="http://schemas.openxmlformats.org/package/2006/relationships"><Relationship Id="rId3" Type="http://schemas.openxmlformats.org/officeDocument/2006/relationships/hyperlink" Target="http://ctf4kids.org/program-partners/grantee-information/"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36.xml.rels><?xml version="1.0" encoding="UTF-8" standalone="yes"?>
<Relationships xmlns="http://schemas.openxmlformats.org/package/2006/relationships"><Relationship Id="rId3" Type="http://schemas.openxmlformats.org/officeDocument/2006/relationships/hyperlink" Target="http://friendsnrc.org/protective-factors-survey"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oa.mo.gov/sites/default/files/vendor_input_ach_eftd.pdf"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type="subTitle" idx="1"/>
          </p:nvPr>
        </p:nvSpPr>
        <p:spPr/>
        <p:txBody>
          <a:bodyPr/>
          <a:lstStyle/>
          <a:p>
            <a:r>
              <a:rPr lang="en-US" dirty="0" smtClean="0"/>
              <a:t>July 22, 2015</a:t>
            </a:r>
            <a:endParaRPr lang="en-US" dirty="0"/>
          </a:p>
        </p:txBody>
      </p:sp>
      <p:sp>
        <p:nvSpPr>
          <p:cNvPr id="41988" name="Rectangle 4"/>
          <p:cNvSpPr>
            <a:spLocks noGrp="1" noChangeArrowheads="1"/>
          </p:cNvSpPr>
          <p:nvPr>
            <p:ph type="ctrTitle" sz="quarter"/>
          </p:nvPr>
        </p:nvSpPr>
        <p:spPr/>
        <p:txBody>
          <a:bodyPr/>
          <a:lstStyle/>
          <a:p>
            <a:r>
              <a:rPr lang="en-US" dirty="0"/>
              <a:t>FY </a:t>
            </a:r>
            <a:r>
              <a:rPr lang="en-US" dirty="0" smtClean="0"/>
              <a:t>2016 </a:t>
            </a:r>
            <a:r>
              <a:rPr lang="en-US" dirty="0"/>
              <a:t>CTF General Prevention</a:t>
            </a:r>
            <a:br>
              <a:rPr lang="en-US" dirty="0"/>
            </a:br>
            <a:r>
              <a:rPr lang="en-US" dirty="0"/>
              <a:t>Compliance Seminar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Printing/Media</a:t>
            </a:r>
          </a:p>
        </p:txBody>
      </p:sp>
      <p:sp>
        <p:nvSpPr>
          <p:cNvPr id="75779" name="Rectangle 3"/>
          <p:cNvSpPr>
            <a:spLocks noGrp="1" noChangeArrowheads="1"/>
          </p:cNvSpPr>
          <p:nvPr>
            <p:ph idx="1"/>
          </p:nvPr>
        </p:nvSpPr>
        <p:spPr/>
        <p:txBody>
          <a:bodyPr/>
          <a:lstStyle/>
          <a:p>
            <a:r>
              <a:rPr lang="en-US" dirty="0"/>
              <a:t>Acknowledge funding source</a:t>
            </a:r>
          </a:p>
          <a:p>
            <a:pPr>
              <a:buFont typeface="Wingdings" pitchFamily="2" charset="2"/>
              <a:buNone/>
            </a:pPr>
            <a:r>
              <a:rPr lang="en-US" dirty="0"/>
              <a:t>	EXAMPLE:</a:t>
            </a:r>
          </a:p>
          <a:p>
            <a:pPr>
              <a:buFont typeface="Wingdings" pitchFamily="2" charset="2"/>
              <a:buNone/>
            </a:pPr>
            <a:r>
              <a:rPr lang="en-US" dirty="0"/>
              <a:t>	“</a:t>
            </a:r>
            <a:r>
              <a:rPr lang="en-US" b="1" i="1" dirty="0"/>
              <a:t>Funding for this project made available through Missouri’s Children’s Trust Fund</a:t>
            </a:r>
            <a:r>
              <a:rPr lang="en-US" b="1" i="1" dirty="0" smtClean="0"/>
              <a:t>”</a:t>
            </a:r>
          </a:p>
          <a:p>
            <a:pPr>
              <a:buFont typeface="Wingdings" pitchFamily="2" charset="2"/>
              <a:buNone/>
            </a:pPr>
            <a:endParaRPr lang="en-US" b="1" i="1" dirty="0" smtClean="0"/>
          </a:p>
          <a:p>
            <a:r>
              <a:rPr lang="en-US" dirty="0" smtClean="0"/>
              <a:t>CTF logo graphics are available on the CTF website:  </a:t>
            </a:r>
            <a:r>
              <a:rPr lang="en-US" sz="1800" dirty="0" smtClean="0">
                <a:hlinkClick r:id="rId3"/>
              </a:rPr>
              <a:t>http://ctf4kids.org/request-for-literature/logosgraphics</a:t>
            </a:r>
            <a:r>
              <a:rPr lang="en-US" dirty="0" smtClean="0">
                <a:hlinkClick r:id="rId3"/>
              </a:rPr>
              <a:t>/</a:t>
            </a:r>
            <a:r>
              <a:rPr lang="en-US" dirty="0" smtClean="0"/>
              <a:t> </a:t>
            </a:r>
            <a:endParaRPr lang="en-US" dirty="0"/>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Monthly Invoice</a:t>
            </a:r>
          </a:p>
        </p:txBody>
      </p:sp>
      <p:sp>
        <p:nvSpPr>
          <p:cNvPr id="78851" name="Rectangle 3"/>
          <p:cNvSpPr>
            <a:spLocks noGrp="1" noChangeArrowheads="1"/>
          </p:cNvSpPr>
          <p:nvPr>
            <p:ph idx="1"/>
          </p:nvPr>
        </p:nvSpPr>
        <p:spPr/>
        <p:txBody>
          <a:bodyPr/>
          <a:lstStyle/>
          <a:p>
            <a:pPr>
              <a:buFont typeface="Wingdings" pitchFamily="2" charset="2"/>
              <a:buNone/>
            </a:pPr>
            <a:endParaRPr lang="en-US" dirty="0"/>
          </a:p>
          <a:p>
            <a:endParaRPr lang="en-US" dirty="0"/>
          </a:p>
          <a:p>
            <a:r>
              <a:rPr lang="en-US" dirty="0"/>
              <a:t>CTF invoice form must be used to request reimbursement for grant- related </a:t>
            </a:r>
            <a:r>
              <a:rPr lang="en-US" dirty="0" smtClean="0"/>
              <a:t>expenditures</a:t>
            </a:r>
          </a:p>
          <a:p>
            <a:endParaRPr lang="en-US" dirty="0" smtClean="0"/>
          </a:p>
          <a:p>
            <a:r>
              <a:rPr lang="en-US" dirty="0" smtClean="0"/>
              <a:t>Important – the CTF invoice form format has changed for FY 2016</a:t>
            </a:r>
            <a:endParaRPr lang="en-US" dirty="0"/>
          </a:p>
          <a:p>
            <a:pPr lvl="1">
              <a:buFontTx/>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21190" name="Picture 6"/>
          <p:cNvPicPr>
            <a:picLocks noChangeAspect="1" noChangeArrowheads="1"/>
          </p:cNvPicPr>
          <p:nvPr/>
        </p:nvPicPr>
        <p:blipFill>
          <a:blip r:embed="rId3" cstate="print"/>
          <a:srcRect/>
          <a:stretch>
            <a:fillRect/>
          </a:stretch>
        </p:blipFill>
        <p:spPr bwMode="auto">
          <a:xfrm>
            <a:off x="0" y="-31829"/>
            <a:ext cx="9143999" cy="69216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dirty="0"/>
              <a:t>Monthly Invoice Form</a:t>
            </a:r>
          </a:p>
        </p:txBody>
      </p:sp>
      <p:sp>
        <p:nvSpPr>
          <p:cNvPr id="84995" name="Rectangle 3"/>
          <p:cNvSpPr>
            <a:spLocks noGrp="1" noChangeArrowheads="1"/>
          </p:cNvSpPr>
          <p:nvPr>
            <p:ph idx="1"/>
          </p:nvPr>
        </p:nvSpPr>
        <p:spPr>
          <a:xfrm>
            <a:off x="914400" y="2362200"/>
            <a:ext cx="8001000" cy="3581400"/>
          </a:xfrm>
        </p:spPr>
        <p:txBody>
          <a:bodyPr/>
          <a:lstStyle/>
          <a:p>
            <a:pPr marL="533400" indent="-533400"/>
            <a:r>
              <a:rPr lang="en-US"/>
              <a:t>1</a:t>
            </a:r>
            <a:r>
              <a:rPr lang="en-US" baseline="30000"/>
              <a:t>st</a:t>
            </a:r>
            <a:r>
              <a:rPr lang="en-US"/>
              <a:t> Column = Approved budget</a:t>
            </a:r>
          </a:p>
          <a:p>
            <a:pPr marL="533400" indent="-533400"/>
            <a:r>
              <a:rPr lang="en-US"/>
              <a:t>2</a:t>
            </a:r>
            <a:r>
              <a:rPr lang="en-US" baseline="30000"/>
              <a:t>nd</a:t>
            </a:r>
            <a:r>
              <a:rPr lang="en-US"/>
              <a:t> Column = Expenditures for the month</a:t>
            </a:r>
          </a:p>
          <a:p>
            <a:pPr marL="533400" indent="-533400"/>
            <a:r>
              <a:rPr lang="en-US"/>
              <a:t>3</a:t>
            </a:r>
            <a:r>
              <a:rPr lang="en-US" baseline="30000"/>
              <a:t>rd</a:t>
            </a:r>
            <a:r>
              <a:rPr lang="en-US"/>
              <a:t> Column = Year-to-date totals (including the amounts being requested on the current invoice)</a:t>
            </a:r>
          </a:p>
          <a:p>
            <a:pPr marL="533400" indent="-533400"/>
            <a:r>
              <a:rPr lang="en-US"/>
              <a:t>4</a:t>
            </a:r>
            <a:r>
              <a:rPr lang="en-US" baseline="30000"/>
              <a:t>th</a:t>
            </a:r>
            <a:r>
              <a:rPr lang="en-US"/>
              <a:t> Column = Balance remaining after subtracting column 3 from column 1</a:t>
            </a:r>
          </a:p>
          <a:p>
            <a:pPr marL="533400" indent="-533400">
              <a:buFont typeface="Wingdings" pitchFamily="2" charset="2"/>
              <a:buNone/>
            </a:pPr>
            <a:endParaRPr lang="en-US"/>
          </a:p>
          <a:p>
            <a:pPr marL="914400" lvl="1" indent="-457200">
              <a:buFont typeface="Wingdings" pitchFamily="2" charset="2"/>
              <a:buNone/>
            </a:pPr>
            <a:endParaRPr lang="en-US"/>
          </a:p>
          <a:p>
            <a:pPr marL="533400" indent="-533400">
              <a:buFont typeface="Wingdings" pitchFamily="2" charset="2"/>
              <a:buNone/>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Invoice Form - Match</a:t>
            </a:r>
            <a:endParaRPr lang="en-US" dirty="0"/>
          </a:p>
        </p:txBody>
      </p:sp>
      <p:sp>
        <p:nvSpPr>
          <p:cNvPr id="3" name="Content Placeholder 2"/>
          <p:cNvSpPr>
            <a:spLocks noGrp="1"/>
          </p:cNvSpPr>
          <p:nvPr>
            <p:ph idx="1"/>
          </p:nvPr>
        </p:nvSpPr>
        <p:spPr/>
        <p:txBody>
          <a:bodyPr/>
          <a:lstStyle/>
          <a:p>
            <a:r>
              <a:rPr lang="en-US" dirty="0" smtClean="0"/>
              <a:t>5</a:t>
            </a:r>
            <a:r>
              <a:rPr lang="en-US" baseline="30000" dirty="0" smtClean="0"/>
              <a:t>th</a:t>
            </a:r>
            <a:r>
              <a:rPr lang="en-US" dirty="0" smtClean="0"/>
              <a:t> Column – Local match accrued for the month</a:t>
            </a:r>
          </a:p>
          <a:p>
            <a:pPr>
              <a:buNone/>
            </a:pPr>
            <a:endParaRPr lang="en-US" dirty="0" smtClean="0"/>
          </a:p>
          <a:p>
            <a:r>
              <a:rPr lang="en-US" dirty="0" smtClean="0"/>
              <a:t>6</a:t>
            </a:r>
            <a:r>
              <a:rPr lang="en-US" baseline="30000" dirty="0" smtClean="0"/>
              <a:t>th</a:t>
            </a:r>
            <a:r>
              <a:rPr lang="en-US" dirty="0" smtClean="0"/>
              <a:t> Column – Total local match reported for all preceding months</a:t>
            </a:r>
          </a:p>
          <a:p>
            <a:endParaRPr lang="en-US" dirty="0" smtClean="0"/>
          </a:p>
          <a:p>
            <a:r>
              <a:rPr lang="en-US" dirty="0" smtClean="0"/>
              <a:t>7</a:t>
            </a:r>
            <a:r>
              <a:rPr lang="en-US" baseline="30000" dirty="0" smtClean="0"/>
              <a:t>th</a:t>
            </a:r>
            <a:r>
              <a:rPr lang="en-US" dirty="0" smtClean="0"/>
              <a:t> Column – Local match reported year-to-date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GENERAL</a:t>
            </a:r>
          </a:p>
        </p:txBody>
      </p:sp>
      <p:sp>
        <p:nvSpPr>
          <p:cNvPr id="120835" name="Rectangle 3"/>
          <p:cNvSpPr>
            <a:spLocks noGrp="1" noChangeArrowheads="1"/>
          </p:cNvSpPr>
          <p:nvPr>
            <p:ph idx="1"/>
          </p:nvPr>
        </p:nvSpPr>
        <p:spPr/>
        <p:txBody>
          <a:bodyPr/>
          <a:lstStyle/>
          <a:p>
            <a:r>
              <a:rPr lang="en-US" dirty="0"/>
              <a:t>Actual expenses must be claimed</a:t>
            </a:r>
          </a:p>
          <a:p>
            <a:endParaRPr lang="en-US" dirty="0"/>
          </a:p>
          <a:p>
            <a:r>
              <a:rPr lang="en-US" dirty="0"/>
              <a:t>Expenses must be incurred during the contract period</a:t>
            </a:r>
          </a:p>
          <a:p>
            <a:endParaRPr lang="en-US" dirty="0"/>
          </a:p>
          <a:p>
            <a:r>
              <a:rPr lang="en-US" dirty="0"/>
              <a:t>Match requirement depends on year of funding.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r>
              <a:rPr lang="en-US"/>
              <a:t>Back-Up Documentation</a:t>
            </a:r>
          </a:p>
        </p:txBody>
      </p:sp>
      <p:sp>
        <p:nvSpPr>
          <p:cNvPr id="234499" name="Rectangle 3"/>
          <p:cNvSpPr>
            <a:spLocks noGrp="1" noChangeArrowheads="1"/>
          </p:cNvSpPr>
          <p:nvPr>
            <p:ph idx="1"/>
          </p:nvPr>
        </p:nvSpPr>
        <p:spPr/>
        <p:txBody>
          <a:bodyPr/>
          <a:lstStyle/>
          <a:p>
            <a:r>
              <a:rPr lang="en-US"/>
              <a:t>Back-up documentation (i.e. payroll records, timesheets, receipts, mileage logs, etc.) for expenses reimbursed through the CTF grant must be maintained on-site.  It is not necessary to send in the documentation when requesting reimbursement.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Salaries &amp; Fringe Benefits	</a:t>
            </a:r>
            <a:endParaRPr lang="en-US" dirty="0"/>
          </a:p>
        </p:txBody>
      </p:sp>
      <p:sp>
        <p:nvSpPr>
          <p:cNvPr id="3" name="Content Placeholder 2"/>
          <p:cNvSpPr>
            <a:spLocks noGrp="1"/>
          </p:cNvSpPr>
          <p:nvPr>
            <p:ph idx="1"/>
          </p:nvPr>
        </p:nvSpPr>
        <p:spPr/>
        <p:txBody>
          <a:bodyPr/>
          <a:lstStyle/>
          <a:p>
            <a:r>
              <a:rPr lang="en-US" dirty="0" smtClean="0"/>
              <a:t>Maintain timesheets to verify time attributed to project-related activities;</a:t>
            </a:r>
          </a:p>
          <a:p>
            <a:pPr>
              <a:buNone/>
            </a:pPr>
            <a:endParaRPr lang="en-US" dirty="0" smtClean="0"/>
          </a:p>
          <a:p>
            <a:r>
              <a:rPr lang="en-US" dirty="0" smtClean="0"/>
              <a:t>Maintain documentation supporting any fringe benefit costs reimbursed through the contract:</a:t>
            </a:r>
          </a:p>
          <a:p>
            <a:pPr lvl="1"/>
            <a:r>
              <a:rPr lang="en-US" dirty="0" smtClean="0"/>
              <a:t>Invoice for group medical insurance;</a:t>
            </a:r>
          </a:p>
          <a:p>
            <a:pPr lvl="1"/>
            <a:r>
              <a:rPr lang="en-US" dirty="0" smtClean="0"/>
              <a:t>Verification that payroll taxes are paid;</a:t>
            </a:r>
          </a:p>
          <a:p>
            <a:pPr lvl="1"/>
            <a:r>
              <a:rPr lang="en-US" dirty="0" smtClean="0"/>
              <a:t>Workers Comp &amp; Unemployment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smtClean="0"/>
              <a:t>Contractual/Consultant Expenses </a:t>
            </a:r>
            <a:endParaRPr lang="en-US" dirty="0"/>
          </a:p>
        </p:txBody>
      </p:sp>
      <p:sp>
        <p:nvSpPr>
          <p:cNvPr id="69635" name="Rectangle 3"/>
          <p:cNvSpPr>
            <a:spLocks noGrp="1" noChangeArrowheads="1"/>
          </p:cNvSpPr>
          <p:nvPr>
            <p:ph idx="1"/>
          </p:nvPr>
        </p:nvSpPr>
        <p:spPr>
          <a:xfrm>
            <a:off x="914400" y="2362200"/>
            <a:ext cx="8001000" cy="4343400"/>
          </a:xfrm>
        </p:spPr>
        <p:txBody>
          <a:bodyPr/>
          <a:lstStyle/>
          <a:p>
            <a:r>
              <a:rPr lang="en-US" dirty="0"/>
              <a:t>Written </a:t>
            </a:r>
            <a:r>
              <a:rPr lang="en-US" dirty="0" smtClean="0"/>
              <a:t>contract (maintained on file)</a:t>
            </a:r>
            <a:endParaRPr lang="en-US" dirty="0"/>
          </a:p>
          <a:p>
            <a:pPr lvl="1"/>
            <a:r>
              <a:rPr lang="en-US" dirty="0"/>
              <a:t>Services to be performed</a:t>
            </a:r>
          </a:p>
          <a:p>
            <a:pPr lvl="1"/>
            <a:r>
              <a:rPr lang="en-US" dirty="0"/>
              <a:t>Rate of compensation</a:t>
            </a:r>
          </a:p>
          <a:p>
            <a:pPr lvl="1"/>
            <a:r>
              <a:rPr lang="en-US" dirty="0"/>
              <a:t>Length of time services will be provided</a:t>
            </a:r>
          </a:p>
          <a:p>
            <a:pPr lvl="1"/>
            <a:endParaRPr lang="en-US" dirty="0"/>
          </a:p>
          <a:p>
            <a:r>
              <a:rPr lang="en-US" dirty="0"/>
              <a:t>Payment for services rendered</a:t>
            </a:r>
          </a:p>
          <a:p>
            <a:endParaRPr lang="en-US" dirty="0"/>
          </a:p>
          <a:p>
            <a:r>
              <a:rPr lang="en-US" dirty="0"/>
              <a:t>Services </a:t>
            </a:r>
            <a:r>
              <a:rPr lang="en-US" dirty="0" smtClean="0"/>
              <a:t>provided during </a:t>
            </a:r>
            <a:r>
              <a:rPr lang="en-US" dirty="0"/>
              <a:t>contract period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dirty="0"/>
              <a:t>Equipment </a:t>
            </a:r>
            <a:r>
              <a:rPr lang="en-US" dirty="0" smtClean="0"/>
              <a:t>&amp; Supplies   </a:t>
            </a:r>
            <a:endParaRPr lang="en-US" dirty="0"/>
          </a:p>
        </p:txBody>
      </p:sp>
      <p:sp>
        <p:nvSpPr>
          <p:cNvPr id="115715" name="Rectangle 3"/>
          <p:cNvSpPr>
            <a:spLocks noGrp="1" noChangeArrowheads="1"/>
          </p:cNvSpPr>
          <p:nvPr>
            <p:ph idx="1"/>
          </p:nvPr>
        </p:nvSpPr>
        <p:spPr/>
        <p:txBody>
          <a:bodyPr/>
          <a:lstStyle/>
          <a:p>
            <a:r>
              <a:rPr lang="en-US" dirty="0"/>
              <a:t>Copy of invoice for equipment must be attached to the </a:t>
            </a:r>
            <a:r>
              <a:rPr lang="en-US" dirty="0" smtClean="0"/>
              <a:t>Invoice</a:t>
            </a:r>
          </a:p>
          <a:p>
            <a:pPr>
              <a:buNone/>
            </a:pPr>
            <a:endParaRPr lang="en-US" dirty="0" smtClean="0"/>
          </a:p>
          <a:p>
            <a:r>
              <a:rPr lang="en-US" dirty="0" smtClean="0"/>
              <a:t>Receipts/invoices for supplies must be maintained on-site, but do not need to be submitted with the monthly invoice/request for reimbursement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solidFill>
                  <a:schemeClr val="tx1"/>
                </a:solidFill>
              </a:rPr>
              <a:t>Introduction</a:t>
            </a:r>
          </a:p>
        </p:txBody>
      </p:sp>
      <p:sp>
        <p:nvSpPr>
          <p:cNvPr id="43011" name="Rectangle 3"/>
          <p:cNvSpPr>
            <a:spLocks noGrp="1" noChangeArrowheads="1"/>
          </p:cNvSpPr>
          <p:nvPr>
            <p:ph idx="1"/>
          </p:nvPr>
        </p:nvSpPr>
        <p:spPr>
          <a:xfrm>
            <a:off x="914400" y="2286000"/>
            <a:ext cx="8229600" cy="4191000"/>
          </a:xfrm>
        </p:spPr>
        <p:txBody>
          <a:bodyPr/>
          <a:lstStyle/>
          <a:p>
            <a:pPr>
              <a:lnSpc>
                <a:spcPct val="90000"/>
              </a:lnSpc>
            </a:pPr>
            <a:r>
              <a:rPr lang="en-US" sz="3200" b="1" u="sng" dirty="0" smtClean="0"/>
              <a:t>Staff</a:t>
            </a:r>
            <a:endParaRPr lang="en-US" sz="3200" b="1" u="sng" dirty="0"/>
          </a:p>
          <a:p>
            <a:pPr>
              <a:lnSpc>
                <a:spcPct val="90000"/>
              </a:lnSpc>
              <a:buFont typeface="Wingdings" pitchFamily="2" charset="2"/>
              <a:buChar char="Ø"/>
            </a:pPr>
            <a:r>
              <a:rPr lang="en-US" dirty="0"/>
              <a:t>Kirk Schreiber, Executive Director  </a:t>
            </a:r>
            <a:endParaRPr lang="en-US" dirty="0" smtClean="0"/>
          </a:p>
          <a:p>
            <a:pPr>
              <a:lnSpc>
                <a:spcPct val="90000"/>
              </a:lnSpc>
              <a:buFont typeface="Wingdings" pitchFamily="2" charset="2"/>
              <a:buChar char="Ø"/>
            </a:pPr>
            <a:r>
              <a:rPr lang="en-US" sz="2400" dirty="0" smtClean="0">
                <a:hlinkClick r:id="rId3"/>
              </a:rPr>
              <a:t>kirk.schreiber@oa.mo.gov</a:t>
            </a:r>
            <a:r>
              <a:rPr lang="en-US" dirty="0" smtClean="0"/>
              <a:t> </a:t>
            </a:r>
            <a:endParaRPr lang="en-US" dirty="0"/>
          </a:p>
          <a:p>
            <a:pPr>
              <a:lnSpc>
                <a:spcPct val="90000"/>
              </a:lnSpc>
              <a:buFont typeface="Wingdings" pitchFamily="2" charset="2"/>
              <a:buChar char="Ø"/>
            </a:pPr>
            <a:r>
              <a:rPr lang="en-US" dirty="0"/>
              <a:t>Laura Malzner, Program </a:t>
            </a:r>
            <a:r>
              <a:rPr lang="en-US" dirty="0" smtClean="0"/>
              <a:t>Coordinator</a:t>
            </a:r>
          </a:p>
          <a:p>
            <a:pPr>
              <a:lnSpc>
                <a:spcPct val="90000"/>
              </a:lnSpc>
              <a:buFont typeface="Wingdings" pitchFamily="2" charset="2"/>
              <a:buChar char="Ø"/>
            </a:pPr>
            <a:r>
              <a:rPr lang="en-US" sz="2400" dirty="0" smtClean="0">
                <a:hlinkClick r:id="rId4"/>
              </a:rPr>
              <a:t>laura.malzner@oa.mo.gov</a:t>
            </a:r>
            <a:r>
              <a:rPr lang="en-US" dirty="0" smtClean="0"/>
              <a:t> </a:t>
            </a:r>
            <a:endParaRPr lang="en-US" dirty="0"/>
          </a:p>
          <a:p>
            <a:pPr>
              <a:lnSpc>
                <a:spcPct val="90000"/>
              </a:lnSpc>
              <a:buFont typeface="Wingdings" pitchFamily="2" charset="2"/>
              <a:buChar char="Ø"/>
            </a:pPr>
            <a:r>
              <a:rPr lang="en-US" dirty="0"/>
              <a:t>Paula Cunningham, Public Affairs </a:t>
            </a:r>
            <a:r>
              <a:rPr lang="en-US" dirty="0" smtClean="0"/>
              <a:t>Coordinator</a:t>
            </a:r>
          </a:p>
          <a:p>
            <a:pPr>
              <a:lnSpc>
                <a:spcPct val="90000"/>
              </a:lnSpc>
              <a:buFont typeface="Wingdings" pitchFamily="2" charset="2"/>
              <a:buChar char="Ø"/>
            </a:pPr>
            <a:r>
              <a:rPr lang="en-US" sz="2400" dirty="0" smtClean="0">
                <a:hlinkClick r:id="rId5"/>
              </a:rPr>
              <a:t>paula.cunningham@oa.mo.gov</a:t>
            </a:r>
            <a:r>
              <a:rPr lang="en-US" dirty="0" smtClean="0"/>
              <a:t> </a:t>
            </a:r>
            <a:endParaRPr lang="en-US" dirty="0"/>
          </a:p>
          <a:p>
            <a:pPr>
              <a:lnSpc>
                <a:spcPct val="90000"/>
              </a:lnSpc>
              <a:buFont typeface="Wingdings" pitchFamily="2" charset="2"/>
              <a:buChar char="Ø"/>
            </a:pPr>
            <a:r>
              <a:rPr lang="en-US" dirty="0"/>
              <a:t>Alicia Whitson, Executive I/Office </a:t>
            </a:r>
            <a:r>
              <a:rPr lang="en-US" dirty="0" smtClean="0"/>
              <a:t>Manager</a:t>
            </a:r>
          </a:p>
          <a:p>
            <a:pPr>
              <a:lnSpc>
                <a:spcPct val="90000"/>
              </a:lnSpc>
              <a:buFont typeface="Wingdings" pitchFamily="2" charset="2"/>
              <a:buChar char="Ø"/>
            </a:pPr>
            <a:r>
              <a:rPr lang="en-US" sz="2400" dirty="0" smtClean="0">
                <a:hlinkClick r:id="rId6"/>
              </a:rPr>
              <a:t>alicia.whitson@oa.mo.gov</a:t>
            </a:r>
            <a:r>
              <a:rPr lang="en-US" dirty="0" smtClean="0"/>
              <a:t> </a:t>
            </a:r>
            <a:endParaRPr lang="en-US" dirty="0"/>
          </a:p>
          <a:p>
            <a:pPr>
              <a:lnSpc>
                <a:spcPct val="90000"/>
              </a:lnSpc>
              <a:buFont typeface="Wingdings" pitchFamily="2" charset="2"/>
              <a:buNone/>
            </a:pPr>
            <a:r>
              <a:rPr lang="en-US" sz="3200" dirty="0"/>
              <a:t>	</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&amp; Training</a:t>
            </a:r>
            <a:endParaRPr lang="en-US" dirty="0"/>
          </a:p>
        </p:txBody>
      </p:sp>
      <p:sp>
        <p:nvSpPr>
          <p:cNvPr id="3" name="Content Placeholder 2"/>
          <p:cNvSpPr>
            <a:spLocks noGrp="1"/>
          </p:cNvSpPr>
          <p:nvPr>
            <p:ph idx="1"/>
          </p:nvPr>
        </p:nvSpPr>
        <p:spPr/>
        <p:txBody>
          <a:bodyPr/>
          <a:lstStyle/>
          <a:p>
            <a:r>
              <a:rPr lang="en-US" dirty="0" smtClean="0"/>
              <a:t>State mileage rate is capped at 37 cents/mile (maintain mileage logs);</a:t>
            </a:r>
          </a:p>
          <a:p>
            <a:r>
              <a:rPr lang="en-US" dirty="0" smtClean="0"/>
              <a:t>Maintain receipts/invoices for any lodging, meals &amp;/or registrations reimbursed through the CTF contract;</a:t>
            </a:r>
          </a:p>
          <a:p>
            <a:r>
              <a:rPr lang="en-US" dirty="0" smtClean="0"/>
              <a:t>Any training not specifically approved in your contract’s budget must be approved by CTF prior to registration.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Completing the Monthly Invoice</a:t>
            </a:r>
          </a:p>
        </p:txBody>
      </p:sp>
      <p:sp>
        <p:nvSpPr>
          <p:cNvPr id="123907" name="Rectangle 3"/>
          <p:cNvSpPr>
            <a:spLocks noGrp="1" noChangeArrowheads="1"/>
          </p:cNvSpPr>
          <p:nvPr>
            <p:ph idx="1"/>
          </p:nvPr>
        </p:nvSpPr>
        <p:spPr>
          <a:xfrm>
            <a:off x="914400" y="2362200"/>
            <a:ext cx="8001000" cy="4343400"/>
          </a:xfrm>
        </p:spPr>
        <p:txBody>
          <a:bodyPr/>
          <a:lstStyle/>
          <a:p>
            <a:pPr>
              <a:buFont typeface="Wingdings" pitchFamily="2" charset="2"/>
              <a:buNone/>
            </a:pPr>
            <a:endParaRPr lang="en-US"/>
          </a:p>
          <a:p>
            <a:r>
              <a:rPr lang="en-US"/>
              <a:t>Do not combine budget line items</a:t>
            </a:r>
          </a:p>
          <a:p>
            <a:endParaRPr lang="en-US"/>
          </a:p>
          <a:p>
            <a:r>
              <a:rPr lang="en-US"/>
              <a:t>Double check your figures</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914400" y="533400"/>
            <a:ext cx="8001000" cy="990600"/>
          </a:xfrm>
        </p:spPr>
        <p:txBody>
          <a:bodyPr/>
          <a:lstStyle/>
          <a:p>
            <a:r>
              <a:rPr lang="en-US" dirty="0"/>
              <a:t>When Are The </a:t>
            </a:r>
            <a:r>
              <a:rPr lang="en-US" dirty="0" smtClean="0"/>
              <a:t>Invoices </a:t>
            </a:r>
            <a:r>
              <a:rPr lang="en-US" dirty="0"/>
              <a:t>Due?</a:t>
            </a:r>
          </a:p>
        </p:txBody>
      </p:sp>
      <p:sp>
        <p:nvSpPr>
          <p:cNvPr id="125955" name="Rectangle 3"/>
          <p:cNvSpPr>
            <a:spLocks noGrp="1" noChangeArrowheads="1"/>
          </p:cNvSpPr>
          <p:nvPr>
            <p:ph idx="1"/>
          </p:nvPr>
        </p:nvSpPr>
        <p:spPr>
          <a:xfrm>
            <a:off x="914400" y="2514600"/>
            <a:ext cx="8001000" cy="4114800"/>
          </a:xfrm>
        </p:spPr>
        <p:txBody>
          <a:bodyPr/>
          <a:lstStyle/>
          <a:p>
            <a:pPr>
              <a:lnSpc>
                <a:spcPct val="90000"/>
              </a:lnSpc>
            </a:pPr>
            <a:r>
              <a:rPr lang="en-US" sz="2400" dirty="0" smtClean="0"/>
              <a:t>Postmarked by the </a:t>
            </a:r>
            <a:r>
              <a:rPr lang="en-US" sz="2400" dirty="0"/>
              <a:t>15</a:t>
            </a:r>
            <a:r>
              <a:rPr lang="en-US" sz="2400" baseline="30000" dirty="0"/>
              <a:t>th</a:t>
            </a:r>
            <a:r>
              <a:rPr lang="en-US" sz="2400" dirty="0"/>
              <a:t> of every </a:t>
            </a:r>
            <a:r>
              <a:rPr lang="en-US" sz="2400" dirty="0" smtClean="0"/>
              <a:t>month or emailed to:  </a:t>
            </a:r>
            <a:r>
              <a:rPr lang="en-US" sz="2400" dirty="0" smtClean="0">
                <a:hlinkClick r:id="rId3"/>
              </a:rPr>
              <a:t>ctf.invoices@oa.mo.gov</a:t>
            </a:r>
            <a:r>
              <a:rPr lang="en-US" sz="2400" dirty="0" smtClean="0"/>
              <a:t> </a:t>
            </a:r>
            <a:endParaRPr lang="en-US" sz="2400" dirty="0"/>
          </a:p>
          <a:p>
            <a:pPr>
              <a:lnSpc>
                <a:spcPct val="90000"/>
              </a:lnSpc>
            </a:pPr>
            <a:endParaRPr lang="en-US" sz="2400" dirty="0"/>
          </a:p>
          <a:p>
            <a:pPr>
              <a:lnSpc>
                <a:spcPct val="90000"/>
              </a:lnSpc>
            </a:pPr>
            <a:r>
              <a:rPr lang="en-US" sz="2400" dirty="0"/>
              <a:t>15</a:t>
            </a:r>
            <a:r>
              <a:rPr lang="en-US" sz="2400" baseline="30000" dirty="0"/>
              <a:t>th</a:t>
            </a:r>
            <a:r>
              <a:rPr lang="en-US" sz="2400" dirty="0"/>
              <a:t> on weekend or Holiday?  Next business </a:t>
            </a:r>
            <a:r>
              <a:rPr lang="en-US" sz="2400" dirty="0" smtClean="0"/>
              <a:t>day.</a:t>
            </a:r>
            <a:endParaRPr lang="en-US" sz="2400" dirty="0"/>
          </a:p>
          <a:p>
            <a:pPr>
              <a:lnSpc>
                <a:spcPct val="90000"/>
              </a:lnSpc>
            </a:pPr>
            <a:endParaRPr lang="en-US" sz="2400" dirty="0"/>
          </a:p>
          <a:p>
            <a:pPr>
              <a:lnSpc>
                <a:spcPct val="90000"/>
              </a:lnSpc>
            </a:pPr>
            <a:r>
              <a:rPr lang="en-US" sz="2400" dirty="0"/>
              <a:t>Faxes are not </a:t>
            </a:r>
            <a:r>
              <a:rPr lang="en-US" sz="2400" dirty="0" smtClean="0"/>
              <a:t>accepted, except in extenuating circumstances.</a:t>
            </a:r>
            <a:endParaRPr lang="en-US" sz="2400" dirty="0"/>
          </a:p>
          <a:p>
            <a:pPr>
              <a:lnSpc>
                <a:spcPct val="90000"/>
              </a:lnSpc>
            </a:pPr>
            <a:endParaRPr lang="en-US" sz="2400" dirty="0"/>
          </a:p>
          <a:p>
            <a:pPr>
              <a:lnSpc>
                <a:spcPct val="90000"/>
              </a:lnSpc>
            </a:pPr>
            <a:r>
              <a:rPr lang="en-US" sz="2400" dirty="0" smtClean="0"/>
              <a:t>Grantee’s </a:t>
            </a:r>
            <a:r>
              <a:rPr lang="en-US" sz="2400" dirty="0"/>
              <a:t>responsibility to ensure we receive it on time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dirty="0"/>
              <a:t>What Happens if the </a:t>
            </a:r>
            <a:r>
              <a:rPr lang="en-US" dirty="0" smtClean="0"/>
              <a:t>Invoices </a:t>
            </a:r>
            <a:r>
              <a:rPr lang="en-US" dirty="0"/>
              <a:t>are Late?</a:t>
            </a:r>
          </a:p>
        </p:txBody>
      </p:sp>
      <p:sp>
        <p:nvSpPr>
          <p:cNvPr id="128003" name="Rectangle 3"/>
          <p:cNvSpPr>
            <a:spLocks noGrp="1" noChangeArrowheads="1"/>
          </p:cNvSpPr>
          <p:nvPr>
            <p:ph idx="1"/>
          </p:nvPr>
        </p:nvSpPr>
        <p:spPr>
          <a:xfrm>
            <a:off x="914400" y="2362200"/>
            <a:ext cx="8001000" cy="4343400"/>
          </a:xfrm>
        </p:spPr>
        <p:txBody>
          <a:bodyPr/>
          <a:lstStyle/>
          <a:p>
            <a:pPr>
              <a:buNone/>
            </a:pPr>
            <a:endParaRPr lang="en-US" dirty="0"/>
          </a:p>
          <a:p>
            <a:r>
              <a:rPr lang="en-US" dirty="0"/>
              <a:t>Report may not be processed until the next </a:t>
            </a:r>
            <a:r>
              <a:rPr lang="en-US" dirty="0" smtClean="0"/>
              <a:t>month</a:t>
            </a:r>
          </a:p>
          <a:p>
            <a:endParaRPr lang="en-US" dirty="0" smtClean="0"/>
          </a:p>
          <a:p>
            <a:r>
              <a:rPr lang="en-US" dirty="0" smtClean="0"/>
              <a:t>If contract-related expenses are more than three months in arrears in terms of requesting reimbursement, payment </a:t>
            </a:r>
            <a:r>
              <a:rPr lang="en-US" u="sng" dirty="0" smtClean="0"/>
              <a:t>will</a:t>
            </a:r>
            <a:r>
              <a:rPr lang="en-US" dirty="0" smtClean="0"/>
              <a:t> not be issued</a:t>
            </a:r>
            <a:endParaRPr lang="en-US" dirty="0"/>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dirty="0"/>
              <a:t>Why is My </a:t>
            </a:r>
            <a:r>
              <a:rPr lang="en-US" dirty="0" smtClean="0"/>
              <a:t>Reimbursement </a:t>
            </a:r>
            <a:r>
              <a:rPr lang="en-US" dirty="0"/>
              <a:t>Less Than I Requested?</a:t>
            </a:r>
          </a:p>
        </p:txBody>
      </p:sp>
      <p:sp>
        <p:nvSpPr>
          <p:cNvPr id="136195" name="Rectangle 3"/>
          <p:cNvSpPr>
            <a:spLocks noGrp="1" noChangeArrowheads="1"/>
          </p:cNvSpPr>
          <p:nvPr>
            <p:ph idx="1"/>
          </p:nvPr>
        </p:nvSpPr>
        <p:spPr>
          <a:xfrm>
            <a:off x="914400" y="2362200"/>
            <a:ext cx="8001000" cy="4267200"/>
          </a:xfrm>
        </p:spPr>
        <p:txBody>
          <a:bodyPr/>
          <a:lstStyle/>
          <a:p>
            <a:r>
              <a:rPr lang="en-US" dirty="0"/>
              <a:t>Mathematical Errors</a:t>
            </a:r>
          </a:p>
          <a:p>
            <a:endParaRPr lang="en-US" dirty="0"/>
          </a:p>
          <a:p>
            <a:r>
              <a:rPr lang="en-US" dirty="0"/>
              <a:t>Unapproved expenses claimed</a:t>
            </a:r>
          </a:p>
          <a:p>
            <a:pPr>
              <a:buFont typeface="Wingdings" pitchFamily="2" charset="2"/>
              <a:buNone/>
            </a:pPr>
            <a:endParaRPr lang="en-US" dirty="0"/>
          </a:p>
          <a:p>
            <a:r>
              <a:rPr lang="en-US" dirty="0"/>
              <a:t>Monitoring findings</a:t>
            </a:r>
          </a:p>
          <a:p>
            <a:endParaRPr lang="en-US" dirty="0"/>
          </a:p>
          <a:p>
            <a:r>
              <a:rPr lang="en-US" dirty="0"/>
              <a:t>Requested amount exceeds </a:t>
            </a:r>
            <a:r>
              <a:rPr lang="en-US" dirty="0" smtClean="0"/>
              <a:t>balance available</a:t>
            </a:r>
            <a:endParaRPr lang="en-US" dirty="0"/>
          </a:p>
        </p:txBody>
      </p:sp>
      <p:pic>
        <p:nvPicPr>
          <p:cNvPr id="136196" name="Picture 4" descr="BS00608_"/>
          <p:cNvPicPr>
            <a:picLocks noChangeAspect="1" noChangeArrowheads="1"/>
          </p:cNvPicPr>
          <p:nvPr/>
        </p:nvPicPr>
        <p:blipFill>
          <a:blip r:embed="rId3" cstate="print"/>
          <a:srcRect/>
          <a:stretch>
            <a:fillRect/>
          </a:stretch>
        </p:blipFill>
        <p:spPr bwMode="auto">
          <a:xfrm>
            <a:off x="6629400" y="1676400"/>
            <a:ext cx="2112963" cy="226853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Program Revisions</a:t>
            </a:r>
          </a:p>
        </p:txBody>
      </p:sp>
      <p:sp>
        <p:nvSpPr>
          <p:cNvPr id="138243" name="Rectangle 3"/>
          <p:cNvSpPr>
            <a:spLocks noGrp="1" noChangeArrowheads="1"/>
          </p:cNvSpPr>
          <p:nvPr>
            <p:ph idx="1"/>
          </p:nvPr>
        </p:nvSpPr>
        <p:spPr>
          <a:xfrm>
            <a:off x="914400" y="2362200"/>
            <a:ext cx="8001000" cy="4191000"/>
          </a:xfrm>
        </p:spPr>
        <p:txBody>
          <a:bodyPr/>
          <a:lstStyle/>
          <a:p>
            <a:r>
              <a:rPr lang="en-US" dirty="0"/>
              <a:t>Change in program activities</a:t>
            </a:r>
          </a:p>
          <a:p>
            <a:endParaRPr lang="en-US" dirty="0"/>
          </a:p>
          <a:p>
            <a:r>
              <a:rPr lang="en-US" dirty="0"/>
              <a:t>Change in project site</a:t>
            </a:r>
          </a:p>
          <a:p>
            <a:endParaRPr lang="en-US" dirty="0"/>
          </a:p>
          <a:p>
            <a:r>
              <a:rPr lang="en-US" dirty="0"/>
              <a:t>Change in Project Director or </a:t>
            </a:r>
            <a:r>
              <a:rPr lang="en-US" dirty="0" smtClean="0"/>
              <a:t>Authorized Official</a:t>
            </a:r>
            <a:endParaRPr lang="en-US" dirty="0"/>
          </a:p>
          <a:p>
            <a:endParaRPr lang="en-US" dirty="0"/>
          </a:p>
          <a:p>
            <a:r>
              <a:rPr lang="en-US" dirty="0"/>
              <a:t>Change in Project Staff</a:t>
            </a: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Budget Revisions</a:t>
            </a:r>
          </a:p>
        </p:txBody>
      </p:sp>
      <p:sp>
        <p:nvSpPr>
          <p:cNvPr id="141315" name="Rectangle 3"/>
          <p:cNvSpPr>
            <a:spLocks noGrp="1" noChangeArrowheads="1"/>
          </p:cNvSpPr>
          <p:nvPr>
            <p:ph idx="1"/>
          </p:nvPr>
        </p:nvSpPr>
        <p:spPr/>
        <p:txBody>
          <a:bodyPr/>
          <a:lstStyle/>
          <a:p>
            <a:r>
              <a:rPr lang="en-US" dirty="0" smtClean="0"/>
              <a:t>A formal amendment request is required when:</a:t>
            </a:r>
            <a:endParaRPr lang="en-US" dirty="0"/>
          </a:p>
          <a:p>
            <a:pPr lvl="1"/>
            <a:endParaRPr lang="en-US" sz="2800" dirty="0"/>
          </a:p>
          <a:p>
            <a:pPr lvl="1"/>
            <a:r>
              <a:rPr lang="en-US" sz="2800" i="1" dirty="0" smtClean="0"/>
              <a:t>Moving more than 10% of grant funds </a:t>
            </a:r>
            <a:r>
              <a:rPr lang="en-US" sz="2800" i="1" dirty="0"/>
              <a:t>from one </a:t>
            </a:r>
            <a:r>
              <a:rPr lang="en-US" sz="2800" i="1" dirty="0" smtClean="0"/>
              <a:t>approved budget </a:t>
            </a:r>
            <a:r>
              <a:rPr lang="en-US" sz="2800" i="1" dirty="0"/>
              <a:t>category to </a:t>
            </a:r>
            <a:r>
              <a:rPr lang="en-US" sz="2800" i="1" dirty="0" smtClean="0"/>
              <a:t>another or when proposing to add or delete a budget item.</a:t>
            </a:r>
          </a:p>
          <a:p>
            <a:pPr lvl="1"/>
            <a:endParaRPr lang="en-US" sz="2800" i="1" dirty="0" smtClean="0"/>
          </a:p>
          <a:p>
            <a:pPr lvl="1"/>
            <a:r>
              <a:rPr lang="en-US" dirty="0" smtClean="0"/>
              <a:t>Requests </a:t>
            </a:r>
            <a:r>
              <a:rPr lang="en-US" dirty="0"/>
              <a:t>may be submitted via </a:t>
            </a:r>
            <a:r>
              <a:rPr lang="en-US" dirty="0" smtClean="0"/>
              <a:t>email to </a:t>
            </a:r>
            <a:r>
              <a:rPr lang="en-US" dirty="0" smtClean="0">
                <a:hlinkClick r:id="rId3"/>
              </a:rPr>
              <a:t>laura.malzner@oa.mo.gov</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609600" y="838200"/>
            <a:ext cx="7772400" cy="1143000"/>
          </a:xfrm>
        </p:spPr>
        <p:txBody>
          <a:bodyPr/>
          <a:lstStyle/>
          <a:p>
            <a:r>
              <a:rPr lang="en-US" b="1" dirty="0" smtClean="0"/>
              <a:t/>
            </a:r>
            <a:br>
              <a:rPr lang="en-US" b="1" dirty="0" smtClean="0"/>
            </a:br>
            <a:r>
              <a:rPr lang="en-US" b="1" dirty="0" smtClean="0"/>
              <a:t/>
            </a:r>
            <a:br>
              <a:rPr lang="en-US" b="1"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b="1" dirty="0" smtClean="0"/>
              <a:t>SF Protective Factors</a:t>
            </a:r>
            <a:br>
              <a:rPr lang="en-US" b="1" dirty="0" smtClean="0"/>
            </a:br>
            <a:endParaRPr lang="en-US" b="1" dirty="0"/>
          </a:p>
        </p:txBody>
      </p:sp>
      <p:sp>
        <p:nvSpPr>
          <p:cNvPr id="373763" name="Rectangle 3"/>
          <p:cNvSpPr>
            <a:spLocks noGrp="1" noChangeArrowheads="1"/>
          </p:cNvSpPr>
          <p:nvPr>
            <p:ph type="body" idx="1"/>
          </p:nvPr>
        </p:nvSpPr>
        <p:spPr>
          <a:xfrm>
            <a:off x="838200" y="2286000"/>
            <a:ext cx="7620000" cy="4114800"/>
          </a:xfrm>
        </p:spPr>
        <p:txBody>
          <a:bodyPr/>
          <a:lstStyle/>
          <a:p>
            <a:pPr>
              <a:buNone/>
            </a:pPr>
            <a:r>
              <a:rPr lang="en-US" sz="2400" dirty="0" smtClean="0"/>
              <a:t>All first year partners are required to have CTF-funded staff complete the on-line </a:t>
            </a:r>
            <a:r>
              <a:rPr lang="en-US" sz="2400" b="1" i="1" dirty="0" smtClean="0"/>
              <a:t>Bringing the Protective Factors Framework to Life in Your Work</a:t>
            </a:r>
            <a:r>
              <a:rPr lang="en-US" sz="2400" dirty="0" smtClean="0"/>
              <a:t> training.</a:t>
            </a:r>
          </a:p>
          <a:p>
            <a:pPr>
              <a:buNone/>
            </a:pPr>
            <a:endParaRPr lang="en-US" sz="2400" dirty="0" smtClean="0"/>
          </a:p>
          <a:p>
            <a:pPr>
              <a:buNone/>
            </a:pPr>
            <a:r>
              <a:rPr lang="en-US" sz="2400" dirty="0" smtClean="0"/>
              <a:t>The training includes seven learning modules, all of which must be completed by June 30, 2016.  Certificates of Completion for each module must be submitted with the FY 2016 Annual Report due July 31, 2016.</a:t>
            </a:r>
          </a:p>
          <a:p>
            <a:pPr>
              <a:buNone/>
            </a:pPr>
            <a:r>
              <a:rPr lang="en-US" sz="2400" dirty="0" smtClean="0"/>
              <a:t>	</a:t>
            </a:r>
            <a:r>
              <a:rPr lang="en-US" sz="2400" dirty="0" smtClean="0">
                <a:hlinkClick r:id="rId3"/>
              </a:rPr>
              <a:t>www.ctfalliance.org/onlinetraining</a:t>
            </a:r>
            <a:r>
              <a:rPr lang="en-US" sz="2400" dirty="0" smtClean="0"/>
              <a:t> </a:t>
            </a:r>
          </a:p>
          <a:p>
            <a:pPr>
              <a:buNone/>
            </a:pPr>
            <a:r>
              <a:rPr lang="en-US" sz="2400" dirty="0" smtClean="0"/>
              <a:t> 		</a:t>
            </a:r>
            <a:endParaRPr lang="en-US" sz="2400" b="1" dirty="0" smtClean="0"/>
          </a:p>
          <a:p>
            <a:pPr>
              <a:buNone/>
            </a:pPr>
            <a:endParaRPr lang="en-US" sz="1800" b="1" dirty="0" smtClean="0"/>
          </a:p>
          <a:p>
            <a:pPr>
              <a:buNone/>
            </a:pPr>
            <a:endParaRPr lang="en-US" sz="1800" b="1" dirty="0" smtClean="0"/>
          </a:p>
          <a:p>
            <a:pPr>
              <a:buNone/>
            </a:pPr>
            <a:endParaRPr lang="en-US" sz="2400" b="1" u="sng" dirty="0" smtClean="0"/>
          </a:p>
          <a:p>
            <a:endParaRPr lang="en-US" sz="2400" b="1" dirty="0" smtClean="0"/>
          </a:p>
          <a:p>
            <a:endParaRPr lang="en-US" sz="2400" b="1"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609600" y="304800"/>
            <a:ext cx="7772400" cy="152400"/>
          </a:xfrm>
        </p:spPr>
        <p:txBody>
          <a:bodyPr/>
          <a:lstStyle/>
          <a:p>
            <a:r>
              <a:rPr lang="en-US" b="1" dirty="0" smtClean="0"/>
              <a:t/>
            </a:r>
            <a:br>
              <a:rPr lang="en-US" b="1" dirty="0" smtClean="0"/>
            </a:br>
            <a:r>
              <a:rPr lang="en-US" b="1" dirty="0" smtClean="0"/>
              <a:t/>
            </a:r>
            <a:br>
              <a:rPr lang="en-US" b="1" dirty="0" smtClean="0"/>
            </a:br>
            <a:endParaRPr lang="en-US" b="1" dirty="0"/>
          </a:p>
        </p:txBody>
      </p:sp>
      <p:pic>
        <p:nvPicPr>
          <p:cNvPr id="11266" name="Picture 2"/>
          <p:cNvPicPr>
            <a:picLocks noGrp="1" noChangeAspect="1" noChangeArrowheads="1"/>
          </p:cNvPicPr>
          <p:nvPr>
            <p:ph idx="1"/>
          </p:nvPr>
        </p:nvPicPr>
        <p:blipFill>
          <a:blip r:embed="rId3" cstate="print"/>
          <a:srcRect/>
          <a:stretch>
            <a:fillRect/>
          </a:stretch>
        </p:blipFill>
        <p:spPr bwMode="auto">
          <a:xfrm>
            <a:off x="1219200" y="152400"/>
            <a:ext cx="6324600" cy="6705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Monitoring</a:t>
            </a:r>
          </a:p>
        </p:txBody>
      </p:sp>
      <p:sp>
        <p:nvSpPr>
          <p:cNvPr id="148483" name="Rectangle 3"/>
          <p:cNvSpPr>
            <a:spLocks noGrp="1" noChangeArrowheads="1"/>
          </p:cNvSpPr>
          <p:nvPr>
            <p:ph idx="1"/>
          </p:nvPr>
        </p:nvSpPr>
        <p:spPr>
          <a:xfrm>
            <a:off x="914400" y="2514600"/>
            <a:ext cx="8001000" cy="3657600"/>
          </a:xfrm>
        </p:spPr>
        <p:txBody>
          <a:bodyPr/>
          <a:lstStyle/>
          <a:p>
            <a:r>
              <a:rPr lang="en-US" dirty="0"/>
              <a:t>Within </a:t>
            </a:r>
            <a:r>
              <a:rPr lang="en-US" dirty="0" smtClean="0"/>
              <a:t>18 </a:t>
            </a:r>
            <a:r>
              <a:rPr lang="en-US" dirty="0"/>
              <a:t>months for first-year programs.</a:t>
            </a:r>
          </a:p>
          <a:p>
            <a:pPr>
              <a:buFont typeface="Wingdings" pitchFamily="2" charset="2"/>
              <a:buNone/>
            </a:pPr>
            <a:endParaRPr lang="en-US" dirty="0"/>
          </a:p>
          <a:p>
            <a:r>
              <a:rPr lang="en-US" dirty="0" smtClean="0"/>
              <a:t>An additional review may take place during </a:t>
            </a:r>
            <a:r>
              <a:rPr lang="en-US" dirty="0"/>
              <a:t>years 2-5 for continuation </a:t>
            </a:r>
            <a:r>
              <a:rPr lang="en-US" dirty="0" smtClean="0"/>
              <a:t>projects :</a:t>
            </a:r>
            <a:endParaRPr lang="en-US" dirty="0"/>
          </a:p>
          <a:p>
            <a:pPr lvl="1"/>
            <a:r>
              <a:rPr lang="en-US" dirty="0"/>
              <a:t>On-site monitoring</a:t>
            </a:r>
          </a:p>
          <a:p>
            <a:pPr lvl="1"/>
            <a:r>
              <a:rPr lang="en-US" dirty="0"/>
              <a:t>Desk-top monitoring </a:t>
            </a:r>
          </a:p>
          <a:p>
            <a:pPr lvl="1">
              <a:buFontTx/>
              <a:buNone/>
            </a:pPr>
            <a:endParaRPr lang="en-US" dirty="0"/>
          </a:p>
          <a:p>
            <a:pPr lvl="1">
              <a:buFontTx/>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a:t>CTF Contact Information</a:t>
            </a:r>
          </a:p>
        </p:txBody>
      </p:sp>
      <p:sp>
        <p:nvSpPr>
          <p:cNvPr id="206851" name="Text Box 3"/>
          <p:cNvSpPr txBox="1">
            <a:spLocks noChangeArrowheads="1"/>
          </p:cNvSpPr>
          <p:nvPr/>
        </p:nvSpPr>
        <p:spPr bwMode="auto">
          <a:xfrm>
            <a:off x="1066800" y="2743200"/>
            <a:ext cx="6858000" cy="5109091"/>
          </a:xfrm>
          <a:prstGeom prst="rect">
            <a:avLst/>
          </a:prstGeom>
          <a:noFill/>
          <a:ln w="9525">
            <a:noFill/>
            <a:miter lim="800000"/>
            <a:headEnd/>
            <a:tailEnd/>
          </a:ln>
          <a:effectLst/>
        </p:spPr>
        <p:txBody>
          <a:bodyPr>
            <a:spAutoFit/>
          </a:bodyPr>
          <a:lstStyle/>
          <a:p>
            <a:pPr>
              <a:buFontTx/>
              <a:buChar char="•"/>
            </a:pPr>
            <a:r>
              <a:rPr lang="en-US" sz="2800" dirty="0"/>
              <a:t>Website Address:  </a:t>
            </a:r>
            <a:r>
              <a:rPr lang="en-US" dirty="0" smtClean="0">
                <a:hlinkClick r:id="rId3"/>
              </a:rPr>
              <a:t>ctf4kids.org</a:t>
            </a:r>
            <a:r>
              <a:rPr lang="en-US" dirty="0" smtClean="0"/>
              <a:t> </a:t>
            </a:r>
            <a:endParaRPr lang="en-US" dirty="0"/>
          </a:p>
          <a:p>
            <a:pPr>
              <a:buFontTx/>
              <a:buChar char="•"/>
            </a:pPr>
            <a:r>
              <a:rPr lang="en-US" sz="2600" dirty="0"/>
              <a:t>Email Address:  </a:t>
            </a:r>
            <a:r>
              <a:rPr lang="en-US" sz="2600" dirty="0">
                <a:hlinkClick r:id="rId4"/>
              </a:rPr>
              <a:t>laura.malzner@oa.mo.gov</a:t>
            </a:r>
            <a:r>
              <a:rPr lang="en-US" sz="2600" dirty="0"/>
              <a:t> </a:t>
            </a:r>
            <a:endParaRPr lang="en-US" sz="2600" dirty="0" smtClean="0"/>
          </a:p>
          <a:p>
            <a:pPr>
              <a:buFontTx/>
              <a:buChar char="•"/>
            </a:pPr>
            <a:r>
              <a:rPr lang="en-US" dirty="0" smtClean="0"/>
              <a:t>For submitting invoices:  </a:t>
            </a:r>
            <a:r>
              <a:rPr lang="en-US" dirty="0" smtClean="0">
                <a:hlinkClick r:id="rId5"/>
              </a:rPr>
              <a:t>ctf.invoices@oa.mo.gov</a:t>
            </a:r>
            <a:endParaRPr lang="en-US" dirty="0"/>
          </a:p>
          <a:p>
            <a:pPr>
              <a:buFontTx/>
              <a:buChar char="•"/>
            </a:pPr>
            <a:endParaRPr lang="en-US" sz="2600" dirty="0"/>
          </a:p>
          <a:p>
            <a:pPr>
              <a:buFontTx/>
              <a:buChar char="•"/>
            </a:pPr>
            <a:r>
              <a:rPr lang="en-US" sz="2600" dirty="0"/>
              <a:t>Phone:  </a:t>
            </a:r>
            <a:r>
              <a:rPr lang="en-US" sz="2600" dirty="0" smtClean="0"/>
              <a:t>573-751-6511</a:t>
            </a:r>
            <a:endParaRPr lang="en-US" sz="2600" dirty="0"/>
          </a:p>
          <a:p>
            <a:pPr>
              <a:buFontTx/>
              <a:buChar char="•"/>
            </a:pPr>
            <a:endParaRPr lang="en-US" sz="2600" dirty="0"/>
          </a:p>
          <a:p>
            <a:pPr>
              <a:buFontTx/>
              <a:buChar char="•"/>
            </a:pPr>
            <a:r>
              <a:rPr lang="en-US" sz="2600" dirty="0"/>
              <a:t>Address Information:</a:t>
            </a:r>
          </a:p>
          <a:p>
            <a:pPr>
              <a:buFontTx/>
              <a:buChar char="•"/>
            </a:pPr>
            <a:endParaRPr lang="en-US" sz="2600" dirty="0"/>
          </a:p>
          <a:p>
            <a:r>
              <a:rPr lang="en-US" sz="2000" dirty="0"/>
              <a:t>P.O. Box 1641			301 W. High, Room </a:t>
            </a:r>
            <a:r>
              <a:rPr lang="en-US" sz="2000" dirty="0" smtClean="0"/>
              <a:t>860</a:t>
            </a:r>
            <a:endParaRPr lang="en-US" sz="2000" dirty="0"/>
          </a:p>
          <a:p>
            <a:r>
              <a:rPr lang="en-US" sz="2000" dirty="0"/>
              <a:t>Jefferson City, MO  65102		Jefferson City, MO  65101</a:t>
            </a:r>
          </a:p>
          <a:p>
            <a:endParaRPr lang="en-US" sz="2800" dirty="0"/>
          </a:p>
          <a:p>
            <a:endParaRPr lang="en-US" sz="2600" dirty="0"/>
          </a:p>
          <a:p>
            <a:r>
              <a:rPr lang="en-US" dirty="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Purpose of Monitoring</a:t>
            </a:r>
          </a:p>
        </p:txBody>
      </p:sp>
      <p:sp>
        <p:nvSpPr>
          <p:cNvPr id="152579" name="Rectangle 3"/>
          <p:cNvSpPr>
            <a:spLocks noGrp="1" noChangeArrowheads="1"/>
          </p:cNvSpPr>
          <p:nvPr>
            <p:ph idx="1"/>
          </p:nvPr>
        </p:nvSpPr>
        <p:spPr/>
        <p:txBody>
          <a:bodyPr/>
          <a:lstStyle/>
          <a:p>
            <a:pPr>
              <a:buNone/>
            </a:pPr>
            <a:endParaRPr lang="en-US" dirty="0"/>
          </a:p>
          <a:p>
            <a:r>
              <a:rPr lang="en-US" dirty="0"/>
              <a:t>Ensure compliance with state </a:t>
            </a:r>
            <a:r>
              <a:rPr lang="en-US" dirty="0" smtClean="0"/>
              <a:t>and, if applicable, federal guidelines</a:t>
            </a:r>
          </a:p>
          <a:p>
            <a:endParaRPr lang="en-US" dirty="0" smtClean="0"/>
          </a:p>
          <a:p>
            <a:r>
              <a:rPr lang="en-US" dirty="0" smtClean="0"/>
              <a:t>Verify costs reimbursed through the contract</a:t>
            </a:r>
            <a:endParaRPr lang="en-US" dirty="0"/>
          </a:p>
          <a:p>
            <a:endParaRPr lang="en-US" dirty="0"/>
          </a:p>
          <a:p>
            <a:r>
              <a:rPr lang="en-US" dirty="0"/>
              <a:t>Opportunity to meet with grantee program </a:t>
            </a:r>
            <a:r>
              <a:rPr lang="en-US" dirty="0" smtClean="0"/>
              <a:t>staff </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On-Site Monitoring</a:t>
            </a:r>
          </a:p>
        </p:txBody>
      </p:sp>
      <p:sp>
        <p:nvSpPr>
          <p:cNvPr id="150531" name="Rectangle 3"/>
          <p:cNvSpPr>
            <a:spLocks noGrp="1" noChangeArrowheads="1"/>
          </p:cNvSpPr>
          <p:nvPr>
            <p:ph idx="1"/>
          </p:nvPr>
        </p:nvSpPr>
        <p:spPr/>
        <p:txBody>
          <a:bodyPr/>
          <a:lstStyle/>
          <a:p>
            <a:r>
              <a:rPr lang="en-US"/>
              <a:t>Contacted by CTF to set up date</a:t>
            </a:r>
          </a:p>
          <a:p>
            <a:endParaRPr lang="en-US"/>
          </a:p>
          <a:p>
            <a:r>
              <a:rPr lang="en-US"/>
              <a:t>Confirmation e-mail of date and time</a:t>
            </a:r>
          </a:p>
          <a:p>
            <a:endParaRPr lang="en-US"/>
          </a:p>
          <a:p>
            <a:r>
              <a:rPr lang="en-US"/>
              <a:t>Info/documentation needed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What if Compliance Issues are found?</a:t>
            </a:r>
          </a:p>
        </p:txBody>
      </p:sp>
      <p:sp>
        <p:nvSpPr>
          <p:cNvPr id="157699" name="Rectangle 3"/>
          <p:cNvSpPr>
            <a:spLocks noGrp="1" noChangeArrowheads="1"/>
          </p:cNvSpPr>
          <p:nvPr>
            <p:ph idx="1"/>
          </p:nvPr>
        </p:nvSpPr>
        <p:spPr/>
        <p:txBody>
          <a:bodyPr/>
          <a:lstStyle/>
          <a:p>
            <a:r>
              <a:rPr lang="en-US"/>
              <a:t>While on-site</a:t>
            </a:r>
          </a:p>
          <a:p>
            <a:endParaRPr lang="en-US"/>
          </a:p>
          <a:p>
            <a:r>
              <a:rPr lang="en-US"/>
              <a:t>After the visit is completed</a:t>
            </a:r>
          </a:p>
          <a:p>
            <a:endParaRPr lang="en-US"/>
          </a:p>
          <a:p>
            <a:r>
              <a:rPr lang="en-US"/>
              <a:t>Notification</a:t>
            </a:r>
          </a:p>
          <a:p>
            <a:endParaRPr lang="en-US"/>
          </a:p>
          <a:p>
            <a:r>
              <a:rPr lang="en-US"/>
              <a:t>Special Conditions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t>Outcome Information</a:t>
            </a:r>
          </a:p>
        </p:txBody>
      </p:sp>
      <p:sp>
        <p:nvSpPr>
          <p:cNvPr id="161795" name="Rectangle 3"/>
          <p:cNvSpPr>
            <a:spLocks noGrp="1" noChangeArrowheads="1"/>
          </p:cNvSpPr>
          <p:nvPr>
            <p:ph idx="1"/>
          </p:nvPr>
        </p:nvSpPr>
        <p:spPr/>
        <p:txBody>
          <a:bodyPr/>
          <a:lstStyle/>
          <a:p>
            <a:r>
              <a:rPr lang="en-US" dirty="0"/>
              <a:t>Required as part of application process for continuation projects (entering years 2-5)</a:t>
            </a:r>
          </a:p>
          <a:p>
            <a:endParaRPr lang="en-US" dirty="0"/>
          </a:p>
          <a:p>
            <a:r>
              <a:rPr lang="en-US" dirty="0"/>
              <a:t>Start keeping track now</a:t>
            </a:r>
            <a:r>
              <a:rPr lang="en-US" dirty="0" smtClean="0"/>
              <a:t>!  The annual report form will be emailed to the contact on file and is available on the CTF website </a:t>
            </a:r>
            <a:r>
              <a:rPr lang="en-US" dirty="0" smtClean="0">
                <a:hlinkClick r:id="rId3"/>
              </a:rPr>
              <a:t>http://ctf4kids.org/program-partners/grantee-information/</a:t>
            </a:r>
            <a:r>
              <a:rPr lang="en-US" dirty="0" smtClean="0"/>
              <a:t> </a:t>
            </a:r>
            <a:endParaRPr lang="en-US" dirty="0"/>
          </a:p>
          <a:p>
            <a:endParaRPr lang="en-US" dirty="0"/>
          </a:p>
        </p:txBody>
      </p:sp>
      <p:pic>
        <p:nvPicPr>
          <p:cNvPr id="161796" name="Picture 4" descr="BD07017_"/>
          <p:cNvPicPr>
            <a:picLocks noChangeAspect="1" noChangeArrowheads="1"/>
          </p:cNvPicPr>
          <p:nvPr/>
        </p:nvPicPr>
        <p:blipFill>
          <a:blip r:embed="rId4" cstate="print"/>
          <a:srcRect/>
          <a:stretch>
            <a:fillRect/>
          </a:stretch>
        </p:blipFill>
        <p:spPr bwMode="auto">
          <a:xfrm>
            <a:off x="6496050" y="228600"/>
            <a:ext cx="2266950" cy="2362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61796"/>
                                        </p:tgtEl>
                                        <p:attrNameLst>
                                          <p:attrName>style.visibility</p:attrName>
                                        </p:attrNameLst>
                                      </p:cBhvr>
                                      <p:to>
                                        <p:strVal val="visible"/>
                                      </p:to>
                                    </p:set>
                                    <p:anim calcmode="lin" valueType="num">
                                      <p:cBhvr>
                                        <p:cTn id="7" dur="500" fill="hold"/>
                                        <p:tgtEl>
                                          <p:spTgt spid="161796"/>
                                        </p:tgtEl>
                                        <p:attrNameLst>
                                          <p:attrName>ppt_w</p:attrName>
                                        </p:attrNameLst>
                                      </p:cBhvr>
                                      <p:tavLst>
                                        <p:tav tm="0">
                                          <p:val>
                                            <p:fltVal val="0"/>
                                          </p:val>
                                        </p:tav>
                                        <p:tav tm="100000">
                                          <p:val>
                                            <p:strVal val="#ppt_w"/>
                                          </p:val>
                                        </p:tav>
                                      </p:tavLst>
                                    </p:anim>
                                    <p:anim calcmode="lin" valueType="num">
                                      <p:cBhvr>
                                        <p:cTn id="8" dur="500" fill="hold"/>
                                        <p:tgtEl>
                                          <p:spTgt spid="161796"/>
                                        </p:tgtEl>
                                        <p:attrNameLst>
                                          <p:attrName>ppt_h</p:attrName>
                                        </p:attrNameLst>
                                      </p:cBhvr>
                                      <p:tavLst>
                                        <p:tav tm="0">
                                          <p:val>
                                            <p:fltVal val="0"/>
                                          </p:val>
                                        </p:tav>
                                        <p:tav tm="100000">
                                          <p:val>
                                            <p:strVal val="#ppt_h"/>
                                          </p:val>
                                        </p:tav>
                                      </p:tavLst>
                                    </p:anim>
                                  </p:childTnLst>
                                  <p:subTnLst>
                                    <p:cmd type="evt" cmd="onstopaudio">
                                      <p:cBhvr>
                                        <p:cTn display="0" masterRel="sameClick">
                                          <p:stCondLst>
                                            <p:cond evt="begin" delay="0">
                                              <p:tn val="5"/>
                                            </p:cond>
                                          </p:stCondLst>
                                        </p:cTn>
                                        <p:tgtEl>
                                          <p:sldTgt/>
                                        </p:tgtEl>
                                      </p:cBhvr>
                                    </p:cmd>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a:t>Mid-Year Report</a:t>
            </a:r>
          </a:p>
        </p:txBody>
      </p:sp>
      <p:sp>
        <p:nvSpPr>
          <p:cNvPr id="233475" name="Rectangle 3"/>
          <p:cNvSpPr>
            <a:spLocks noGrp="1" noChangeArrowheads="1"/>
          </p:cNvSpPr>
          <p:nvPr>
            <p:ph idx="1"/>
          </p:nvPr>
        </p:nvSpPr>
        <p:spPr/>
        <p:txBody>
          <a:bodyPr/>
          <a:lstStyle/>
          <a:p>
            <a:r>
              <a:rPr lang="en-US" dirty="0"/>
              <a:t>All first-year programs are required to submit a mid-year progress report.  The mid-year report covers the six months (July 1</a:t>
            </a:r>
            <a:r>
              <a:rPr lang="en-US" baseline="30000" dirty="0"/>
              <a:t>st</a:t>
            </a:r>
            <a:r>
              <a:rPr lang="en-US" dirty="0"/>
              <a:t> – December 31</a:t>
            </a:r>
            <a:r>
              <a:rPr lang="en-US" baseline="30000" dirty="0"/>
              <a:t>st</a:t>
            </a:r>
            <a:r>
              <a:rPr lang="en-US" dirty="0"/>
              <a:t>) and is due January 31</a:t>
            </a:r>
            <a:r>
              <a:rPr lang="en-US" baseline="30000" dirty="0"/>
              <a:t>st</a:t>
            </a:r>
            <a:r>
              <a:rPr lang="en-US" dirty="0" smtClean="0"/>
              <a:t>.</a:t>
            </a:r>
          </a:p>
          <a:p>
            <a:endParaRPr lang="en-US" dirty="0" smtClean="0"/>
          </a:p>
          <a:p>
            <a:r>
              <a:rPr lang="en-US" dirty="0" smtClean="0"/>
              <a:t>This report will be emailed to contact on file and is available on CTF’s website </a:t>
            </a:r>
          </a:p>
          <a:p>
            <a:pPr>
              <a:buNone/>
            </a:pPr>
            <a:r>
              <a:rPr lang="en-US" dirty="0" smtClean="0"/>
              <a:t>	</a:t>
            </a:r>
            <a:r>
              <a:rPr lang="en-US" dirty="0" smtClean="0">
                <a:hlinkClick r:id="rId3"/>
              </a:rPr>
              <a:t>http://ctf4kids.org/program-partners/grantee-information/</a:t>
            </a:r>
            <a:r>
              <a:rPr lang="en-US" dirty="0" smtClean="0"/>
              <a:t>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t>CTF Annual Report</a:t>
            </a:r>
          </a:p>
        </p:txBody>
      </p:sp>
      <p:sp>
        <p:nvSpPr>
          <p:cNvPr id="173059" name="Rectangle 3"/>
          <p:cNvSpPr>
            <a:spLocks noGrp="1" noChangeArrowheads="1"/>
          </p:cNvSpPr>
          <p:nvPr>
            <p:ph idx="1"/>
          </p:nvPr>
        </p:nvSpPr>
        <p:spPr/>
        <p:txBody>
          <a:bodyPr/>
          <a:lstStyle/>
          <a:p>
            <a:r>
              <a:rPr lang="en-US" dirty="0"/>
              <a:t>Due July 31, </a:t>
            </a:r>
            <a:r>
              <a:rPr lang="en-US" dirty="0" smtClean="0"/>
              <a:t>2016</a:t>
            </a:r>
            <a:endParaRPr lang="en-US" dirty="0"/>
          </a:p>
          <a:p>
            <a:r>
              <a:rPr lang="en-US" dirty="0"/>
              <a:t>Project goals, objectives and outcomes</a:t>
            </a:r>
          </a:p>
          <a:p>
            <a:r>
              <a:rPr lang="en-US" dirty="0"/>
              <a:t>Numerical and Anecdotal info</a:t>
            </a:r>
          </a:p>
        </p:txBody>
      </p:sp>
      <p:pic>
        <p:nvPicPr>
          <p:cNvPr id="173060" name="Picture 4" descr="BS01990_"/>
          <p:cNvPicPr>
            <a:picLocks noChangeAspect="1" noChangeArrowheads="1"/>
          </p:cNvPicPr>
          <p:nvPr/>
        </p:nvPicPr>
        <p:blipFill>
          <a:blip r:embed="rId3" cstate="print"/>
          <a:srcRect/>
          <a:stretch>
            <a:fillRect/>
          </a:stretch>
        </p:blipFill>
        <p:spPr bwMode="auto">
          <a:xfrm>
            <a:off x="1295400" y="4114800"/>
            <a:ext cx="2362200" cy="2311400"/>
          </a:xfrm>
          <a:prstGeom prst="rect">
            <a:avLst/>
          </a:prstGeom>
          <a:noFill/>
        </p:spPr>
      </p:pic>
      <p:pic>
        <p:nvPicPr>
          <p:cNvPr id="173061" name="Picture 5" descr="BS00272_"/>
          <p:cNvPicPr>
            <a:picLocks noChangeAspect="1" noChangeArrowheads="1"/>
          </p:cNvPicPr>
          <p:nvPr/>
        </p:nvPicPr>
        <p:blipFill>
          <a:blip r:embed="rId4" cstate="print"/>
          <a:srcRect/>
          <a:stretch>
            <a:fillRect/>
          </a:stretch>
        </p:blipFill>
        <p:spPr bwMode="auto">
          <a:xfrm>
            <a:off x="5410200" y="4267200"/>
            <a:ext cx="2741613" cy="18542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Protective Factors Survey</a:t>
            </a:r>
            <a:endParaRPr lang="en-US" dirty="0"/>
          </a:p>
        </p:txBody>
      </p:sp>
      <p:sp>
        <p:nvSpPr>
          <p:cNvPr id="3" name="Content Placeholder 2"/>
          <p:cNvSpPr>
            <a:spLocks noGrp="1"/>
          </p:cNvSpPr>
          <p:nvPr>
            <p:ph idx="1"/>
          </p:nvPr>
        </p:nvSpPr>
        <p:spPr/>
        <p:txBody>
          <a:bodyPr/>
          <a:lstStyle/>
          <a:p>
            <a:r>
              <a:rPr lang="en-US" dirty="0" smtClean="0"/>
              <a:t>All first-year, secondary prevention projects are required to use the Protective Factors Survey:</a:t>
            </a:r>
          </a:p>
          <a:p>
            <a:pPr lvl="0">
              <a:buNone/>
            </a:pPr>
            <a:r>
              <a:rPr lang="en-US" dirty="0" smtClean="0"/>
              <a:t>	(</a:t>
            </a:r>
            <a:r>
              <a:rPr lang="en-US" u="sng" dirty="0" smtClean="0">
                <a:hlinkClick r:id="rId3"/>
              </a:rPr>
              <a:t>http://friendsnrc.org/protective-factors-survey</a:t>
            </a:r>
            <a:r>
              <a:rPr lang="en-US" dirty="0" smtClean="0"/>
              <a:t>).  </a:t>
            </a:r>
            <a:r>
              <a:rPr lang="en-US" sz="2400" dirty="0" smtClean="0"/>
              <a:t>One </a:t>
            </a:r>
            <a:r>
              <a:rPr lang="en-US" sz="2400" dirty="0" smtClean="0"/>
              <a:t>assessment at intake </a:t>
            </a:r>
            <a:r>
              <a:rPr lang="en-US" sz="2400" dirty="0" smtClean="0"/>
              <a:t>must be </a:t>
            </a:r>
            <a:r>
              <a:rPr lang="en-US" sz="2400" dirty="0" smtClean="0"/>
              <a:t>completed</a:t>
            </a:r>
            <a:r>
              <a:rPr lang="en-US" sz="2400" dirty="0" smtClean="0"/>
              <a:t>.  Follow-up assessments must </a:t>
            </a:r>
            <a:r>
              <a:rPr lang="en-US" sz="2400" dirty="0" smtClean="0"/>
              <a:t>be </a:t>
            </a:r>
            <a:r>
              <a:rPr lang="en-US" sz="2400" dirty="0" smtClean="0"/>
              <a:t>completed</a:t>
            </a:r>
            <a:r>
              <a:rPr lang="en-US" sz="2400" dirty="0" smtClean="0"/>
              <a:t> </a:t>
            </a:r>
            <a:r>
              <a:rPr lang="en-US" sz="2400" dirty="0" smtClean="0"/>
              <a:t>at least once per </a:t>
            </a:r>
            <a:r>
              <a:rPr lang="en-US" sz="2400" dirty="0" smtClean="0"/>
              <a:t>year (TBD).  </a:t>
            </a:r>
            <a:r>
              <a:rPr lang="en-US" sz="2400" dirty="0" smtClean="0"/>
              <a:t>CTF will be piloting the use of the Protective Factors Survey in FY 2016.  The Protective Factors Survey will be in addition to any other assessments that may be required by specific curriculums or models.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Protective Factors Survey</a:t>
            </a:r>
            <a:endParaRPr lang="en-US" dirty="0"/>
          </a:p>
        </p:txBody>
      </p:sp>
      <p:sp>
        <p:nvSpPr>
          <p:cNvPr id="3" name="Content Placeholder 2"/>
          <p:cNvSpPr>
            <a:spLocks noGrp="1"/>
          </p:cNvSpPr>
          <p:nvPr>
            <p:ph idx="1"/>
          </p:nvPr>
        </p:nvSpPr>
        <p:spPr/>
        <p:txBody>
          <a:bodyPr/>
          <a:lstStyle/>
          <a:p>
            <a:r>
              <a:rPr lang="en-US" dirty="0" smtClean="0"/>
              <a:t>Specific instructions will be emailed to the contact on file.</a:t>
            </a:r>
          </a:p>
          <a:p>
            <a:endParaRPr lang="en-US" dirty="0" smtClean="0"/>
          </a:p>
          <a:p>
            <a:r>
              <a:rPr lang="en-US" dirty="0" smtClean="0"/>
              <a:t>The Protective Factors Survey must be used beginning no later than October 1</a:t>
            </a:r>
            <a:r>
              <a:rPr lang="en-US" baseline="30000" dirty="0" smtClean="0"/>
              <a:t>st</a:t>
            </a:r>
            <a:r>
              <a:rPr lang="en-US" dirty="0" smtClean="0"/>
              <a:t>.  First batch of surveys to be submitted to CTF in November (for October).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a:t>Forms	</a:t>
            </a:r>
          </a:p>
        </p:txBody>
      </p:sp>
      <p:sp>
        <p:nvSpPr>
          <p:cNvPr id="236547" name="Rectangle 3"/>
          <p:cNvSpPr>
            <a:spLocks noGrp="1" noChangeArrowheads="1"/>
          </p:cNvSpPr>
          <p:nvPr>
            <p:ph idx="1"/>
          </p:nvPr>
        </p:nvSpPr>
        <p:spPr/>
        <p:txBody>
          <a:bodyPr/>
          <a:lstStyle/>
          <a:p>
            <a:pPr>
              <a:lnSpc>
                <a:spcPct val="90000"/>
              </a:lnSpc>
            </a:pPr>
            <a:r>
              <a:rPr lang="en-US" dirty="0"/>
              <a:t>Mid and Annual Report forms will be available on our </a:t>
            </a:r>
            <a:r>
              <a:rPr lang="en-US" dirty="0" smtClean="0"/>
              <a:t>website</a:t>
            </a:r>
            <a:endParaRPr lang="en-US" dirty="0"/>
          </a:p>
          <a:p>
            <a:pPr>
              <a:lnSpc>
                <a:spcPct val="90000"/>
              </a:lnSpc>
            </a:pPr>
            <a:r>
              <a:rPr lang="en-US" dirty="0"/>
              <a:t>Invoice form also available on website</a:t>
            </a:r>
          </a:p>
          <a:p>
            <a:pPr>
              <a:lnSpc>
                <a:spcPct val="90000"/>
              </a:lnSpc>
            </a:pPr>
            <a:r>
              <a:rPr lang="en-US" dirty="0"/>
              <a:t>Program Coordinator will </a:t>
            </a:r>
            <a:r>
              <a:rPr lang="en-US" dirty="0" smtClean="0"/>
              <a:t>email </a:t>
            </a:r>
            <a:r>
              <a:rPr lang="en-US" dirty="0"/>
              <a:t>the mid and annual report forms along with a reminder 4-6 weeks prior to due date.</a:t>
            </a:r>
          </a:p>
          <a:p>
            <a:pPr>
              <a:lnSpc>
                <a:spcPct val="90000"/>
              </a:lnSpc>
            </a:pPr>
            <a:r>
              <a:rPr lang="en-US" dirty="0"/>
              <a:t>Invoice form has been emailed to the primary contact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US"/>
              <a:t>Forms, Con’t…	</a:t>
            </a:r>
          </a:p>
        </p:txBody>
      </p:sp>
      <p:sp>
        <p:nvSpPr>
          <p:cNvPr id="238595" name="Rectangle 3"/>
          <p:cNvSpPr>
            <a:spLocks noGrp="1" noChangeArrowheads="1"/>
          </p:cNvSpPr>
          <p:nvPr>
            <p:ph idx="1"/>
          </p:nvPr>
        </p:nvSpPr>
        <p:spPr/>
        <p:txBody>
          <a:bodyPr/>
          <a:lstStyle/>
          <a:p>
            <a:pPr>
              <a:buNone/>
            </a:pPr>
            <a:r>
              <a:rPr lang="en-US" b="1" dirty="0" smtClean="0"/>
              <a:t>The Vendor </a:t>
            </a:r>
            <a:r>
              <a:rPr lang="en-US" b="1" dirty="0"/>
              <a:t>Input </a:t>
            </a:r>
            <a:r>
              <a:rPr lang="en-US" b="1" dirty="0" smtClean="0"/>
              <a:t>Form</a:t>
            </a:r>
            <a:r>
              <a:rPr lang="en-US" dirty="0" smtClean="0"/>
              <a:t> and the</a:t>
            </a:r>
            <a:r>
              <a:rPr lang="en-US" dirty="0"/>
              <a:t> </a:t>
            </a:r>
            <a:r>
              <a:rPr lang="en-US" b="1" dirty="0" smtClean="0"/>
              <a:t>Vendor </a:t>
            </a:r>
            <a:r>
              <a:rPr lang="en-US" b="1" dirty="0"/>
              <a:t>ACH/EFT </a:t>
            </a:r>
            <a:r>
              <a:rPr lang="en-US" b="1" dirty="0" smtClean="0"/>
              <a:t>Form are now one in the same and </a:t>
            </a:r>
            <a:r>
              <a:rPr lang="en-US" b="1" dirty="0" smtClean="0"/>
              <a:t>are accessible at:</a:t>
            </a:r>
            <a:endParaRPr lang="en-US" b="1" dirty="0" smtClean="0"/>
          </a:p>
          <a:p>
            <a:pPr>
              <a:buNone/>
            </a:pPr>
            <a:endParaRPr lang="en-US" b="1" dirty="0" smtClean="0">
              <a:hlinkClick r:id="rId3"/>
            </a:endParaRPr>
          </a:p>
          <a:p>
            <a:pPr>
              <a:buNone/>
            </a:pPr>
            <a:r>
              <a:rPr lang="en-US" sz="2400" b="1" dirty="0" smtClean="0">
                <a:hlinkClick r:id="rId3"/>
              </a:rPr>
              <a:t>http://oa.mo.gov/sites/default/files/vendor_input_ach_eftd.pdf</a:t>
            </a:r>
            <a:r>
              <a:rPr lang="en-US" sz="2400" b="1" dirty="0" smtClean="0"/>
              <a:t> </a:t>
            </a:r>
            <a:endParaRPr lang="en-US" sz="2400" b="1" dirty="0"/>
          </a:p>
          <a:p>
            <a:endParaRPr lang="en-US" sz="2400" b="1" dirty="0"/>
          </a:p>
          <a:p>
            <a:pPr>
              <a:buFont typeface="Wingdings" pitchFamily="2" charset="2"/>
              <a:buNone/>
            </a:pPr>
            <a:r>
              <a:rPr lang="en-US" sz="2400" dirty="0" smtClean="0"/>
              <a:t> </a:t>
            </a:r>
            <a:endParaRPr lang="en-US" sz="2400" dirty="0"/>
          </a:p>
          <a:p>
            <a:pPr>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a:t>Today’s Topics</a:t>
            </a:r>
          </a:p>
        </p:txBody>
      </p:sp>
      <p:sp>
        <p:nvSpPr>
          <p:cNvPr id="47107" name="Rectangle 3"/>
          <p:cNvSpPr>
            <a:spLocks noGrp="1" noChangeArrowheads="1"/>
          </p:cNvSpPr>
          <p:nvPr>
            <p:ph idx="1"/>
          </p:nvPr>
        </p:nvSpPr>
        <p:spPr/>
        <p:txBody>
          <a:bodyPr/>
          <a:lstStyle/>
          <a:p>
            <a:r>
              <a:rPr lang="en-US" dirty="0"/>
              <a:t>Financial and Policy Information </a:t>
            </a:r>
          </a:p>
          <a:p>
            <a:endParaRPr lang="en-US" dirty="0"/>
          </a:p>
          <a:p>
            <a:r>
              <a:rPr lang="en-US" dirty="0"/>
              <a:t>Program and budget revisions</a:t>
            </a:r>
          </a:p>
          <a:p>
            <a:pPr>
              <a:buFont typeface="Wingdings" pitchFamily="2" charset="2"/>
              <a:buNone/>
            </a:pPr>
            <a:endParaRPr lang="en-US" dirty="0"/>
          </a:p>
          <a:p>
            <a:r>
              <a:rPr lang="en-US" dirty="0"/>
              <a:t> Monitoring</a:t>
            </a:r>
          </a:p>
          <a:p>
            <a:endParaRPr lang="en-US" dirty="0"/>
          </a:p>
          <a:p>
            <a:r>
              <a:rPr lang="en-US" dirty="0"/>
              <a:t>Performance Reporting</a:t>
            </a:r>
          </a:p>
        </p:txBody>
      </p:sp>
      <p:pic>
        <p:nvPicPr>
          <p:cNvPr id="47108" name="Picture 4" descr="BD04914_"/>
          <p:cNvPicPr>
            <a:picLocks noChangeAspect="1" noChangeArrowheads="1"/>
          </p:cNvPicPr>
          <p:nvPr/>
        </p:nvPicPr>
        <p:blipFill>
          <a:blip r:embed="rId3" cstate="print"/>
          <a:srcRect/>
          <a:stretch>
            <a:fillRect/>
          </a:stretch>
        </p:blipFill>
        <p:spPr bwMode="auto">
          <a:xfrm>
            <a:off x="5334000" y="4419600"/>
            <a:ext cx="3048000" cy="207645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914400" y="457200"/>
            <a:ext cx="8001000" cy="838200"/>
          </a:xfrm>
        </p:spPr>
        <p:txBody>
          <a:bodyPr/>
          <a:lstStyle/>
          <a:p>
            <a:r>
              <a:rPr lang="en-US" dirty="0"/>
              <a:t>Questions?</a:t>
            </a:r>
          </a:p>
        </p:txBody>
      </p:sp>
      <p:pic>
        <p:nvPicPr>
          <p:cNvPr id="7" name="Picture 6" descr="CTF30yrLogo_Clr.jpg"/>
          <p:cNvPicPr>
            <a:picLocks noChangeAspect="1"/>
          </p:cNvPicPr>
          <p:nvPr/>
        </p:nvPicPr>
        <p:blipFill>
          <a:blip r:embed="rId3" cstate="print"/>
          <a:stretch>
            <a:fillRect/>
          </a:stretch>
        </p:blipFill>
        <p:spPr>
          <a:xfrm>
            <a:off x="1447800" y="2514600"/>
            <a:ext cx="6019800" cy="3124200"/>
          </a:xfrm>
          <a:prstGeom prst="rect">
            <a:avLst/>
          </a:prstGeom>
        </p:spPr>
      </p:pic>
      <p:pic>
        <p:nvPicPr>
          <p:cNvPr id="5" name="Picture 4" descr="CTF30yrLogo_Clr.jpg"/>
          <p:cNvPicPr>
            <a:picLocks noChangeAspect="1"/>
          </p:cNvPicPr>
          <p:nvPr/>
        </p:nvPicPr>
        <p:blipFill>
          <a:blip r:embed="rId3" cstate="print"/>
          <a:stretch>
            <a:fillRect/>
          </a:stretch>
        </p:blipFill>
        <p:spPr>
          <a:xfrm>
            <a:off x="1600200" y="2667000"/>
            <a:ext cx="6019800" cy="3124200"/>
          </a:xfrm>
          <a:prstGeom prst="rect">
            <a:avLst/>
          </a:prstGeom>
        </p:spPr>
      </p:pic>
      <p:pic>
        <p:nvPicPr>
          <p:cNvPr id="6" name="Picture 5"/>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8600" y="1219200"/>
            <a:ext cx="8458200" cy="54102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FY 2016 CTF General Prevention</a:t>
            </a:r>
            <a:br>
              <a:rPr lang="en-US" dirty="0" smtClean="0"/>
            </a:br>
            <a:r>
              <a:rPr lang="en-US" dirty="0" smtClean="0"/>
              <a:t>Grant Contract Period</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sz="3200" dirty="0" smtClean="0"/>
              <a:t>July 1, 2015 through June 30, 2016</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Financial Requirements</a:t>
            </a:r>
          </a:p>
        </p:txBody>
      </p:sp>
      <p:sp>
        <p:nvSpPr>
          <p:cNvPr id="63491" name="Rectangle 3"/>
          <p:cNvSpPr>
            <a:spLocks noGrp="1" noChangeArrowheads="1"/>
          </p:cNvSpPr>
          <p:nvPr>
            <p:ph idx="1"/>
          </p:nvPr>
        </p:nvSpPr>
        <p:spPr>
          <a:xfrm>
            <a:off x="762000" y="2971800"/>
            <a:ext cx="5029200" cy="2819400"/>
          </a:xfrm>
        </p:spPr>
        <p:txBody>
          <a:bodyPr/>
          <a:lstStyle/>
          <a:p>
            <a:r>
              <a:rPr lang="en-US" dirty="0"/>
              <a:t>Accurate financial records</a:t>
            </a:r>
          </a:p>
          <a:p>
            <a:endParaRPr lang="en-US" dirty="0"/>
          </a:p>
          <a:p>
            <a:r>
              <a:rPr lang="en-US" dirty="0"/>
              <a:t>Record </a:t>
            </a:r>
            <a:r>
              <a:rPr lang="en-US" dirty="0" smtClean="0"/>
              <a:t>retention (5 years from termination date)</a:t>
            </a:r>
            <a:endParaRPr lang="en-US" dirty="0"/>
          </a:p>
          <a:p>
            <a:endParaRPr lang="en-US" dirty="0"/>
          </a:p>
          <a:p>
            <a:r>
              <a:rPr lang="en-US" dirty="0"/>
              <a:t>Audit requirements</a:t>
            </a:r>
          </a:p>
        </p:txBody>
      </p:sp>
      <p:pic>
        <p:nvPicPr>
          <p:cNvPr id="63494" name="Picture 6" descr="j0215554"/>
          <p:cNvPicPr>
            <a:picLocks noChangeAspect="1" noChangeArrowheads="1"/>
          </p:cNvPicPr>
          <p:nvPr/>
        </p:nvPicPr>
        <p:blipFill>
          <a:blip r:embed="rId3" cstate="print"/>
          <a:srcRect/>
          <a:stretch>
            <a:fillRect/>
          </a:stretch>
        </p:blipFill>
        <p:spPr bwMode="auto">
          <a:xfrm>
            <a:off x="5715000" y="3429000"/>
            <a:ext cx="2760663" cy="30035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Procurement Policies</a:t>
            </a:r>
          </a:p>
        </p:txBody>
      </p:sp>
      <p:sp>
        <p:nvSpPr>
          <p:cNvPr id="66563" name="Rectangle 3"/>
          <p:cNvSpPr>
            <a:spLocks noGrp="1" noChangeArrowheads="1"/>
          </p:cNvSpPr>
          <p:nvPr>
            <p:ph idx="1"/>
          </p:nvPr>
        </p:nvSpPr>
        <p:spPr>
          <a:xfrm>
            <a:off x="914400" y="2819400"/>
            <a:ext cx="4953000" cy="2971800"/>
          </a:xfrm>
        </p:spPr>
        <p:txBody>
          <a:bodyPr/>
          <a:lstStyle/>
          <a:p>
            <a:r>
              <a:rPr lang="en-US" dirty="0"/>
              <a:t>Allowable costs</a:t>
            </a:r>
          </a:p>
          <a:p>
            <a:endParaRPr lang="en-US" dirty="0"/>
          </a:p>
          <a:p>
            <a:r>
              <a:rPr lang="en-US" dirty="0"/>
              <a:t>Competitive bids</a:t>
            </a:r>
          </a:p>
          <a:p>
            <a:endParaRPr lang="en-US" dirty="0"/>
          </a:p>
          <a:p>
            <a:r>
              <a:rPr lang="en-US" dirty="0" smtClean="0"/>
              <a:t>Sole/Single Feasible </a:t>
            </a:r>
            <a:r>
              <a:rPr lang="en-US" dirty="0"/>
              <a:t>Source procurement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Local Match</a:t>
            </a:r>
          </a:p>
        </p:txBody>
      </p:sp>
      <p:sp>
        <p:nvSpPr>
          <p:cNvPr id="72707" name="Rectangle 3"/>
          <p:cNvSpPr>
            <a:spLocks noGrp="1" noChangeArrowheads="1"/>
          </p:cNvSpPr>
          <p:nvPr>
            <p:ph idx="1"/>
          </p:nvPr>
        </p:nvSpPr>
        <p:spPr>
          <a:xfrm>
            <a:off x="914400" y="2362200"/>
            <a:ext cx="8001000" cy="4267200"/>
          </a:xfrm>
        </p:spPr>
        <p:txBody>
          <a:bodyPr/>
          <a:lstStyle/>
          <a:p>
            <a:r>
              <a:rPr lang="en-US"/>
              <a:t>Year 1 = 0% of total project cost</a:t>
            </a:r>
          </a:p>
          <a:p>
            <a:r>
              <a:rPr lang="en-US"/>
              <a:t>Year 2 = 0% of total project cost</a:t>
            </a:r>
          </a:p>
          <a:p>
            <a:r>
              <a:rPr lang="en-US"/>
              <a:t>Year 3 = 25% of total project cost</a:t>
            </a:r>
          </a:p>
          <a:p>
            <a:r>
              <a:rPr lang="en-US"/>
              <a:t>Year 4 = 50% of total project cost</a:t>
            </a:r>
          </a:p>
          <a:p>
            <a:r>
              <a:rPr lang="en-US"/>
              <a:t>Year 5 = 75% of total project cost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t>Local Match</a:t>
            </a:r>
          </a:p>
        </p:txBody>
      </p:sp>
      <p:sp>
        <p:nvSpPr>
          <p:cNvPr id="190467" name="Rectangle 3"/>
          <p:cNvSpPr>
            <a:spLocks noGrp="1" noChangeArrowheads="1"/>
          </p:cNvSpPr>
          <p:nvPr>
            <p:ph idx="1"/>
          </p:nvPr>
        </p:nvSpPr>
        <p:spPr>
          <a:xfrm>
            <a:off x="914400" y="2362200"/>
            <a:ext cx="8001000" cy="4267200"/>
          </a:xfrm>
        </p:spPr>
        <p:txBody>
          <a:bodyPr/>
          <a:lstStyle/>
          <a:p>
            <a:pPr>
              <a:lnSpc>
                <a:spcPct val="90000"/>
              </a:lnSpc>
            </a:pPr>
            <a:r>
              <a:rPr lang="en-US"/>
              <a:t>Local match restrictions</a:t>
            </a:r>
          </a:p>
          <a:p>
            <a:pPr lvl="1">
              <a:lnSpc>
                <a:spcPct val="90000"/>
              </a:lnSpc>
            </a:pPr>
            <a:r>
              <a:rPr lang="en-US"/>
              <a:t>Same use as state funds</a:t>
            </a:r>
          </a:p>
          <a:p>
            <a:pPr lvl="1">
              <a:lnSpc>
                <a:spcPct val="90000"/>
              </a:lnSpc>
            </a:pPr>
            <a:endParaRPr lang="en-US"/>
          </a:p>
          <a:p>
            <a:pPr lvl="1">
              <a:lnSpc>
                <a:spcPct val="90000"/>
              </a:lnSpc>
            </a:pPr>
            <a:r>
              <a:rPr lang="en-US"/>
              <a:t>Expended/obtained during contract period</a:t>
            </a:r>
          </a:p>
          <a:p>
            <a:pPr lvl="1">
              <a:lnSpc>
                <a:spcPct val="90000"/>
              </a:lnSpc>
            </a:pPr>
            <a:endParaRPr lang="en-US"/>
          </a:p>
          <a:p>
            <a:pPr lvl="1">
              <a:lnSpc>
                <a:spcPct val="90000"/>
              </a:lnSpc>
            </a:pPr>
            <a:r>
              <a:rPr lang="en-US"/>
              <a:t>Records of match maintained</a:t>
            </a:r>
          </a:p>
          <a:p>
            <a:pPr lvl="2">
              <a:lnSpc>
                <a:spcPct val="90000"/>
              </a:lnSpc>
            </a:pPr>
            <a:r>
              <a:rPr lang="en-US"/>
              <a:t>Source </a:t>
            </a:r>
          </a:p>
          <a:p>
            <a:pPr lvl="2">
              <a:lnSpc>
                <a:spcPct val="90000"/>
              </a:lnSpc>
            </a:pPr>
            <a:r>
              <a:rPr lang="en-US"/>
              <a:t>Amount</a:t>
            </a:r>
          </a:p>
          <a:p>
            <a:pPr lvl="2">
              <a:lnSpc>
                <a:spcPct val="90000"/>
              </a:lnSpc>
            </a:pPr>
            <a:r>
              <a:rPr lang="en-US"/>
              <a:t>Period used</a:t>
            </a:r>
          </a:p>
          <a:p>
            <a:pPr lvl="2">
              <a:lnSpc>
                <a:spcPct val="90000"/>
              </a:lnSpc>
            </a:pPr>
            <a:endParaRPr lang="en-US"/>
          </a:p>
          <a:p>
            <a:pPr lvl="1">
              <a:lnSpc>
                <a:spcPct val="90000"/>
              </a:lnSpc>
            </a:pPr>
            <a:r>
              <a:rPr lang="en-US"/>
              <a:t>Reporting match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6">
      <a:dk1>
        <a:srgbClr val="000000"/>
      </a:dk1>
      <a:lt1>
        <a:srgbClr val="FFFFFF"/>
      </a:lt1>
      <a:dk2>
        <a:srgbClr val="000000"/>
      </a:dk2>
      <a:lt2>
        <a:srgbClr val="0033CC"/>
      </a:lt2>
      <a:accent1>
        <a:srgbClr val="00FF00"/>
      </a:accent1>
      <a:accent2>
        <a:srgbClr val="FFCC00"/>
      </a:accent2>
      <a:accent3>
        <a:srgbClr val="FFFFFF"/>
      </a:accent3>
      <a:accent4>
        <a:srgbClr val="000000"/>
      </a:accent4>
      <a:accent5>
        <a:srgbClr val="AAFFAA"/>
      </a:accent5>
      <a:accent6>
        <a:srgbClr val="E7B900"/>
      </a:accent6>
      <a:hlink>
        <a:srgbClr val="008000"/>
      </a:hlink>
      <a:folHlink>
        <a:srgbClr val="0066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
      <a:clrScheme name="Capsules 5">
        <a:dk1>
          <a:srgbClr val="000000"/>
        </a:dk1>
        <a:lt1>
          <a:srgbClr val="FFFFFF"/>
        </a:lt1>
        <a:dk2>
          <a:srgbClr val="000000"/>
        </a:dk2>
        <a:lt2>
          <a:srgbClr val="0033CC"/>
        </a:lt2>
        <a:accent1>
          <a:srgbClr val="00FF00"/>
        </a:accent1>
        <a:accent2>
          <a:srgbClr val="FFCC00"/>
        </a:accent2>
        <a:accent3>
          <a:srgbClr val="FFFFFF"/>
        </a:accent3>
        <a:accent4>
          <a:srgbClr val="000000"/>
        </a:accent4>
        <a:accent5>
          <a:srgbClr val="AAFFAA"/>
        </a:accent5>
        <a:accent6>
          <a:srgbClr val="E7B900"/>
        </a:accent6>
        <a:hlink>
          <a:srgbClr val="0033CC"/>
        </a:hlink>
        <a:folHlink>
          <a:srgbClr val="0066FF"/>
        </a:folHlink>
      </a:clrScheme>
      <a:clrMap bg1="lt1" tx1="dk1" bg2="lt2" tx2="dk2" accent1="accent1" accent2="accent2" accent3="accent3" accent4="accent4" accent5="accent5" accent6="accent6" hlink="hlink" folHlink="folHlink"/>
    </a:extraClrScheme>
    <a:extraClrScheme>
      <a:clrScheme name="Capsules 6">
        <a:dk1>
          <a:srgbClr val="000000"/>
        </a:dk1>
        <a:lt1>
          <a:srgbClr val="FFFFFF"/>
        </a:lt1>
        <a:dk2>
          <a:srgbClr val="000000"/>
        </a:dk2>
        <a:lt2>
          <a:srgbClr val="0033CC"/>
        </a:lt2>
        <a:accent1>
          <a:srgbClr val="00FF00"/>
        </a:accent1>
        <a:accent2>
          <a:srgbClr val="FFCC00"/>
        </a:accent2>
        <a:accent3>
          <a:srgbClr val="FFFFFF"/>
        </a:accent3>
        <a:accent4>
          <a:srgbClr val="000000"/>
        </a:accent4>
        <a:accent5>
          <a:srgbClr val="AAFFAA"/>
        </a:accent5>
        <a:accent6>
          <a:srgbClr val="E7B900"/>
        </a:accent6>
        <a:hlink>
          <a:srgbClr val="008000"/>
        </a:hlink>
        <a:folHlink>
          <a:srgbClr val="0066FF"/>
        </a:folHlink>
      </a:clrScheme>
      <a:clrMap bg1="lt1" tx1="dk1" bg2="lt2" tx2="dk2" accent1="accent1" accent2="accent2" accent3="accent3" accent4="accent4" accent5="accent5" accent6="accent6" hlink="hlink" folHlink="folHlink"/>
    </a:extraClrScheme>
    <a:extraClrScheme>
      <a:clrScheme name="Capsules 7">
        <a:dk1>
          <a:srgbClr val="000000"/>
        </a:dk1>
        <a:lt1>
          <a:srgbClr val="FFFFFF"/>
        </a:lt1>
        <a:dk2>
          <a:srgbClr val="000000"/>
        </a:dk2>
        <a:lt2>
          <a:srgbClr val="66FF66"/>
        </a:lt2>
        <a:accent1>
          <a:srgbClr val="00FF00"/>
        </a:accent1>
        <a:accent2>
          <a:srgbClr val="FFCC00"/>
        </a:accent2>
        <a:accent3>
          <a:srgbClr val="FFFFFF"/>
        </a:accent3>
        <a:accent4>
          <a:srgbClr val="000000"/>
        </a:accent4>
        <a:accent5>
          <a:srgbClr val="AAFFAA"/>
        </a:accent5>
        <a:accent6>
          <a:srgbClr val="E7B900"/>
        </a:accent6>
        <a:hlink>
          <a:srgbClr val="008000"/>
        </a:hlink>
        <a:folHlink>
          <a:srgbClr val="0066FF"/>
        </a:folHlink>
      </a:clrScheme>
      <a:clrMap bg1="lt1" tx1="dk1" bg2="lt2" tx2="dk2" accent1="accent1" accent2="accent2" accent3="accent3" accent4="accent4" accent5="accent5" accent6="accent6" hlink="hlink" folHlink="folHlink"/>
    </a:extraClrScheme>
    <a:extraClrScheme>
      <a:clrScheme name="Capsules 8">
        <a:dk1>
          <a:srgbClr val="000000"/>
        </a:dk1>
        <a:lt1>
          <a:srgbClr val="FFFFFF"/>
        </a:lt1>
        <a:dk2>
          <a:srgbClr val="000000"/>
        </a:dk2>
        <a:lt2>
          <a:srgbClr val="66FF66"/>
        </a:lt2>
        <a:accent1>
          <a:srgbClr val="006600"/>
        </a:accent1>
        <a:accent2>
          <a:srgbClr val="FFCC00"/>
        </a:accent2>
        <a:accent3>
          <a:srgbClr val="FFFFFF"/>
        </a:accent3>
        <a:accent4>
          <a:srgbClr val="000000"/>
        </a:accent4>
        <a:accent5>
          <a:srgbClr val="AAB8AA"/>
        </a:accent5>
        <a:accent6>
          <a:srgbClr val="E7B900"/>
        </a:accent6>
        <a:hlink>
          <a:srgbClr val="008000"/>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4218</TotalTime>
  <Words>1375</Words>
  <Application>Microsoft Office PowerPoint</Application>
  <PresentationFormat>On-screen Show (4:3)</PresentationFormat>
  <Paragraphs>307</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Capsules</vt:lpstr>
      <vt:lpstr>FY 2016 CTF General Prevention Compliance Seminar</vt:lpstr>
      <vt:lpstr>Introduction</vt:lpstr>
      <vt:lpstr>CTF Contact Information</vt:lpstr>
      <vt:lpstr>Today’s Topics</vt:lpstr>
      <vt:lpstr>FY 2016 CTF General Prevention Grant Contract Period</vt:lpstr>
      <vt:lpstr>Financial Requirements</vt:lpstr>
      <vt:lpstr>Procurement Policies</vt:lpstr>
      <vt:lpstr>Local Match</vt:lpstr>
      <vt:lpstr>Local Match</vt:lpstr>
      <vt:lpstr>Printing/Media</vt:lpstr>
      <vt:lpstr>Monthly Invoice</vt:lpstr>
      <vt:lpstr>Slide 12</vt:lpstr>
      <vt:lpstr>Monthly Invoice Form</vt:lpstr>
      <vt:lpstr>Monthly Invoice Form - Match</vt:lpstr>
      <vt:lpstr>GENERAL</vt:lpstr>
      <vt:lpstr>Back-Up Documentation</vt:lpstr>
      <vt:lpstr>Salaries &amp; Fringe Benefits </vt:lpstr>
      <vt:lpstr>Contractual/Consultant Expenses </vt:lpstr>
      <vt:lpstr>Equipment &amp; Supplies   </vt:lpstr>
      <vt:lpstr>Travel &amp; Training</vt:lpstr>
      <vt:lpstr>Completing the Monthly Invoice</vt:lpstr>
      <vt:lpstr>When Are The Invoices Due?</vt:lpstr>
      <vt:lpstr>What Happens if the Invoices are Late?</vt:lpstr>
      <vt:lpstr>Why is My Reimbursement Less Than I Requested?</vt:lpstr>
      <vt:lpstr>Program Revisions</vt:lpstr>
      <vt:lpstr>Budget Revisions</vt:lpstr>
      <vt:lpstr>                     SF Protective Factors </vt:lpstr>
      <vt:lpstr>  </vt:lpstr>
      <vt:lpstr>Monitoring</vt:lpstr>
      <vt:lpstr>Purpose of Monitoring</vt:lpstr>
      <vt:lpstr>On-Site Monitoring</vt:lpstr>
      <vt:lpstr>What if Compliance Issues are found?</vt:lpstr>
      <vt:lpstr>Outcome Information</vt:lpstr>
      <vt:lpstr>Mid-Year Report</vt:lpstr>
      <vt:lpstr>CTF Annual Report</vt:lpstr>
      <vt:lpstr>Protective Factors Survey</vt:lpstr>
      <vt:lpstr>Protective Factors Survey</vt:lpstr>
      <vt:lpstr>Forms </vt:lpstr>
      <vt:lpstr>Forms, Con’t… </vt:lpstr>
      <vt:lpstr>Questions?</vt:lpstr>
    </vt:vector>
  </TitlesOfParts>
  <Company>Department of Public Safety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2002 VOCA Compliance Seminar</dc:title>
  <dc:creator>patty</dc:creator>
  <cp:lastModifiedBy>malznl</cp:lastModifiedBy>
  <cp:revision>96</cp:revision>
  <cp:lastPrinted>1601-01-01T00:00:00Z</cp:lastPrinted>
  <dcterms:created xsi:type="dcterms:W3CDTF">2002-10-09T14:54:50Z</dcterms:created>
  <dcterms:modified xsi:type="dcterms:W3CDTF">2015-07-22T12:58:59Z</dcterms:modified>
</cp:coreProperties>
</file>