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71"/>
  </p:notesMasterIdLst>
  <p:handoutMasterIdLst>
    <p:handoutMasterId r:id="rId72"/>
  </p:handoutMasterIdLst>
  <p:sldIdLst>
    <p:sldId id="256" r:id="rId2"/>
    <p:sldId id="257" r:id="rId3"/>
    <p:sldId id="349" r:id="rId4"/>
    <p:sldId id="262" r:id="rId5"/>
    <p:sldId id="292" r:id="rId6"/>
    <p:sldId id="290" r:id="rId7"/>
    <p:sldId id="291" r:id="rId8"/>
    <p:sldId id="475" r:id="rId9"/>
    <p:sldId id="476" r:id="rId10"/>
    <p:sldId id="372" r:id="rId11"/>
    <p:sldId id="486" r:id="rId12"/>
    <p:sldId id="474" r:id="rId13"/>
    <p:sldId id="473" r:id="rId14"/>
    <p:sldId id="471" r:id="rId15"/>
    <p:sldId id="472" r:id="rId16"/>
    <p:sldId id="390" r:id="rId17"/>
    <p:sldId id="465" r:id="rId18"/>
    <p:sldId id="466" r:id="rId19"/>
    <p:sldId id="298" r:id="rId20"/>
    <p:sldId id="365" r:id="rId21"/>
    <p:sldId id="367" r:id="rId22"/>
    <p:sldId id="396" r:id="rId23"/>
    <p:sldId id="483" r:id="rId24"/>
    <p:sldId id="462" r:id="rId25"/>
    <p:sldId id="463" r:id="rId26"/>
    <p:sldId id="407" r:id="rId27"/>
    <p:sldId id="488" r:id="rId28"/>
    <p:sldId id="489" r:id="rId29"/>
    <p:sldId id="490" r:id="rId30"/>
    <p:sldId id="491" r:id="rId31"/>
    <p:sldId id="492" r:id="rId32"/>
    <p:sldId id="493" r:id="rId33"/>
    <p:sldId id="494" r:id="rId34"/>
    <p:sldId id="495" r:id="rId35"/>
    <p:sldId id="496" r:id="rId36"/>
    <p:sldId id="497" r:id="rId37"/>
    <p:sldId id="498" r:id="rId38"/>
    <p:sldId id="499" r:id="rId39"/>
    <p:sldId id="500" r:id="rId40"/>
    <p:sldId id="501" r:id="rId41"/>
    <p:sldId id="502" r:id="rId42"/>
    <p:sldId id="409" r:id="rId43"/>
    <p:sldId id="482" r:id="rId44"/>
    <p:sldId id="410" r:id="rId45"/>
    <p:sldId id="478" r:id="rId46"/>
    <p:sldId id="411" r:id="rId47"/>
    <p:sldId id="464" r:id="rId48"/>
    <p:sldId id="413" r:id="rId49"/>
    <p:sldId id="458" r:id="rId50"/>
    <p:sldId id="457" r:id="rId51"/>
    <p:sldId id="468" r:id="rId52"/>
    <p:sldId id="460" r:id="rId53"/>
    <p:sldId id="480" r:id="rId54"/>
    <p:sldId id="437" r:id="rId55"/>
    <p:sldId id="438" r:id="rId56"/>
    <p:sldId id="439" r:id="rId57"/>
    <p:sldId id="441" r:id="rId58"/>
    <p:sldId id="442" r:id="rId59"/>
    <p:sldId id="443" r:id="rId60"/>
    <p:sldId id="446" r:id="rId61"/>
    <p:sldId id="449" r:id="rId62"/>
    <p:sldId id="447" r:id="rId63"/>
    <p:sldId id="274" r:id="rId64"/>
    <p:sldId id="450" r:id="rId65"/>
    <p:sldId id="451" r:id="rId66"/>
    <p:sldId id="453" r:id="rId67"/>
    <p:sldId id="454" r:id="rId68"/>
    <p:sldId id="455" r:id="rId69"/>
    <p:sldId id="318" r:id="rId70"/>
  </p:sldIdLst>
  <p:sldSz cx="9144000" cy="6858000" type="screen4x3"/>
  <p:notesSz cx="7026275" cy="9312275"/>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6"/>
    <a:srgbClr val="00006A"/>
    <a:srgbClr val="00009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7786" autoAdjust="0"/>
  </p:normalViewPr>
  <p:slideViewPr>
    <p:cSldViewPr>
      <p:cViewPr>
        <p:scale>
          <a:sx n="75" d="100"/>
          <a:sy n="75" d="100"/>
        </p:scale>
        <p:origin x="-10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233" tIns="46616" rIns="93233" bIns="46616" numCol="1" anchor="t" anchorCtr="0" compatLnSpc="1">
            <a:prstTxWarp prst="textNoShape">
              <a:avLst/>
            </a:prstTxWarp>
          </a:bodyPr>
          <a:lstStyle>
            <a:lvl1pPr defTabSz="932043">
              <a:defRPr sz="1200"/>
            </a:lvl1pPr>
          </a:lstStyle>
          <a:p>
            <a:endParaRPr lang="en-US"/>
          </a:p>
        </p:txBody>
      </p:sp>
      <p:sp>
        <p:nvSpPr>
          <p:cNvPr id="12291" name="Rectangle 3"/>
          <p:cNvSpPr>
            <a:spLocks noGrp="1" noChangeArrowheads="1"/>
          </p:cNvSpPr>
          <p:nvPr>
            <p:ph type="dt" sz="quarter" idx="1"/>
          </p:nvPr>
        </p:nvSpPr>
        <p:spPr bwMode="auto">
          <a:xfrm>
            <a:off x="3980920" y="0"/>
            <a:ext cx="3045356" cy="465932"/>
          </a:xfrm>
          <a:prstGeom prst="rect">
            <a:avLst/>
          </a:prstGeom>
          <a:noFill/>
          <a:ln w="9525">
            <a:noFill/>
            <a:miter lim="800000"/>
            <a:headEnd/>
            <a:tailEnd/>
          </a:ln>
          <a:effectLst/>
        </p:spPr>
        <p:txBody>
          <a:bodyPr vert="horz" wrap="square" lIns="93233" tIns="46616" rIns="93233" bIns="46616" numCol="1" anchor="t" anchorCtr="0" compatLnSpc="1">
            <a:prstTxWarp prst="textNoShape">
              <a:avLst/>
            </a:prstTxWarp>
          </a:bodyPr>
          <a:lstStyle>
            <a:lvl1pPr algn="r" defTabSz="932043">
              <a:defRPr sz="1200"/>
            </a:lvl1pPr>
          </a:lstStyle>
          <a:p>
            <a:endParaRPr lang="en-US"/>
          </a:p>
        </p:txBody>
      </p:sp>
      <p:sp>
        <p:nvSpPr>
          <p:cNvPr id="12292" name="Rectangle 4"/>
          <p:cNvSpPr>
            <a:spLocks noGrp="1" noChangeArrowheads="1"/>
          </p:cNvSpPr>
          <p:nvPr>
            <p:ph type="ftr" sz="quarter" idx="2"/>
          </p:nvPr>
        </p:nvSpPr>
        <p:spPr bwMode="auto">
          <a:xfrm>
            <a:off x="0" y="8846344"/>
            <a:ext cx="3045356" cy="465931"/>
          </a:xfrm>
          <a:prstGeom prst="rect">
            <a:avLst/>
          </a:prstGeom>
          <a:noFill/>
          <a:ln w="9525">
            <a:noFill/>
            <a:miter lim="800000"/>
            <a:headEnd/>
            <a:tailEnd/>
          </a:ln>
          <a:effectLst/>
        </p:spPr>
        <p:txBody>
          <a:bodyPr vert="horz" wrap="square" lIns="93233" tIns="46616" rIns="93233" bIns="46616" numCol="1" anchor="b" anchorCtr="0" compatLnSpc="1">
            <a:prstTxWarp prst="textNoShape">
              <a:avLst/>
            </a:prstTxWarp>
          </a:bodyPr>
          <a:lstStyle>
            <a:lvl1pPr defTabSz="932043">
              <a:defRPr sz="1200"/>
            </a:lvl1pPr>
          </a:lstStyle>
          <a:p>
            <a:endParaRPr lang="en-US"/>
          </a:p>
        </p:txBody>
      </p:sp>
      <p:sp>
        <p:nvSpPr>
          <p:cNvPr id="12293" name="Rectangle 5"/>
          <p:cNvSpPr>
            <a:spLocks noGrp="1" noChangeArrowheads="1"/>
          </p:cNvSpPr>
          <p:nvPr>
            <p:ph type="sldNum" sz="quarter" idx="3"/>
          </p:nvPr>
        </p:nvSpPr>
        <p:spPr bwMode="auto">
          <a:xfrm>
            <a:off x="3980920" y="8846344"/>
            <a:ext cx="3045356" cy="465931"/>
          </a:xfrm>
          <a:prstGeom prst="rect">
            <a:avLst/>
          </a:prstGeom>
          <a:noFill/>
          <a:ln w="9525">
            <a:noFill/>
            <a:miter lim="800000"/>
            <a:headEnd/>
            <a:tailEnd/>
          </a:ln>
          <a:effectLst/>
        </p:spPr>
        <p:txBody>
          <a:bodyPr vert="horz" wrap="square" lIns="93233" tIns="46616" rIns="93233" bIns="46616" numCol="1" anchor="b" anchorCtr="0" compatLnSpc="1">
            <a:prstTxWarp prst="textNoShape">
              <a:avLst/>
            </a:prstTxWarp>
          </a:bodyPr>
          <a:lstStyle>
            <a:lvl1pPr algn="r" defTabSz="932043">
              <a:defRPr sz="1200"/>
            </a:lvl1pPr>
          </a:lstStyle>
          <a:p>
            <a:fld id="{CF556FD8-ADB5-41C2-B1EA-A61700489EF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233" tIns="46616" rIns="93233" bIns="46616" numCol="1" anchor="t" anchorCtr="0" compatLnSpc="1">
            <a:prstTxWarp prst="textNoShape">
              <a:avLst/>
            </a:prstTxWarp>
          </a:bodyPr>
          <a:lstStyle>
            <a:lvl1pPr defTabSz="932043">
              <a:defRPr sz="1200"/>
            </a:lvl1pPr>
          </a:lstStyle>
          <a:p>
            <a:endParaRPr lang="en-US"/>
          </a:p>
        </p:txBody>
      </p:sp>
      <p:sp>
        <p:nvSpPr>
          <p:cNvPr id="86019" name="Rectangle 3"/>
          <p:cNvSpPr>
            <a:spLocks noGrp="1" noChangeArrowheads="1"/>
          </p:cNvSpPr>
          <p:nvPr>
            <p:ph type="dt" idx="1"/>
          </p:nvPr>
        </p:nvSpPr>
        <p:spPr bwMode="auto">
          <a:xfrm>
            <a:off x="3980920" y="0"/>
            <a:ext cx="3045356" cy="465932"/>
          </a:xfrm>
          <a:prstGeom prst="rect">
            <a:avLst/>
          </a:prstGeom>
          <a:noFill/>
          <a:ln w="9525">
            <a:noFill/>
            <a:miter lim="800000"/>
            <a:headEnd/>
            <a:tailEnd/>
          </a:ln>
          <a:effectLst/>
        </p:spPr>
        <p:txBody>
          <a:bodyPr vert="horz" wrap="square" lIns="93233" tIns="46616" rIns="93233" bIns="46616" numCol="1" anchor="t" anchorCtr="0" compatLnSpc="1">
            <a:prstTxWarp prst="textNoShape">
              <a:avLst/>
            </a:prstTxWarp>
          </a:bodyPr>
          <a:lstStyle>
            <a:lvl1pPr algn="r" defTabSz="932043">
              <a:defRPr sz="1200"/>
            </a:lvl1pPr>
          </a:lstStyle>
          <a:p>
            <a:endParaRPr lang="en-US"/>
          </a:p>
        </p:txBody>
      </p:sp>
      <p:sp>
        <p:nvSpPr>
          <p:cNvPr id="86020" name="Rectangle 4"/>
          <p:cNvSpPr>
            <a:spLocks noGrp="1" noRot="1" noChangeAspect="1" noChangeArrowheads="1" noTextEdit="1"/>
          </p:cNvSpPr>
          <p:nvPr>
            <p:ph type="sldImg" idx="2"/>
          </p:nvPr>
        </p:nvSpPr>
        <p:spPr bwMode="auto">
          <a:xfrm>
            <a:off x="1189038" y="700088"/>
            <a:ext cx="4651375" cy="3487737"/>
          </a:xfrm>
          <a:prstGeom prst="rect">
            <a:avLst/>
          </a:prstGeom>
          <a:noFill/>
          <a:ln w="9525">
            <a:solidFill>
              <a:srgbClr val="000000"/>
            </a:solidFill>
            <a:miter lim="800000"/>
            <a:headEnd/>
            <a:tailEnd/>
          </a:ln>
          <a:effectLst/>
        </p:spPr>
      </p:sp>
      <p:sp>
        <p:nvSpPr>
          <p:cNvPr id="86021" name="Rectangle 5"/>
          <p:cNvSpPr>
            <a:spLocks noGrp="1" noChangeArrowheads="1"/>
          </p:cNvSpPr>
          <p:nvPr>
            <p:ph type="body" sz="quarter" idx="3"/>
          </p:nvPr>
        </p:nvSpPr>
        <p:spPr bwMode="auto">
          <a:xfrm>
            <a:off x="937156" y="4423967"/>
            <a:ext cx="5151965" cy="4188615"/>
          </a:xfrm>
          <a:prstGeom prst="rect">
            <a:avLst/>
          </a:prstGeom>
          <a:noFill/>
          <a:ln w="9525">
            <a:noFill/>
            <a:miter lim="800000"/>
            <a:headEnd/>
            <a:tailEnd/>
          </a:ln>
          <a:effectLst/>
        </p:spPr>
        <p:txBody>
          <a:bodyPr vert="horz" wrap="square" lIns="93233" tIns="46616" rIns="93233" bIns="46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2" name="Rectangle 6"/>
          <p:cNvSpPr>
            <a:spLocks noGrp="1" noChangeArrowheads="1"/>
          </p:cNvSpPr>
          <p:nvPr>
            <p:ph type="ftr" sz="quarter" idx="4"/>
          </p:nvPr>
        </p:nvSpPr>
        <p:spPr bwMode="auto">
          <a:xfrm>
            <a:off x="0" y="8846344"/>
            <a:ext cx="3045356" cy="465931"/>
          </a:xfrm>
          <a:prstGeom prst="rect">
            <a:avLst/>
          </a:prstGeom>
          <a:noFill/>
          <a:ln w="9525">
            <a:noFill/>
            <a:miter lim="800000"/>
            <a:headEnd/>
            <a:tailEnd/>
          </a:ln>
          <a:effectLst/>
        </p:spPr>
        <p:txBody>
          <a:bodyPr vert="horz" wrap="square" lIns="93233" tIns="46616" rIns="93233" bIns="46616" numCol="1" anchor="b" anchorCtr="0" compatLnSpc="1">
            <a:prstTxWarp prst="textNoShape">
              <a:avLst/>
            </a:prstTxWarp>
          </a:bodyPr>
          <a:lstStyle>
            <a:lvl1pPr defTabSz="932043">
              <a:defRPr sz="1200"/>
            </a:lvl1pPr>
          </a:lstStyle>
          <a:p>
            <a:endParaRPr lang="en-US"/>
          </a:p>
        </p:txBody>
      </p:sp>
      <p:sp>
        <p:nvSpPr>
          <p:cNvPr id="86023" name="Rectangle 7"/>
          <p:cNvSpPr>
            <a:spLocks noGrp="1" noChangeArrowheads="1"/>
          </p:cNvSpPr>
          <p:nvPr>
            <p:ph type="sldNum" sz="quarter" idx="5"/>
          </p:nvPr>
        </p:nvSpPr>
        <p:spPr bwMode="auto">
          <a:xfrm>
            <a:off x="3980920" y="8846344"/>
            <a:ext cx="3045356" cy="465931"/>
          </a:xfrm>
          <a:prstGeom prst="rect">
            <a:avLst/>
          </a:prstGeom>
          <a:noFill/>
          <a:ln w="9525">
            <a:noFill/>
            <a:miter lim="800000"/>
            <a:headEnd/>
            <a:tailEnd/>
          </a:ln>
          <a:effectLst/>
        </p:spPr>
        <p:txBody>
          <a:bodyPr vert="horz" wrap="square" lIns="93233" tIns="46616" rIns="93233" bIns="46616" numCol="1" anchor="b" anchorCtr="0" compatLnSpc="1">
            <a:prstTxWarp prst="textNoShape">
              <a:avLst/>
            </a:prstTxWarp>
          </a:bodyPr>
          <a:lstStyle>
            <a:lvl1pPr algn="r" defTabSz="932043">
              <a:defRPr sz="1200"/>
            </a:lvl1pPr>
          </a:lstStyle>
          <a:p>
            <a:fld id="{F1D6A053-3AF9-4F11-A7F6-9CF37FEE6F1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0F5F0-792F-4C71-8796-4EFB4ACFF295}" type="slidenum">
              <a:rPr lang="en-US"/>
              <a:pPr/>
              <a:t>1</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0D33A-85EE-449B-9572-6489E764ADE9}" type="slidenum">
              <a:rPr lang="en-US"/>
              <a:pPr/>
              <a:t>10</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0D33A-85EE-449B-9572-6489E764ADE9}" type="slidenum">
              <a:rPr lang="en-US"/>
              <a:pPr/>
              <a:t>14</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0D33A-85EE-449B-9572-6489E764ADE9}" type="slidenum">
              <a:rPr lang="en-US"/>
              <a:pPr/>
              <a:t>15</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15AC1-4D67-4EF8-9DE6-D5EFB7E1DB96}" type="slidenum">
              <a:rPr lang="en-US"/>
              <a:pPr/>
              <a:t>19</a:t>
            </a:fld>
            <a:endParaRPr lang="en-US"/>
          </a:p>
        </p:txBody>
      </p:sp>
      <p:sp>
        <p:nvSpPr>
          <p:cNvPr id="215042" name="Rectangle 4098"/>
          <p:cNvSpPr>
            <a:spLocks noGrp="1" noRot="1" noChangeAspect="1" noChangeArrowheads="1" noTextEdit="1"/>
          </p:cNvSpPr>
          <p:nvPr>
            <p:ph type="sldImg"/>
          </p:nvPr>
        </p:nvSpPr>
        <p:spPr>
          <a:ln/>
        </p:spPr>
      </p:sp>
      <p:sp>
        <p:nvSpPr>
          <p:cNvPr id="215043" name="Rectangle 4099"/>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9FA46-8B00-492A-B680-6C5D25CF771C}" type="slidenum">
              <a:rPr lang="en-US"/>
              <a:pPr/>
              <a:t>20</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t>In your application you will find several websites that are resources for identifying these types of programs.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3B58B-239C-488F-A3E7-9FC9C9B0BC91}" type="slidenum">
              <a:rPr lang="en-US"/>
              <a:pPr/>
              <a:t>21</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B0E21-1A41-44D0-B233-F47D9E88F76A}" type="slidenum">
              <a:rPr lang="en-US"/>
              <a:pPr/>
              <a:t>25</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F8A5A-B11A-433D-9D71-73C3414CD11A}" type="slidenum">
              <a:rPr lang="en-US"/>
              <a:pPr/>
              <a:t>26</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5F252-F11D-489E-B5D7-8947574FCD6C}" type="slidenum">
              <a:rPr lang="en-US"/>
              <a:pPr/>
              <a:t>27</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a:t>
            </a:r>
            <a:r>
              <a:rPr lang="en-US" baseline="0" dirty="0" smtClean="0"/>
              <a:t> should be time specific.</a:t>
            </a:r>
            <a:endParaRPr lang="en-US" dirty="0"/>
          </a:p>
        </p:txBody>
      </p:sp>
      <p:sp>
        <p:nvSpPr>
          <p:cNvPr id="4" name="Slide Number Placeholder 3"/>
          <p:cNvSpPr>
            <a:spLocks noGrp="1"/>
          </p:cNvSpPr>
          <p:nvPr>
            <p:ph type="sldNum" sz="quarter" idx="10"/>
          </p:nvPr>
        </p:nvSpPr>
        <p:spPr/>
        <p:txBody>
          <a:bodyPr/>
          <a:lstStyle/>
          <a:p>
            <a:fld id="{F1D6A053-3AF9-4F11-A7F6-9CF37FEE6F10}"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5A9AC-AE78-429F-AE28-2BC29FA11284}" type="slidenum">
              <a:rPr lang="en-US"/>
              <a:pPr/>
              <a:t>2</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B67EB-E2DF-47F0-A3DE-8EFAC7175938}" type="slidenum">
              <a:rPr lang="en-US"/>
              <a:pPr/>
              <a:t>42</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B4A64-D83A-43A2-872F-C1181300CE64}" type="slidenum">
              <a:rPr lang="en-US"/>
              <a:pPr/>
              <a:t>44</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077A7-71CF-4324-B489-CE3B3FF6088C}" type="slidenum">
              <a:rPr lang="en-US"/>
              <a:pPr/>
              <a:t>46</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54AB9-D07F-4FA2-ABEA-AFC5AB4D44E3}" type="slidenum">
              <a:rPr lang="en-US"/>
              <a:pPr/>
              <a:t>56</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73184-74E7-4373-ABC6-10B2809E3864}" type="slidenum">
              <a:rPr lang="en-US"/>
              <a:pPr/>
              <a:t>63</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D22DD-AC4E-49D0-B870-8EDDB580BA5B}" type="slidenum">
              <a:rPr lang="en-US"/>
              <a:pPr/>
              <a:t>65</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4B627-7223-4E68-8D75-2C98C14A1B02}" type="slidenum">
              <a:rPr lang="en-US"/>
              <a:pPr/>
              <a:t>66</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EDAF3-2BEB-4982-9D99-9AA2E8E7E588}" type="slidenum">
              <a:rPr lang="en-US"/>
              <a:pPr/>
              <a:t>67</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15300-30AB-4041-9B02-63A51C1FE3FA}" type="slidenum">
              <a:rPr lang="en-US"/>
              <a:pPr/>
              <a:t>68</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DA84E-1AC2-46DD-A1B4-F757035CCB02}" type="slidenum">
              <a:rPr lang="en-US"/>
              <a:pPr/>
              <a:t>69</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7B8F5-EE89-4301-8CBE-C6CF271C4022}" type="slidenum">
              <a:rPr lang="en-US"/>
              <a:pPr/>
              <a:t>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56712-152B-458D-998E-F60512791887}" type="slidenum">
              <a:rPr lang="en-US"/>
              <a:pPr/>
              <a:t>4</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FCC14-0934-4484-AFEB-36C8A8659D70}" type="slidenum">
              <a:rPr lang="en-US"/>
              <a:pPr/>
              <a:t>5</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62C79-F37A-472C-AE36-EF654161C6CB}" type="slidenum">
              <a:rPr lang="en-US"/>
              <a:pPr/>
              <a:t>6</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B08BA-0877-4127-BF85-1F6D872412A0}" type="slidenum">
              <a:rPr lang="en-US"/>
              <a:pPr/>
              <a:t>7</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12422-9346-47F7-AD4A-01A4E4E58CB0}" type="slidenum">
              <a:rPr lang="en-US"/>
              <a:pPr/>
              <a:t>8</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7E774-41AD-4925-AE49-00B774C84B85}" type="slidenum">
              <a:rPr lang="en-US"/>
              <a:pPr/>
              <a:t>9</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5170" name="Group 1026"/>
          <p:cNvGrpSpPr>
            <a:grpSpLocks/>
          </p:cNvGrpSpPr>
          <p:nvPr/>
        </p:nvGrpSpPr>
        <p:grpSpPr bwMode="auto">
          <a:xfrm>
            <a:off x="-9525" y="-20638"/>
            <a:ext cx="9153525" cy="6878638"/>
            <a:chOff x="-6" y="-13"/>
            <a:chExt cx="5766" cy="4333"/>
          </a:xfrm>
        </p:grpSpPr>
        <p:sp>
          <p:nvSpPr>
            <p:cNvPr id="135171" name="Rectangle 1027"/>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a:p>
          </p:txBody>
        </p:sp>
        <p:sp>
          <p:nvSpPr>
            <p:cNvPr id="135172" name="Freeform 1028"/>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a:p>
          </p:txBody>
        </p:sp>
        <p:sp>
          <p:nvSpPr>
            <p:cNvPr id="135173" name="Freeform 1029"/>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4" name="Freeform 1030"/>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5" name="Freeform 1031"/>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6" name="Freeform 1032"/>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7" name="Freeform 1033"/>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8" name="Freeform 1034"/>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9" name="Freeform 1035"/>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a:p>
          </p:txBody>
        </p:sp>
      </p:grpSp>
      <p:sp>
        <p:nvSpPr>
          <p:cNvPr id="135180" name="Rectangle 1036"/>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135181" name="Rectangle 103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5182" name="Rectangle 1038"/>
          <p:cNvSpPr>
            <a:spLocks noGrp="1" noChangeArrowheads="1"/>
          </p:cNvSpPr>
          <p:nvPr>
            <p:ph type="dt" sz="quarter" idx="2"/>
          </p:nvPr>
        </p:nvSpPr>
        <p:spPr/>
        <p:txBody>
          <a:bodyPr/>
          <a:lstStyle>
            <a:lvl1pPr>
              <a:defRPr/>
            </a:lvl1pPr>
          </a:lstStyle>
          <a:p>
            <a:endParaRPr lang="en-US"/>
          </a:p>
        </p:txBody>
      </p:sp>
      <p:sp>
        <p:nvSpPr>
          <p:cNvPr id="135183" name="Rectangle 1039"/>
          <p:cNvSpPr>
            <a:spLocks noGrp="1" noChangeArrowheads="1"/>
          </p:cNvSpPr>
          <p:nvPr>
            <p:ph type="ftr" sz="quarter" idx="3"/>
          </p:nvPr>
        </p:nvSpPr>
        <p:spPr/>
        <p:txBody>
          <a:bodyPr/>
          <a:lstStyle>
            <a:lvl1pPr>
              <a:defRPr/>
            </a:lvl1pPr>
          </a:lstStyle>
          <a:p>
            <a:endParaRPr lang="en-US"/>
          </a:p>
        </p:txBody>
      </p:sp>
      <p:sp>
        <p:nvSpPr>
          <p:cNvPr id="135184" name="Rectangle 1040"/>
          <p:cNvSpPr>
            <a:spLocks noGrp="1" noChangeArrowheads="1"/>
          </p:cNvSpPr>
          <p:nvPr>
            <p:ph type="sldNum" sz="quarter" idx="4"/>
          </p:nvPr>
        </p:nvSpPr>
        <p:spPr/>
        <p:txBody>
          <a:bodyPr/>
          <a:lstStyle>
            <a:lvl1pPr>
              <a:defRPr/>
            </a:lvl1pPr>
          </a:lstStyle>
          <a:p>
            <a:fld id="{507B3FBA-0AFC-41C1-A751-DB1F7112D6A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39BCBE-AAB4-423A-9729-FCCAF11BF75F}"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488889-830A-4051-ACD1-DA9FBFBEE35F}"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E43CC36-8D47-4524-91BE-9F5F05A12CDC}"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7554D34-A418-4C8C-A8D8-BDA7AB314E6B}"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9C1F8AB-434A-4197-8B8B-F255B882075D}"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8354E9-94FD-4011-8D41-EB3D9903B460}"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F314F-2F5B-42A4-AF37-03EA5FE35F92}"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514950-31EE-4693-90A5-1E426E333385}"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3A8A01-8C4F-4213-BC29-B88BBFCEF099}"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20214B-0987-490A-B20C-210C5786864D}"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9C02F0-D24D-47EC-946D-53FFEDA39794}"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16E0B0-547E-4040-8514-3D37ACC05C5A}"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ED783D-FD50-466E-BE4A-D4FA1BC873AD}"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accent2"/>
            </a:gs>
            <a:gs pos="100000">
              <a:srgbClr val="0000A8"/>
            </a:gs>
          </a:gsLst>
          <a:lin ang="5400000" scaled="1"/>
        </a:gradFill>
        <a:effectLst/>
      </p:bgPr>
    </p:bg>
    <p:spTree>
      <p:nvGrpSpPr>
        <p:cNvPr id="1" name=""/>
        <p:cNvGrpSpPr/>
        <p:nvPr/>
      </p:nvGrpSpPr>
      <p:grpSpPr>
        <a:xfrm>
          <a:off x="0" y="0"/>
          <a:ext cx="0" cy="0"/>
          <a:chOff x="0" y="0"/>
          <a:chExt cx="0" cy="0"/>
        </a:xfrm>
      </p:grpSpPr>
      <p:grpSp>
        <p:nvGrpSpPr>
          <p:cNvPr id="134146" name="Group 2"/>
          <p:cNvGrpSpPr>
            <a:grpSpLocks/>
          </p:cNvGrpSpPr>
          <p:nvPr/>
        </p:nvGrpSpPr>
        <p:grpSpPr bwMode="auto">
          <a:xfrm>
            <a:off x="-9525" y="-20638"/>
            <a:ext cx="9153525" cy="6878638"/>
            <a:chOff x="-6" y="-13"/>
            <a:chExt cx="5766" cy="4333"/>
          </a:xfrm>
        </p:grpSpPr>
        <p:sp>
          <p:nvSpPr>
            <p:cNvPr id="134147"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a:p>
          </p:txBody>
        </p:sp>
        <p:sp>
          <p:nvSpPr>
            <p:cNvPr id="134148"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a:p>
          </p:txBody>
        </p:sp>
        <p:sp>
          <p:nvSpPr>
            <p:cNvPr id="134149"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0"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1"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2"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3"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4"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5"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a:p>
          </p:txBody>
        </p:sp>
      </p:grpSp>
      <p:sp>
        <p:nvSpPr>
          <p:cNvPr id="134156"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4157"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58"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134159"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34160"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7C9F08FA-0476-4D70-8A44-6839E6821AB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ctf4kid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mailto:laura.malzner@oa.mo.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dss.mo.gov/re/pdf/cs/children-division-2011.pdf" TargetMode="External"/><Relationship Id="rId2" Type="http://schemas.openxmlformats.org/officeDocument/2006/relationships/hyperlink" Target="http://www.oseda.missouri.edu/kidscount/" TargetMode="External"/><Relationship Id="rId1" Type="http://schemas.openxmlformats.org/officeDocument/2006/relationships/slideLayout" Target="../slideLayouts/slideLayout2.xml"/><Relationship Id="rId4" Type="http://schemas.openxmlformats.org/officeDocument/2006/relationships/hyperlink" Target="http://dss.missouri.gov/re/pdf/cfrar/cfrar10.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838200"/>
            <a:ext cx="7669213" cy="2514600"/>
          </a:xfrm>
        </p:spPr>
        <p:txBody>
          <a:bodyPr/>
          <a:lstStyle/>
          <a:p>
            <a:r>
              <a:rPr lang="en-US" dirty="0"/>
              <a:t/>
            </a:r>
            <a:br>
              <a:rPr lang="en-US" dirty="0"/>
            </a:br>
            <a:r>
              <a:rPr lang="en-US" dirty="0"/>
              <a:t/>
            </a:r>
            <a:br>
              <a:rPr lang="en-US" dirty="0"/>
            </a:br>
            <a:r>
              <a:rPr lang="en-US" b="1" dirty="0" smtClean="0"/>
              <a:t>FY</a:t>
            </a:r>
            <a:r>
              <a:rPr lang="en-US" dirty="0" smtClean="0"/>
              <a:t> </a:t>
            </a:r>
            <a:r>
              <a:rPr lang="en-US" b="1" dirty="0" smtClean="0">
                <a:effectLst>
                  <a:outerShdw blurRad="38100" dist="38100" dir="2700000" algn="tl">
                    <a:srgbClr val="000000"/>
                  </a:outerShdw>
                </a:effectLst>
              </a:rPr>
              <a:t>2013 General Child Abuse &amp; Neglect Prevention Grant Program</a:t>
            </a:r>
            <a:r>
              <a:rPr lang="en-US" sz="3200" b="1" dirty="0">
                <a:effectLst>
                  <a:outerShdw blurRad="38100" dist="38100" dir="2700000" algn="tl">
                    <a:srgbClr val="000000"/>
                  </a:outerShdw>
                </a:effectLst>
              </a:rPr>
              <a:t/>
            </a:r>
            <a:br>
              <a:rPr lang="en-US" sz="3200" b="1" dirty="0">
                <a:effectLst>
                  <a:outerShdw blurRad="38100" dist="38100" dir="2700000" algn="tl">
                    <a:srgbClr val="000000"/>
                  </a:outerShdw>
                </a:effectLst>
              </a:rPr>
            </a:br>
            <a:r>
              <a:rPr lang="en-US" sz="4000" dirty="0"/>
              <a:t/>
            </a:r>
            <a:br>
              <a:rPr lang="en-US" sz="4000" dirty="0"/>
            </a:br>
            <a:endParaRPr lang="en-US" sz="4000" dirty="0"/>
          </a:p>
        </p:txBody>
      </p:sp>
      <p:sp>
        <p:nvSpPr>
          <p:cNvPr id="2051" name="Rectangle 3"/>
          <p:cNvSpPr>
            <a:spLocks noGrp="1" noChangeArrowheads="1"/>
          </p:cNvSpPr>
          <p:nvPr>
            <p:ph type="subTitle" idx="1"/>
          </p:nvPr>
        </p:nvSpPr>
        <p:spPr>
          <a:xfrm>
            <a:off x="1752600" y="4343400"/>
            <a:ext cx="6172200" cy="914400"/>
          </a:xfrm>
        </p:spPr>
        <p:txBody>
          <a:bodyPr/>
          <a:lstStyle/>
          <a:p>
            <a:pPr>
              <a:lnSpc>
                <a:spcPct val="90000"/>
              </a:lnSpc>
            </a:pPr>
            <a:endParaRPr lang="en-US" b="1" i="1" dirty="0">
              <a:effectLst>
                <a:outerShdw blurRad="38100" dist="38100" dir="2700000" algn="tl">
                  <a:srgbClr val="000000"/>
                </a:outerShdw>
              </a:effectLst>
            </a:endParaRPr>
          </a:p>
          <a:p>
            <a:pPr>
              <a:lnSpc>
                <a:spcPct val="90000"/>
              </a:lnSpc>
            </a:pPr>
            <a:r>
              <a:rPr lang="en-US" sz="3600" b="1" i="1" dirty="0">
                <a:effectLst>
                  <a:outerShdw blurRad="38100" dist="38100" dir="2700000" algn="tl">
                    <a:srgbClr val="000000"/>
                  </a:outerShdw>
                </a:effectLst>
              </a:rPr>
              <a:t>APPLICATION </a:t>
            </a:r>
            <a:r>
              <a:rPr lang="en-US" sz="3600" b="1" i="1" dirty="0" smtClean="0">
                <a:effectLst>
                  <a:outerShdw blurRad="38100" dist="38100" dir="2700000" algn="tl">
                    <a:srgbClr val="000000"/>
                  </a:outerShdw>
                </a:effectLst>
              </a:rPr>
              <a:t>WORKSHOP</a:t>
            </a:r>
          </a:p>
          <a:p>
            <a:pPr>
              <a:lnSpc>
                <a:spcPct val="90000"/>
              </a:lnSpc>
            </a:pPr>
            <a:r>
              <a:rPr lang="en-US" sz="3600" b="1" i="1" dirty="0" smtClean="0">
                <a:effectLst>
                  <a:outerShdw blurRad="38100" dist="38100" dir="2700000" algn="tl">
                    <a:srgbClr val="000000"/>
                  </a:outerShdw>
                </a:effectLst>
              </a:rPr>
              <a:t>Friday, January 20, 2012</a:t>
            </a:r>
            <a:r>
              <a:rPr lang="en-US" sz="3600" b="1" dirty="0" smtClean="0"/>
              <a:t> </a:t>
            </a:r>
            <a:endParaRPr lang="en-US" sz="3600" b="1" dirty="0"/>
          </a:p>
        </p:txBody>
      </p:sp>
      <p:pic>
        <p:nvPicPr>
          <p:cNvPr id="9" name="Picture 8" descr="Blue Ribbon Pin.jpg"/>
          <p:cNvPicPr>
            <a:picLocks noChangeAspect="1"/>
          </p:cNvPicPr>
          <p:nvPr/>
        </p:nvPicPr>
        <p:blipFill>
          <a:blip r:embed="rId3" cstate="print"/>
          <a:stretch>
            <a:fillRect/>
          </a:stretch>
        </p:blipFill>
        <p:spPr>
          <a:xfrm>
            <a:off x="4267200" y="3429000"/>
            <a:ext cx="928116" cy="12954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sz="4000" b="1" dirty="0"/>
              <a:t>Funding </a:t>
            </a:r>
            <a:r>
              <a:rPr lang="en-US" sz="4000" b="1" dirty="0" smtClean="0"/>
              <a:t>for FY 2013</a:t>
            </a:r>
            <a:endParaRPr lang="en-US" sz="4000" b="1" dirty="0"/>
          </a:p>
        </p:txBody>
      </p:sp>
      <p:sp>
        <p:nvSpPr>
          <p:cNvPr id="295939" name="Rectangle 3"/>
          <p:cNvSpPr>
            <a:spLocks noGrp="1" noChangeArrowheads="1"/>
          </p:cNvSpPr>
          <p:nvPr>
            <p:ph type="body" idx="1"/>
          </p:nvPr>
        </p:nvSpPr>
        <p:spPr>
          <a:xfrm>
            <a:off x="4267200" y="2057400"/>
            <a:ext cx="4419600" cy="3429000"/>
          </a:xfrm>
        </p:spPr>
        <p:txBody>
          <a:bodyPr/>
          <a:lstStyle/>
          <a:p>
            <a:pPr marL="406400" indent="-406400">
              <a:lnSpc>
                <a:spcPct val="80000"/>
              </a:lnSpc>
              <a:buFont typeface="Wingdings" pitchFamily="2" charset="2"/>
              <a:buChar char="§"/>
            </a:pPr>
            <a:r>
              <a:rPr lang="en-US" sz="3000" dirty="0" smtClean="0"/>
              <a:t>Approximately </a:t>
            </a:r>
          </a:p>
          <a:p>
            <a:pPr marL="406400" indent="-406400">
              <a:lnSpc>
                <a:spcPct val="80000"/>
              </a:lnSpc>
              <a:buNone/>
            </a:pPr>
            <a:r>
              <a:rPr lang="en-US" sz="3000" dirty="0" smtClean="0"/>
              <a:t>    $400,000 is available statewide for new programs.</a:t>
            </a:r>
          </a:p>
          <a:p>
            <a:pPr marL="406400" indent="-406400">
              <a:lnSpc>
                <a:spcPct val="80000"/>
              </a:lnSpc>
              <a:buNone/>
            </a:pPr>
            <a:endParaRPr lang="en-US" sz="3000" dirty="0" smtClean="0"/>
          </a:p>
          <a:p>
            <a:pPr marL="406400" indent="-406400">
              <a:lnSpc>
                <a:spcPct val="80000"/>
              </a:lnSpc>
              <a:buFont typeface="Wingdings" pitchFamily="2" charset="2"/>
              <a:buChar char="§"/>
            </a:pPr>
            <a:r>
              <a:rPr lang="en-US" sz="3000" dirty="0" smtClean="0"/>
              <a:t>$747,473 is earmarked for continuation programs.</a:t>
            </a:r>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a:p>
          <a:p>
            <a:pPr marL="406400" indent="-406400">
              <a:lnSpc>
                <a:spcPct val="80000"/>
              </a:lnSpc>
              <a:buFont typeface="Wingdings" pitchFamily="2" charset="2"/>
              <a:buChar char="§"/>
            </a:pPr>
            <a:endParaRPr lang="en-US" sz="3000" dirty="0"/>
          </a:p>
          <a:p>
            <a:pPr marL="406400" indent="-406400">
              <a:lnSpc>
                <a:spcPct val="80000"/>
              </a:lnSpc>
              <a:buFontTx/>
              <a:buNone/>
            </a:pPr>
            <a:endParaRPr lang="en-US" sz="3000" dirty="0"/>
          </a:p>
        </p:txBody>
      </p:sp>
      <p:pic>
        <p:nvPicPr>
          <p:cNvPr id="435202" name="Picture 2" descr="bd04896_[1]"/>
          <p:cNvPicPr>
            <a:picLocks noChangeAspect="1" noChangeArrowheads="1"/>
          </p:cNvPicPr>
          <p:nvPr/>
        </p:nvPicPr>
        <p:blipFill>
          <a:blip r:embed="rId3" cstate="print"/>
          <a:srcRect/>
          <a:stretch>
            <a:fillRect/>
          </a:stretch>
        </p:blipFill>
        <p:spPr bwMode="auto">
          <a:xfrm>
            <a:off x="609600" y="2073275"/>
            <a:ext cx="3124200" cy="229552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cstate="print"/>
          <a:srcRect/>
          <a:stretch>
            <a:fillRect/>
          </a:stretch>
        </p:blipFill>
        <p:spPr bwMode="auto">
          <a:xfrm>
            <a:off x="1524000" y="0"/>
            <a:ext cx="5791200"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0"/>
            <a:ext cx="7772400" cy="1143000"/>
          </a:xfrm>
        </p:spPr>
        <p:txBody>
          <a:bodyPr/>
          <a:lstStyle/>
          <a:p>
            <a:r>
              <a:rPr lang="en-US" sz="4000" b="1"/>
              <a:t>Funding Cycle</a:t>
            </a:r>
          </a:p>
        </p:txBody>
      </p:sp>
      <p:sp>
        <p:nvSpPr>
          <p:cNvPr id="370692" name="Text Box 4"/>
          <p:cNvSpPr txBox="1">
            <a:spLocks noGrp="1" noChangeArrowheads="1"/>
          </p:cNvSpPr>
          <p:nvPr>
            <p:ph type="body" idx="1"/>
          </p:nvPr>
        </p:nvSpPr>
        <p:spPr>
          <a:xfrm>
            <a:off x="457200" y="1143000"/>
            <a:ext cx="5334000" cy="2209800"/>
          </a:xfrm>
          <a:noFill/>
          <a:ln/>
        </p:spPr>
        <p:txBody>
          <a:bodyPr/>
          <a:lstStyle/>
          <a:p>
            <a:pPr marL="0" indent="4763">
              <a:lnSpc>
                <a:spcPct val="80000"/>
              </a:lnSpc>
              <a:spcBef>
                <a:spcPct val="50000"/>
              </a:spcBef>
              <a:buFontTx/>
              <a:buNone/>
            </a:pPr>
            <a:r>
              <a:rPr lang="en-US" sz="2400" dirty="0"/>
              <a:t>Assuming </a:t>
            </a:r>
            <a:r>
              <a:rPr lang="en-US" sz="2400" dirty="0" smtClean="0"/>
              <a:t>that adequate revenues are maintained, CTF will </a:t>
            </a:r>
            <a:r>
              <a:rPr lang="en-US" sz="2400" dirty="0"/>
              <a:t>be able to offer </a:t>
            </a:r>
            <a:r>
              <a:rPr lang="en-US" sz="2400" dirty="0" smtClean="0"/>
              <a:t>second, third, fourth and fifth year </a:t>
            </a:r>
            <a:r>
              <a:rPr lang="en-US" sz="2400" dirty="0"/>
              <a:t>funds to applicants through an annual </a:t>
            </a:r>
            <a:r>
              <a:rPr lang="en-US" sz="2400" dirty="0" smtClean="0"/>
              <a:t>renewal application process</a:t>
            </a:r>
            <a:r>
              <a:rPr lang="en-US" sz="2400" dirty="0"/>
              <a:t>. </a:t>
            </a:r>
          </a:p>
        </p:txBody>
      </p:sp>
      <p:sp>
        <p:nvSpPr>
          <p:cNvPr id="370694" name="Text Box 6"/>
          <p:cNvSpPr txBox="1">
            <a:spLocks noChangeArrowheads="1"/>
          </p:cNvSpPr>
          <p:nvPr/>
        </p:nvSpPr>
        <p:spPr bwMode="auto">
          <a:xfrm>
            <a:off x="533400" y="3733800"/>
            <a:ext cx="8077200" cy="156966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dirty="0"/>
              <a:t>During the </a:t>
            </a:r>
            <a:r>
              <a:rPr lang="en-US" sz="2400" dirty="0" smtClean="0"/>
              <a:t>renewal process </a:t>
            </a:r>
            <a:r>
              <a:rPr lang="en-US" sz="2400" dirty="0"/>
              <a:t>for second </a:t>
            </a:r>
            <a:r>
              <a:rPr lang="en-US" sz="2400" dirty="0" smtClean="0"/>
              <a:t>through fifth year </a:t>
            </a:r>
            <a:r>
              <a:rPr lang="en-US" sz="2400" dirty="0"/>
              <a:t>funding, </a:t>
            </a:r>
            <a:r>
              <a:rPr lang="en-US" sz="2400" dirty="0" smtClean="0"/>
              <a:t>grantees will </a:t>
            </a:r>
            <a:r>
              <a:rPr lang="en-US" sz="2400" dirty="0"/>
              <a:t>be </a:t>
            </a:r>
            <a:r>
              <a:rPr lang="en-US" sz="2400" dirty="0" smtClean="0"/>
              <a:t>expected to document progress in achieving </a:t>
            </a:r>
            <a:r>
              <a:rPr lang="en-US" sz="2400" dirty="0"/>
              <a:t>their </a:t>
            </a:r>
            <a:r>
              <a:rPr lang="en-US" sz="2400" dirty="0" smtClean="0"/>
              <a:t>goals and objectives, </a:t>
            </a:r>
            <a:r>
              <a:rPr lang="en-US" sz="2400" dirty="0"/>
              <a:t>and comply with administrative guidelines.</a:t>
            </a:r>
          </a:p>
        </p:txBody>
      </p:sp>
      <p:pic>
        <p:nvPicPr>
          <p:cNvPr id="370695" name="Picture 7" descr="j0370990[1]"/>
          <p:cNvPicPr>
            <a:picLocks noChangeAspect="1" noChangeArrowheads="1"/>
          </p:cNvPicPr>
          <p:nvPr/>
        </p:nvPicPr>
        <p:blipFill>
          <a:blip r:embed="rId2" cstate="print"/>
          <a:srcRect/>
          <a:stretch>
            <a:fillRect/>
          </a:stretch>
        </p:blipFill>
        <p:spPr bwMode="auto">
          <a:xfrm>
            <a:off x="5943600" y="1066800"/>
            <a:ext cx="2590800" cy="2389188"/>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8" name="Rectangle 4"/>
          <p:cNvSpPr>
            <a:spLocks noGrp="1" noChangeArrowheads="1"/>
          </p:cNvSpPr>
          <p:nvPr>
            <p:ph type="ctrTitle"/>
          </p:nvPr>
        </p:nvSpPr>
        <p:spPr>
          <a:xfrm>
            <a:off x="838200" y="762000"/>
            <a:ext cx="7772400" cy="1143000"/>
          </a:xfrm>
        </p:spPr>
        <p:txBody>
          <a:bodyPr/>
          <a:lstStyle/>
          <a:p>
            <a:r>
              <a:rPr lang="en-US" sz="4000" b="1" dirty="0"/>
              <a:t>Matching </a:t>
            </a:r>
            <a:r>
              <a:rPr lang="en-US" sz="4000" b="1" dirty="0" smtClean="0"/>
              <a:t>Funds Requirements</a:t>
            </a:r>
            <a:endParaRPr lang="en-US" sz="4000" b="1" dirty="0"/>
          </a:p>
        </p:txBody>
      </p:sp>
      <p:sp>
        <p:nvSpPr>
          <p:cNvPr id="364549" name="Rectangle 5"/>
          <p:cNvSpPr>
            <a:spLocks noGrp="1" noChangeArrowheads="1"/>
          </p:cNvSpPr>
          <p:nvPr>
            <p:ph type="subTitle" idx="1"/>
          </p:nvPr>
        </p:nvSpPr>
        <p:spPr>
          <a:xfrm>
            <a:off x="990600" y="2133600"/>
            <a:ext cx="7239000" cy="3429000"/>
          </a:xfrm>
        </p:spPr>
        <p:txBody>
          <a:bodyPr/>
          <a:lstStyle/>
          <a:p>
            <a:pPr algn="l"/>
            <a:r>
              <a:rPr lang="en-US" dirty="0" smtClean="0"/>
              <a:t>Year 1:	0% local match (100% CTF)</a:t>
            </a:r>
          </a:p>
          <a:p>
            <a:pPr algn="l"/>
            <a:r>
              <a:rPr lang="en-US" dirty="0" smtClean="0"/>
              <a:t>Year 2:	0% local match (100% CTF)</a:t>
            </a:r>
          </a:p>
          <a:p>
            <a:pPr algn="l"/>
            <a:r>
              <a:rPr lang="en-US" dirty="0" smtClean="0"/>
              <a:t>Year 3:      25% local match (75% CTF)</a:t>
            </a:r>
          </a:p>
          <a:p>
            <a:pPr algn="l"/>
            <a:r>
              <a:rPr lang="en-US" dirty="0" smtClean="0"/>
              <a:t>Year 4:	50% local match (50% CTF)</a:t>
            </a:r>
          </a:p>
          <a:p>
            <a:pPr algn="l"/>
            <a:r>
              <a:rPr lang="en-US" dirty="0" smtClean="0"/>
              <a:t>Year 5:	75% local match (25% CTF)</a:t>
            </a:r>
          </a:p>
          <a:p>
            <a:pPr algn="l"/>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sz="4000" b="1" dirty="0" smtClean="0"/>
              <a:t>CTF Funding Commitment</a:t>
            </a:r>
            <a:endParaRPr lang="en-US" sz="4000" b="1" dirty="0"/>
          </a:p>
        </p:txBody>
      </p:sp>
      <p:sp>
        <p:nvSpPr>
          <p:cNvPr id="6" name="Rectangle 3"/>
          <p:cNvSpPr>
            <a:spLocks noGrp="1" noChangeArrowheads="1"/>
          </p:cNvSpPr>
          <p:nvPr>
            <p:ph idx="1"/>
          </p:nvPr>
        </p:nvSpPr>
        <p:spPr>
          <a:xfrm>
            <a:off x="685800" y="1752600"/>
            <a:ext cx="7772400" cy="4648200"/>
          </a:xfrm>
        </p:spPr>
        <p:txBody>
          <a:bodyPr/>
          <a:lstStyle/>
          <a:p>
            <a:r>
              <a:rPr lang="en-US" sz="2400" b="1" dirty="0" smtClean="0"/>
              <a:t>Example:  $</a:t>
            </a:r>
            <a:r>
              <a:rPr lang="en-US" sz="2400" dirty="0" smtClean="0"/>
              <a:t>25,000 prevention grant = $87,500 in CTF funding over a 5 year period</a:t>
            </a:r>
          </a:p>
          <a:p>
            <a:pPr>
              <a:buNone/>
            </a:pPr>
            <a:endParaRPr lang="en-US" sz="2400" dirty="0" smtClean="0"/>
          </a:p>
          <a:p>
            <a:r>
              <a:rPr lang="en-US" sz="2400" dirty="0" smtClean="0"/>
              <a:t>$25,000 year 1</a:t>
            </a:r>
          </a:p>
          <a:p>
            <a:r>
              <a:rPr lang="en-US" sz="2400" dirty="0" smtClean="0"/>
              <a:t>$25,000 year 2</a:t>
            </a:r>
          </a:p>
          <a:p>
            <a:r>
              <a:rPr lang="en-US" sz="2400" dirty="0" smtClean="0"/>
              <a:t>$18,750 year 3</a:t>
            </a:r>
          </a:p>
          <a:p>
            <a:r>
              <a:rPr lang="en-US" sz="2400" dirty="0" smtClean="0"/>
              <a:t>$12,500 year 4</a:t>
            </a:r>
          </a:p>
          <a:p>
            <a:r>
              <a:rPr lang="en-US" sz="2400" u="sng" dirty="0" smtClean="0"/>
              <a:t>$  6,250 year 5</a:t>
            </a:r>
            <a:endParaRPr lang="en-US" sz="2400" dirty="0" smtClean="0"/>
          </a:p>
          <a:p>
            <a:r>
              <a:rPr lang="en-US" sz="2400" b="1" dirty="0" smtClean="0"/>
              <a:t>$87,500 total commitment from CTF</a:t>
            </a:r>
            <a:endParaRPr lang="en-US" sz="2400" dirty="0" smtClean="0"/>
          </a:p>
          <a:p>
            <a:r>
              <a:rPr lang="en-US" sz="2400" b="1" dirty="0" smtClean="0"/>
              <a:t>$37,500 in matching funds from grantee</a:t>
            </a:r>
            <a:endParaRPr lang="en-US" sz="24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a:p>
          <a:p>
            <a:pPr marL="406400" indent="-406400">
              <a:lnSpc>
                <a:spcPct val="80000"/>
              </a:lnSpc>
              <a:buFont typeface="Wingdings" pitchFamily="2" charset="2"/>
              <a:buChar char="§"/>
            </a:pPr>
            <a:endParaRPr lang="en-US" sz="3000" dirty="0"/>
          </a:p>
          <a:p>
            <a:pPr marL="406400" indent="-406400">
              <a:lnSpc>
                <a:spcPct val="80000"/>
              </a:lnSpc>
              <a:buFontTx/>
              <a:buNone/>
            </a:pPr>
            <a:endParaRPr lang="en-US" sz="3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sz="4000" b="1" dirty="0" smtClean="0"/>
              <a:t>CTF Funding Commitment</a:t>
            </a:r>
            <a:endParaRPr lang="en-US" sz="4000" b="1" dirty="0"/>
          </a:p>
        </p:txBody>
      </p:sp>
      <p:sp>
        <p:nvSpPr>
          <p:cNvPr id="6" name="Rectangle 3"/>
          <p:cNvSpPr>
            <a:spLocks noGrp="1" noChangeArrowheads="1"/>
          </p:cNvSpPr>
          <p:nvPr>
            <p:ph idx="1"/>
          </p:nvPr>
        </p:nvSpPr>
        <p:spPr>
          <a:xfrm>
            <a:off x="685800" y="1752600"/>
            <a:ext cx="7772400" cy="4648200"/>
          </a:xfrm>
        </p:spPr>
        <p:txBody>
          <a:bodyPr/>
          <a:lstStyle/>
          <a:p>
            <a:r>
              <a:rPr lang="en-US" sz="2400" b="1" dirty="0" smtClean="0"/>
              <a:t>In awarding $</a:t>
            </a:r>
            <a:r>
              <a:rPr lang="en-US" sz="2400" dirty="0" smtClean="0"/>
              <a:t>400,000 in prevention funding, CTF is obligating $1,400,000  over a 5 year period.</a:t>
            </a:r>
          </a:p>
          <a:p>
            <a:pPr>
              <a:buNone/>
            </a:pPr>
            <a:endParaRPr lang="en-US" sz="2400" dirty="0" smtClean="0"/>
          </a:p>
          <a:p>
            <a:r>
              <a:rPr lang="en-US" sz="2400" dirty="0" smtClean="0"/>
              <a:t>$400,000 year 1 (100%)</a:t>
            </a:r>
          </a:p>
          <a:p>
            <a:r>
              <a:rPr lang="en-US" sz="2400" dirty="0" smtClean="0"/>
              <a:t>$400,000 year 2 (100%)</a:t>
            </a:r>
          </a:p>
          <a:p>
            <a:r>
              <a:rPr lang="en-US" sz="2400" dirty="0" smtClean="0"/>
              <a:t>$300,000 year 3 (75%)</a:t>
            </a:r>
          </a:p>
          <a:p>
            <a:r>
              <a:rPr lang="en-US" sz="2400" dirty="0" smtClean="0"/>
              <a:t>$200,000 year 4 (50%)</a:t>
            </a:r>
          </a:p>
          <a:p>
            <a:r>
              <a:rPr lang="en-US" sz="2400" u="sng" dirty="0" smtClean="0"/>
              <a:t>$100,000 year 5 (25%)</a:t>
            </a:r>
            <a:endParaRPr lang="en-US" sz="2400" dirty="0" smtClean="0"/>
          </a:p>
          <a:p>
            <a:r>
              <a:rPr lang="en-US" sz="2400" b="1" dirty="0" smtClean="0"/>
              <a:t>$1,400,000 total commitment from CTF</a:t>
            </a:r>
            <a:endParaRPr lang="en-US" sz="2400" dirty="0" smtClean="0"/>
          </a:p>
          <a:p>
            <a:r>
              <a:rPr lang="en-US" sz="2400" b="1" dirty="0" smtClean="0"/>
              <a:t>$   600,000 in matching funds from grantees</a:t>
            </a:r>
            <a:endParaRPr lang="en-US" sz="24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a:p>
          <a:p>
            <a:pPr marL="406400" indent="-406400">
              <a:lnSpc>
                <a:spcPct val="80000"/>
              </a:lnSpc>
              <a:buFont typeface="Wingdings" pitchFamily="2" charset="2"/>
              <a:buChar char="§"/>
            </a:pPr>
            <a:endParaRPr lang="en-US" sz="3000" dirty="0"/>
          </a:p>
          <a:p>
            <a:pPr marL="406400" indent="-406400">
              <a:lnSpc>
                <a:spcPct val="80000"/>
              </a:lnSpc>
              <a:buFontTx/>
              <a:buNone/>
            </a:pPr>
            <a:endParaRPr lang="en-US" sz="3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sz="4000" b="1"/>
              <a:t>Funding Limits</a:t>
            </a:r>
          </a:p>
        </p:txBody>
      </p:sp>
      <p:sp>
        <p:nvSpPr>
          <p:cNvPr id="366595" name="Rectangle 3"/>
          <p:cNvSpPr>
            <a:spLocks noGrp="1" noChangeArrowheads="1"/>
          </p:cNvSpPr>
          <p:nvPr>
            <p:ph type="body" idx="1"/>
          </p:nvPr>
        </p:nvSpPr>
        <p:spPr/>
        <p:txBody>
          <a:bodyPr/>
          <a:lstStyle/>
          <a:p>
            <a:pPr>
              <a:buFontTx/>
              <a:buNone/>
            </a:pPr>
            <a:r>
              <a:rPr lang="en-US" dirty="0" smtClean="0"/>
              <a:t>	CTF sets no limits on the minimum or maximum funding requested.  However, please keep in mind that with only $400,000 available statewide, the range of individual awards will likely be between $25,000 and $40,000.</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b="1"/>
              <a:t>Eligible Budget Categories</a:t>
            </a:r>
          </a:p>
        </p:txBody>
      </p:sp>
      <p:sp>
        <p:nvSpPr>
          <p:cNvPr id="483331" name="Rectangle 3"/>
          <p:cNvSpPr>
            <a:spLocks noGrp="1" noChangeArrowheads="1"/>
          </p:cNvSpPr>
          <p:nvPr>
            <p:ph type="body" idx="1"/>
          </p:nvPr>
        </p:nvSpPr>
        <p:spPr>
          <a:xfrm>
            <a:off x="1447800" y="1981200"/>
            <a:ext cx="5943600" cy="4114800"/>
          </a:xfrm>
        </p:spPr>
        <p:txBody>
          <a:bodyPr/>
          <a:lstStyle/>
          <a:p>
            <a:pPr>
              <a:buFont typeface="Wingdings" pitchFamily="2" charset="2"/>
              <a:buChar char="§"/>
            </a:pPr>
            <a:r>
              <a:rPr lang="en-US" dirty="0" smtClean="0"/>
              <a:t>Salaries and Wages</a:t>
            </a:r>
            <a:endParaRPr lang="en-US" dirty="0"/>
          </a:p>
          <a:p>
            <a:pPr>
              <a:buFont typeface="Wingdings" pitchFamily="2" charset="2"/>
              <a:buChar char="§"/>
            </a:pPr>
            <a:r>
              <a:rPr lang="en-US" dirty="0" smtClean="0"/>
              <a:t>Fringe Benefits (capped at 28%)</a:t>
            </a:r>
            <a:endParaRPr lang="en-US" dirty="0"/>
          </a:p>
          <a:p>
            <a:pPr>
              <a:buFont typeface="Wingdings" pitchFamily="2" charset="2"/>
              <a:buChar char="§"/>
            </a:pPr>
            <a:r>
              <a:rPr lang="en-US" dirty="0"/>
              <a:t>Contractual </a:t>
            </a:r>
            <a:r>
              <a:rPr lang="en-US" dirty="0" smtClean="0"/>
              <a:t>Services</a:t>
            </a:r>
          </a:p>
          <a:p>
            <a:pPr>
              <a:buFont typeface="Wingdings" pitchFamily="2" charset="2"/>
              <a:buChar char="§"/>
            </a:pPr>
            <a:r>
              <a:rPr lang="en-US" dirty="0" smtClean="0"/>
              <a:t>Space Costs</a:t>
            </a:r>
          </a:p>
          <a:p>
            <a:pPr>
              <a:buFont typeface="Wingdings" pitchFamily="2" charset="2"/>
              <a:buChar char="§"/>
            </a:pPr>
            <a:r>
              <a:rPr lang="en-US" dirty="0" smtClean="0"/>
              <a:t>Consumable Supplies</a:t>
            </a:r>
          </a:p>
          <a:p>
            <a:pPr>
              <a:buFont typeface="Wingdings" pitchFamily="2" charset="2"/>
              <a:buChar char="§"/>
            </a:pPr>
            <a:r>
              <a:rPr lang="en-US" dirty="0" smtClean="0"/>
              <a:t>Travel</a:t>
            </a:r>
          </a:p>
          <a:p>
            <a:pPr>
              <a:buNone/>
            </a:pP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b="1" dirty="0"/>
              <a:t>Eligible Budget </a:t>
            </a:r>
            <a:r>
              <a:rPr lang="en-US" sz="4000" b="1" dirty="0" smtClean="0"/>
              <a:t>Categories, </a:t>
            </a:r>
            <a:r>
              <a:rPr lang="en-US" sz="4000" b="1" dirty="0" err="1" smtClean="0"/>
              <a:t>con’t</a:t>
            </a:r>
            <a:endParaRPr lang="en-US" sz="4000" b="1" dirty="0"/>
          </a:p>
        </p:txBody>
      </p:sp>
      <p:sp>
        <p:nvSpPr>
          <p:cNvPr id="483331" name="Rectangle 3"/>
          <p:cNvSpPr>
            <a:spLocks noGrp="1" noChangeArrowheads="1"/>
          </p:cNvSpPr>
          <p:nvPr>
            <p:ph type="body" idx="1"/>
          </p:nvPr>
        </p:nvSpPr>
        <p:spPr>
          <a:xfrm>
            <a:off x="1447800" y="1981200"/>
            <a:ext cx="5638800" cy="4114800"/>
          </a:xfrm>
        </p:spPr>
        <p:txBody>
          <a:bodyPr/>
          <a:lstStyle/>
          <a:p>
            <a:pPr>
              <a:buFont typeface="Wingdings" pitchFamily="2" charset="2"/>
              <a:buChar char="§"/>
            </a:pPr>
            <a:r>
              <a:rPr lang="en-US" dirty="0" smtClean="0"/>
              <a:t>Communications (phone/cell)</a:t>
            </a:r>
            <a:endParaRPr lang="en-US" dirty="0"/>
          </a:p>
          <a:p>
            <a:pPr>
              <a:buFont typeface="Wingdings" pitchFamily="2" charset="2"/>
              <a:buChar char="§"/>
            </a:pPr>
            <a:r>
              <a:rPr lang="en-US" dirty="0" smtClean="0"/>
              <a:t>Non-consumable Supplies</a:t>
            </a:r>
            <a:endParaRPr lang="en-US" dirty="0"/>
          </a:p>
          <a:p>
            <a:pPr>
              <a:buFont typeface="Wingdings" pitchFamily="2" charset="2"/>
              <a:buChar char="§"/>
            </a:pPr>
            <a:r>
              <a:rPr lang="en-US" dirty="0" smtClean="0"/>
              <a:t>Program Related Expenses</a:t>
            </a:r>
          </a:p>
          <a:p>
            <a:pPr>
              <a:buFont typeface="Wingdings" pitchFamily="2" charset="2"/>
              <a:buChar char="§"/>
            </a:pPr>
            <a:r>
              <a:rPr lang="en-US" dirty="0" smtClean="0"/>
              <a:t>Other Costs</a:t>
            </a:r>
          </a:p>
          <a:p>
            <a:pPr>
              <a:buNone/>
            </a:pPr>
            <a:endParaRPr lang="en-US" dirty="0" smtClean="0"/>
          </a:p>
          <a:p>
            <a:pPr>
              <a:buNone/>
            </a:pP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914400"/>
          </a:xfrm>
        </p:spPr>
        <p:txBody>
          <a:bodyPr/>
          <a:lstStyle/>
          <a:p>
            <a:r>
              <a:rPr lang="en-US" sz="4000" b="1" dirty="0"/>
              <a:t>Unallowable Costs</a:t>
            </a:r>
          </a:p>
        </p:txBody>
      </p:sp>
      <p:sp>
        <p:nvSpPr>
          <p:cNvPr id="63491" name="Rectangle 3"/>
          <p:cNvSpPr>
            <a:spLocks noGrp="1" noChangeArrowheads="1"/>
          </p:cNvSpPr>
          <p:nvPr>
            <p:ph type="body" sz="half" idx="1"/>
          </p:nvPr>
        </p:nvSpPr>
        <p:spPr>
          <a:xfrm>
            <a:off x="304800" y="1600200"/>
            <a:ext cx="4343400" cy="4572000"/>
          </a:xfrm>
        </p:spPr>
        <p:txBody>
          <a:bodyPr/>
          <a:lstStyle/>
          <a:p>
            <a:pPr>
              <a:lnSpc>
                <a:spcPct val="90000"/>
              </a:lnSpc>
              <a:buFont typeface="Wingdings" pitchFamily="2" charset="2"/>
              <a:buChar char="§"/>
            </a:pPr>
            <a:r>
              <a:rPr lang="en-US" sz="2200" dirty="0" smtClean="0"/>
              <a:t>Debt</a:t>
            </a:r>
          </a:p>
          <a:p>
            <a:pPr>
              <a:lnSpc>
                <a:spcPct val="90000"/>
              </a:lnSpc>
              <a:buFont typeface="Wingdings" pitchFamily="2" charset="2"/>
              <a:buChar char="§"/>
            </a:pPr>
            <a:r>
              <a:rPr lang="en-US" sz="2200" dirty="0" smtClean="0"/>
              <a:t>Capital Expenditures</a:t>
            </a:r>
          </a:p>
          <a:p>
            <a:pPr>
              <a:lnSpc>
                <a:spcPct val="90000"/>
              </a:lnSpc>
              <a:buFont typeface="Wingdings" pitchFamily="2" charset="2"/>
              <a:buChar char="§"/>
            </a:pPr>
            <a:r>
              <a:rPr lang="en-US" sz="2200" dirty="0" smtClean="0"/>
              <a:t>Contingency or Reserve Fund</a:t>
            </a:r>
          </a:p>
          <a:p>
            <a:pPr>
              <a:lnSpc>
                <a:spcPct val="90000"/>
              </a:lnSpc>
              <a:buFont typeface="Wingdings" pitchFamily="2" charset="2"/>
              <a:buChar char="§"/>
            </a:pPr>
            <a:r>
              <a:rPr lang="en-US" sz="2200" dirty="0" smtClean="0"/>
              <a:t>Contributions</a:t>
            </a:r>
          </a:p>
          <a:p>
            <a:pPr>
              <a:lnSpc>
                <a:spcPct val="90000"/>
              </a:lnSpc>
              <a:buFont typeface="Wingdings" pitchFamily="2" charset="2"/>
              <a:buChar char="§"/>
            </a:pPr>
            <a:r>
              <a:rPr lang="en-US" sz="2200" dirty="0" smtClean="0"/>
              <a:t>Depreciation on assets </a:t>
            </a:r>
          </a:p>
          <a:p>
            <a:pPr>
              <a:lnSpc>
                <a:spcPct val="90000"/>
              </a:lnSpc>
              <a:buFont typeface="Wingdings" pitchFamily="2" charset="2"/>
              <a:buChar char="§"/>
            </a:pPr>
            <a:r>
              <a:rPr lang="en-US" sz="2200" dirty="0" smtClean="0"/>
              <a:t>Expenses offset by other revenue sources (supplanting)</a:t>
            </a:r>
          </a:p>
          <a:p>
            <a:pPr>
              <a:lnSpc>
                <a:spcPct val="90000"/>
              </a:lnSpc>
              <a:buFont typeface="Wingdings" pitchFamily="2" charset="2"/>
              <a:buChar char="§"/>
            </a:pPr>
            <a:r>
              <a:rPr lang="en-US" sz="2200" dirty="0" smtClean="0"/>
              <a:t>Fines or Penalties</a:t>
            </a:r>
          </a:p>
          <a:p>
            <a:pPr>
              <a:lnSpc>
                <a:spcPct val="90000"/>
              </a:lnSpc>
              <a:buFont typeface="Wingdings" pitchFamily="2" charset="2"/>
              <a:buChar char="§"/>
            </a:pPr>
            <a:endParaRPr lang="en-US" sz="2200" dirty="0" smtClean="0"/>
          </a:p>
          <a:p>
            <a:pPr>
              <a:lnSpc>
                <a:spcPct val="90000"/>
              </a:lnSpc>
              <a:buFont typeface="Wingdings" pitchFamily="2" charset="2"/>
              <a:buChar char="§"/>
            </a:pPr>
            <a:endParaRPr lang="en-US" sz="2200" dirty="0" smtClean="0"/>
          </a:p>
          <a:p>
            <a:pPr>
              <a:lnSpc>
                <a:spcPct val="90000"/>
              </a:lnSpc>
              <a:buFont typeface="Wingdings" pitchFamily="2" charset="2"/>
              <a:buChar char="§"/>
            </a:pPr>
            <a:endParaRPr lang="en-US" sz="2200" dirty="0"/>
          </a:p>
        </p:txBody>
      </p:sp>
      <p:sp>
        <p:nvSpPr>
          <p:cNvPr id="250884" name="Rectangle 3076"/>
          <p:cNvSpPr>
            <a:spLocks noGrp="1" noChangeArrowheads="1"/>
          </p:cNvSpPr>
          <p:nvPr>
            <p:ph type="body" sz="half" idx="2"/>
          </p:nvPr>
        </p:nvSpPr>
        <p:spPr>
          <a:xfrm>
            <a:off x="4724400" y="1524000"/>
            <a:ext cx="4572000" cy="4114800"/>
          </a:xfrm>
        </p:spPr>
        <p:txBody>
          <a:bodyPr/>
          <a:lstStyle/>
          <a:p>
            <a:pPr>
              <a:lnSpc>
                <a:spcPct val="90000"/>
              </a:lnSpc>
              <a:buFont typeface="Wingdings" pitchFamily="2" charset="2"/>
              <a:buChar char="§"/>
            </a:pPr>
            <a:r>
              <a:rPr lang="en-US" sz="2200" dirty="0" smtClean="0"/>
              <a:t>Fundraising</a:t>
            </a:r>
          </a:p>
          <a:p>
            <a:pPr>
              <a:lnSpc>
                <a:spcPct val="90000"/>
              </a:lnSpc>
              <a:buFont typeface="Wingdings" pitchFamily="2" charset="2"/>
              <a:buChar char="§"/>
            </a:pPr>
            <a:r>
              <a:rPr lang="en-US" sz="2200" dirty="0" smtClean="0"/>
              <a:t>Legal expenses</a:t>
            </a:r>
          </a:p>
          <a:p>
            <a:pPr>
              <a:lnSpc>
                <a:spcPct val="90000"/>
              </a:lnSpc>
              <a:buFont typeface="Wingdings" pitchFamily="2" charset="2"/>
              <a:buChar char="§"/>
            </a:pPr>
            <a:r>
              <a:rPr lang="en-US" sz="2200" dirty="0" smtClean="0"/>
              <a:t>Lobbying expenses</a:t>
            </a:r>
          </a:p>
          <a:p>
            <a:pPr>
              <a:lnSpc>
                <a:spcPct val="80000"/>
              </a:lnSpc>
              <a:buFont typeface="Wingdings" pitchFamily="2" charset="2"/>
              <a:buChar char="§"/>
            </a:pPr>
            <a:r>
              <a:rPr lang="en-US" sz="2200" dirty="0" smtClean="0"/>
              <a:t>Interest expense</a:t>
            </a:r>
          </a:p>
          <a:p>
            <a:pPr>
              <a:lnSpc>
                <a:spcPct val="80000"/>
              </a:lnSpc>
              <a:buFont typeface="Wingdings" pitchFamily="2" charset="2"/>
              <a:buChar char="§"/>
            </a:pPr>
            <a:r>
              <a:rPr lang="en-US" sz="2200" dirty="0" smtClean="0"/>
              <a:t>Contract supplies</a:t>
            </a:r>
          </a:p>
          <a:p>
            <a:pPr>
              <a:lnSpc>
                <a:spcPct val="80000"/>
              </a:lnSpc>
              <a:buFont typeface="Wingdings" pitchFamily="2" charset="2"/>
              <a:buChar char="§"/>
            </a:pPr>
            <a:r>
              <a:rPr lang="en-US" sz="2200" dirty="0" smtClean="0"/>
              <a:t>Moving/relocation costs</a:t>
            </a:r>
          </a:p>
          <a:p>
            <a:pPr>
              <a:lnSpc>
                <a:spcPct val="80000"/>
              </a:lnSpc>
              <a:buFont typeface="Wingdings" pitchFamily="2" charset="2"/>
              <a:buChar char="§"/>
            </a:pPr>
            <a:r>
              <a:rPr lang="en-US" sz="2200" dirty="0" smtClean="0"/>
              <a:t>Organizing/Reorganizing costs</a:t>
            </a:r>
          </a:p>
          <a:p>
            <a:pPr>
              <a:lnSpc>
                <a:spcPct val="80000"/>
              </a:lnSpc>
              <a:buFont typeface="Wingdings" pitchFamily="2" charset="2"/>
              <a:buChar char="§"/>
            </a:pPr>
            <a:r>
              <a:rPr lang="en-US" sz="2200" dirty="0" smtClean="0"/>
              <a:t>Taxes</a:t>
            </a:r>
          </a:p>
          <a:p>
            <a:pPr>
              <a:lnSpc>
                <a:spcPct val="80000"/>
              </a:lnSpc>
              <a:buFont typeface="Wingdings" pitchFamily="2" charset="2"/>
              <a:buChar char="§"/>
            </a:pPr>
            <a:endParaRPr lang="en-US" sz="2200" dirty="0"/>
          </a:p>
          <a:p>
            <a:pPr>
              <a:lnSpc>
                <a:spcPct val="80000"/>
              </a:lnSpc>
              <a:buFont typeface="Wingdings" pitchFamily="2" charset="2"/>
              <a:buChar char="§"/>
            </a:pPr>
            <a:endParaRPr lang="en-US" sz="22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0"/>
            <a:ext cx="8686800" cy="1752600"/>
          </a:xfrm>
        </p:spPr>
        <p:txBody>
          <a:bodyPr/>
          <a:lstStyle/>
          <a:p>
            <a:r>
              <a:rPr lang="en-US" sz="4000" b="1" i="1" dirty="0" smtClean="0"/>
              <a:t>Children’s Trust Fund Staff</a:t>
            </a:r>
            <a:r>
              <a:rPr lang="en-US" sz="4000" b="1" i="1" dirty="0"/>
              <a:t>:</a:t>
            </a:r>
          </a:p>
        </p:txBody>
      </p:sp>
      <p:sp>
        <p:nvSpPr>
          <p:cNvPr id="18435" name="Rectangle 3"/>
          <p:cNvSpPr>
            <a:spLocks noGrp="1" noChangeArrowheads="1"/>
          </p:cNvSpPr>
          <p:nvPr>
            <p:ph type="body" idx="1"/>
          </p:nvPr>
        </p:nvSpPr>
        <p:spPr>
          <a:xfrm>
            <a:off x="228600" y="1524000"/>
            <a:ext cx="8686800" cy="5181600"/>
          </a:xfrm>
        </p:spPr>
        <p:txBody>
          <a:bodyPr/>
          <a:lstStyle/>
          <a:p>
            <a:pPr>
              <a:buFontTx/>
              <a:buNone/>
            </a:pPr>
            <a:r>
              <a:rPr lang="en-US" sz="2500" b="1" dirty="0"/>
              <a:t>	 </a:t>
            </a:r>
            <a:r>
              <a:rPr lang="en-US" sz="2000" b="1" dirty="0" smtClean="0"/>
              <a:t>Kirk Schreiber</a:t>
            </a:r>
            <a:r>
              <a:rPr lang="en-US" sz="2000" dirty="0" smtClean="0"/>
              <a:t>, Executive Director</a:t>
            </a:r>
            <a:endParaRPr lang="en-US" sz="2000" dirty="0"/>
          </a:p>
          <a:p>
            <a:pPr lvl="1">
              <a:buFontTx/>
              <a:buNone/>
            </a:pPr>
            <a:r>
              <a:rPr lang="en-US" sz="2000" b="1" dirty="0" smtClean="0"/>
              <a:t>573-751-5147  kirk.schreiber@oa.mo.gov</a:t>
            </a:r>
          </a:p>
          <a:p>
            <a:pPr lvl="1">
              <a:buFontTx/>
              <a:buNone/>
            </a:pPr>
            <a:endParaRPr lang="en-US" sz="2000" b="1" dirty="0" smtClean="0"/>
          </a:p>
          <a:p>
            <a:pPr lvl="1">
              <a:buFontTx/>
              <a:buNone/>
            </a:pPr>
            <a:r>
              <a:rPr lang="en-US" sz="2000" b="1" dirty="0" smtClean="0"/>
              <a:t>Laura Malzner</a:t>
            </a:r>
            <a:r>
              <a:rPr lang="en-US" sz="2000" dirty="0" smtClean="0"/>
              <a:t>, Program Coordinator</a:t>
            </a:r>
          </a:p>
          <a:p>
            <a:pPr lvl="1">
              <a:buFontTx/>
              <a:buNone/>
            </a:pPr>
            <a:r>
              <a:rPr lang="en-US" sz="2000" b="1" dirty="0" smtClean="0"/>
              <a:t>573-751-6511   laura.malzner@oa.mo.gov </a:t>
            </a:r>
          </a:p>
          <a:p>
            <a:pPr lvl="1">
              <a:buFontTx/>
              <a:buNone/>
            </a:pPr>
            <a:endParaRPr lang="en-US" sz="800" b="1" dirty="0"/>
          </a:p>
          <a:p>
            <a:pPr>
              <a:buFontTx/>
              <a:buNone/>
            </a:pPr>
            <a:r>
              <a:rPr lang="en-US" sz="2000" dirty="0"/>
              <a:t> 	 </a:t>
            </a:r>
            <a:r>
              <a:rPr lang="en-US" sz="2000" b="1" dirty="0" smtClean="0"/>
              <a:t>Alicia Whitson,</a:t>
            </a:r>
            <a:r>
              <a:rPr lang="en-US" sz="2000" dirty="0" smtClean="0"/>
              <a:t>  Office Manager</a:t>
            </a:r>
            <a:endParaRPr lang="en-US" sz="2000" dirty="0"/>
          </a:p>
          <a:p>
            <a:pPr lvl="1">
              <a:buFontTx/>
              <a:buNone/>
            </a:pPr>
            <a:r>
              <a:rPr lang="en-US" sz="2000" b="1" dirty="0" smtClean="0"/>
              <a:t>573-751-5147   alicia.whitson@oa.mo.gov</a:t>
            </a:r>
            <a:endParaRPr lang="en-US" sz="2000" b="1" dirty="0"/>
          </a:p>
          <a:p>
            <a:pPr lvl="1">
              <a:buFontTx/>
              <a:buNone/>
            </a:pPr>
            <a:endParaRPr lang="en-US" sz="800" b="1" dirty="0"/>
          </a:p>
          <a:p>
            <a:pPr lvl="1">
              <a:buFontTx/>
              <a:buNone/>
            </a:pPr>
            <a:r>
              <a:rPr lang="en-US" sz="2000" b="1" dirty="0" smtClean="0"/>
              <a:t>Paula Cunningham</a:t>
            </a:r>
            <a:r>
              <a:rPr lang="en-US" sz="2000" dirty="0" smtClean="0"/>
              <a:t>, Public Affairs Coordinator</a:t>
            </a:r>
            <a:endParaRPr lang="en-US" sz="2000" dirty="0"/>
          </a:p>
          <a:p>
            <a:pPr lvl="1">
              <a:buFontTx/>
              <a:buNone/>
            </a:pPr>
            <a:r>
              <a:rPr lang="en-US" sz="2000" b="1" dirty="0" smtClean="0"/>
              <a:t>573-751-5147    paula.cunningham@oa.mo.gov</a:t>
            </a:r>
            <a:endParaRPr lang="en-US" sz="2000" b="1" dirty="0"/>
          </a:p>
          <a:p>
            <a:pPr lvl="1">
              <a:buFontTx/>
              <a:buChar char="-"/>
            </a:pPr>
            <a:endParaRPr lang="en-US" sz="800" b="1" dirty="0"/>
          </a:p>
          <a:p>
            <a:pPr lvl="1">
              <a:buFontTx/>
              <a:buNone/>
            </a:pPr>
            <a:endParaRPr lang="en-US" sz="800" b="1" dirty="0"/>
          </a:p>
          <a:p>
            <a:pPr lvl="1">
              <a:buFontTx/>
              <a:buNone/>
            </a:pPr>
            <a:r>
              <a:rPr lang="en-US" sz="2000" b="1" dirty="0" smtClean="0"/>
              <a:t>CTF General Information</a:t>
            </a:r>
            <a:endParaRPr lang="en-US" sz="2000" dirty="0"/>
          </a:p>
          <a:p>
            <a:pPr lvl="1">
              <a:buFontTx/>
              <a:buNone/>
            </a:pPr>
            <a:r>
              <a:rPr lang="en-US" sz="2000" b="1" dirty="0" smtClean="0"/>
              <a:t>573-751-5147  ctf@oa.mo.gov</a:t>
            </a:r>
            <a:r>
              <a:rPr lang="en-US" sz="2000" b="1" dirty="0"/>
              <a:t>	</a:t>
            </a:r>
            <a:endParaRPr lang="en-US" sz="2000" b="1" dirty="0" smtClean="0"/>
          </a:p>
          <a:p>
            <a:pPr lvl="1">
              <a:buNone/>
            </a:pPr>
            <a:r>
              <a:rPr lang="en-US" sz="2000" b="1" dirty="0" smtClean="0"/>
              <a:t>Website:  </a:t>
            </a:r>
            <a:r>
              <a:rPr lang="en-US" sz="2000" b="1" dirty="0" smtClean="0">
                <a:hlinkClick r:id="rId3"/>
              </a:rPr>
              <a:t>www.ctf4kids.org</a:t>
            </a:r>
            <a:r>
              <a:rPr lang="en-US" sz="2000" b="1" dirty="0" smtClean="0"/>
              <a:t> </a:t>
            </a:r>
            <a:endParaRPr lang="en-US" sz="20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1026"/>
          <p:cNvSpPr>
            <a:spLocks noGrp="1" noChangeArrowheads="1"/>
          </p:cNvSpPr>
          <p:nvPr>
            <p:ph type="title"/>
          </p:nvPr>
        </p:nvSpPr>
        <p:spPr>
          <a:xfrm>
            <a:off x="533400" y="381000"/>
            <a:ext cx="7772400" cy="1143000"/>
          </a:xfrm>
        </p:spPr>
        <p:txBody>
          <a:bodyPr/>
          <a:lstStyle/>
          <a:p>
            <a:r>
              <a:rPr lang="en-US" sz="4000" b="1" dirty="0" smtClean="0"/>
              <a:t>Evidence-based Programming </a:t>
            </a:r>
            <a:r>
              <a:rPr lang="en-US" sz="4000" b="1" dirty="0"/>
              <a:t>and</a:t>
            </a:r>
            <a:br>
              <a:rPr lang="en-US" sz="4000" b="1" dirty="0"/>
            </a:br>
            <a:r>
              <a:rPr lang="en-US" sz="4000" b="1" dirty="0"/>
              <a:t> Effective Practices</a:t>
            </a:r>
          </a:p>
        </p:txBody>
      </p:sp>
      <p:sp>
        <p:nvSpPr>
          <p:cNvPr id="273411" name="Rectangle 1027"/>
          <p:cNvSpPr>
            <a:spLocks noGrp="1" noChangeArrowheads="1"/>
          </p:cNvSpPr>
          <p:nvPr>
            <p:ph type="body" idx="1"/>
          </p:nvPr>
        </p:nvSpPr>
        <p:spPr>
          <a:xfrm>
            <a:off x="304800" y="1905000"/>
            <a:ext cx="8610600" cy="3733800"/>
          </a:xfrm>
        </p:spPr>
        <p:txBody>
          <a:bodyPr/>
          <a:lstStyle/>
          <a:p>
            <a:pPr indent="0">
              <a:buFontTx/>
              <a:buNone/>
            </a:pPr>
            <a:r>
              <a:rPr lang="en-US" sz="2800" dirty="0" smtClean="0"/>
              <a:t>Priority will be given to proposals that include </a:t>
            </a:r>
            <a:r>
              <a:rPr lang="en-US" sz="2800" dirty="0"/>
              <a:t>the use of </a:t>
            </a:r>
            <a:r>
              <a:rPr lang="en-US" sz="2800" dirty="0" smtClean="0"/>
              <a:t>model (evidence-based/informed) </a:t>
            </a:r>
            <a:r>
              <a:rPr lang="en-US" sz="2800" dirty="0"/>
              <a:t>programs, promising practices, and/or best </a:t>
            </a:r>
            <a:r>
              <a:rPr lang="en-US" sz="2800" dirty="0" smtClean="0"/>
              <a:t>practices when working with at-risk children and families.</a:t>
            </a:r>
            <a:endParaRPr lang="en-US" sz="2800" dirty="0"/>
          </a:p>
          <a:p>
            <a:pPr indent="0">
              <a:buFontTx/>
              <a:buNone/>
            </a:pPr>
            <a:endParaRPr lang="en-US" sz="2800" dirty="0"/>
          </a:p>
          <a:p>
            <a:pPr indent="0">
              <a:buFontTx/>
              <a:buNone/>
            </a:pPr>
            <a:r>
              <a:rPr lang="en-US" sz="2800" dirty="0"/>
              <a:t>Effective practices and methodology for working with such populations have been identified </a:t>
            </a:r>
            <a:r>
              <a:rPr lang="en-US" sz="2800" dirty="0" smtClean="0"/>
              <a:t>by federal</a:t>
            </a:r>
            <a:r>
              <a:rPr lang="en-US" sz="2800" dirty="0"/>
              <a:t>, state, and national child advocacy </a:t>
            </a:r>
            <a:r>
              <a:rPr lang="en-US" sz="2800" dirty="0" smtClean="0"/>
              <a:t>organizations (page 20). </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685800" y="381000"/>
            <a:ext cx="7772400" cy="1143000"/>
          </a:xfrm>
        </p:spPr>
        <p:txBody>
          <a:bodyPr/>
          <a:lstStyle/>
          <a:p>
            <a:r>
              <a:rPr lang="en-US" sz="3600" b="1" dirty="0" smtClean="0"/>
              <a:t>Evidence-based Programming </a:t>
            </a:r>
            <a:r>
              <a:rPr lang="en-US" sz="3600" b="1" dirty="0"/>
              <a:t>and</a:t>
            </a:r>
            <a:br>
              <a:rPr lang="en-US" sz="3600" b="1" dirty="0"/>
            </a:br>
            <a:r>
              <a:rPr lang="en-US" sz="3600" b="1" dirty="0"/>
              <a:t> Effective Practices</a:t>
            </a:r>
          </a:p>
        </p:txBody>
      </p:sp>
      <p:sp>
        <p:nvSpPr>
          <p:cNvPr id="283651" name="Rectangle 3"/>
          <p:cNvSpPr>
            <a:spLocks noGrp="1" noChangeArrowheads="1"/>
          </p:cNvSpPr>
          <p:nvPr>
            <p:ph type="body" idx="1"/>
          </p:nvPr>
        </p:nvSpPr>
        <p:spPr>
          <a:xfrm>
            <a:off x="685800" y="1752600"/>
            <a:ext cx="8001000" cy="4876800"/>
          </a:xfrm>
        </p:spPr>
        <p:txBody>
          <a:bodyPr/>
          <a:lstStyle/>
          <a:p>
            <a:pPr algn="just">
              <a:lnSpc>
                <a:spcPct val="80000"/>
              </a:lnSpc>
              <a:buFontTx/>
              <a:buNone/>
            </a:pPr>
            <a:r>
              <a:rPr lang="en-US" sz="2500" b="1" i="1" dirty="0">
                <a:cs typeface="Times New Roman" pitchFamily="18" charset="0"/>
              </a:rPr>
              <a:t>    </a:t>
            </a:r>
            <a:r>
              <a:rPr lang="en-US" sz="2500" dirty="0">
                <a:cs typeface="Times New Roman" pitchFamily="18" charset="0"/>
              </a:rPr>
              <a:t>	Applicants must provide the following:</a:t>
            </a:r>
          </a:p>
          <a:p>
            <a:pPr algn="just">
              <a:lnSpc>
                <a:spcPct val="80000"/>
              </a:lnSpc>
              <a:buFontTx/>
              <a:buNone/>
            </a:pPr>
            <a:endParaRPr lang="en-US" sz="2500" dirty="0" smtClean="0">
              <a:cs typeface="Times New Roman" pitchFamily="18" charset="0"/>
            </a:endParaRPr>
          </a:p>
          <a:p>
            <a:pPr algn="just">
              <a:lnSpc>
                <a:spcPct val="80000"/>
              </a:lnSpc>
              <a:buFontTx/>
              <a:buNone/>
            </a:pPr>
            <a:endParaRPr lang="en-US" sz="2500" dirty="0">
              <a:cs typeface="Times New Roman" pitchFamily="18" charset="0"/>
            </a:endParaRPr>
          </a:p>
          <a:p>
            <a:pPr>
              <a:lnSpc>
                <a:spcPct val="80000"/>
              </a:lnSpc>
              <a:buFont typeface="Wingdings" pitchFamily="2" charset="2"/>
              <a:buChar char="§"/>
            </a:pPr>
            <a:r>
              <a:rPr lang="en-US" sz="2800" dirty="0"/>
              <a:t>Proposals must include photocopied or printed information taken directly from the identified source of  the model program, promising practice, and/or best practice </a:t>
            </a:r>
            <a:r>
              <a:rPr lang="en-US" sz="2800" dirty="0" smtClean="0"/>
              <a:t>that is being proposed. </a:t>
            </a:r>
          </a:p>
          <a:p>
            <a:pPr>
              <a:lnSpc>
                <a:spcPct val="80000"/>
              </a:lnSpc>
              <a:buFont typeface="Wingdings" pitchFamily="2" charset="2"/>
              <a:buChar char="§"/>
            </a:pPr>
            <a:endParaRPr lang="en-US" sz="2800" dirty="0" smtClean="0"/>
          </a:p>
          <a:p>
            <a:pPr>
              <a:lnSpc>
                <a:spcPct val="80000"/>
              </a:lnSpc>
              <a:buFont typeface="Wingdings" pitchFamily="2" charset="2"/>
              <a:buChar char="§"/>
            </a:pPr>
            <a:r>
              <a:rPr lang="en-US" sz="2800" u="sng" dirty="0" smtClean="0"/>
              <a:t>http://www.childwelfare.gov/preventing/evaluation/ebp_registries.cfm</a:t>
            </a:r>
            <a:endParaRPr lang="en-US" sz="2800" u="sng" dirty="0"/>
          </a:p>
          <a:p>
            <a:pPr>
              <a:lnSpc>
                <a:spcPct val="80000"/>
              </a:lnSpc>
              <a:buFont typeface="Wingdings" pitchFamily="2" charset="2"/>
              <a:buNone/>
            </a:pPr>
            <a:endParaRPr lang="en-US" sz="2500" dirty="0"/>
          </a:p>
          <a:p>
            <a:pPr>
              <a:lnSpc>
                <a:spcPct val="80000"/>
              </a:lnSpc>
              <a:buFont typeface="Wingdings" pitchFamily="2" charset="2"/>
              <a:buNone/>
            </a:pPr>
            <a:endParaRPr lang="en-US" sz="25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304800"/>
            <a:ext cx="7772400" cy="1143000"/>
          </a:xfrm>
        </p:spPr>
        <p:txBody>
          <a:bodyPr/>
          <a:lstStyle/>
          <a:p>
            <a:r>
              <a:rPr lang="en-US" b="1" dirty="0" smtClean="0"/>
              <a:t>Types of Programs</a:t>
            </a:r>
            <a:br>
              <a:rPr lang="en-US" b="1" dirty="0" smtClean="0"/>
            </a:br>
            <a:r>
              <a:rPr lang="en-US" sz="2000" b="1" dirty="0" smtClean="0"/>
              <a:t>(Examples of the types of programs CTF has/is funding)</a:t>
            </a:r>
            <a:endParaRPr lang="en-US" b="1" dirty="0"/>
          </a:p>
        </p:txBody>
      </p:sp>
      <p:sp>
        <p:nvSpPr>
          <p:cNvPr id="373763" name="Rectangle 3"/>
          <p:cNvSpPr>
            <a:spLocks noGrp="1" noChangeArrowheads="1"/>
          </p:cNvSpPr>
          <p:nvPr>
            <p:ph type="body" idx="1"/>
          </p:nvPr>
        </p:nvSpPr>
        <p:spPr>
          <a:xfrm>
            <a:off x="838200" y="1600200"/>
            <a:ext cx="7620000" cy="4800600"/>
          </a:xfrm>
        </p:spPr>
        <p:txBody>
          <a:bodyPr/>
          <a:lstStyle/>
          <a:p>
            <a:r>
              <a:rPr lang="en-US" sz="2000" b="1" dirty="0" smtClean="0"/>
              <a:t>Home Visitation services</a:t>
            </a:r>
            <a:endParaRPr lang="en-US" sz="2000" b="1" dirty="0"/>
          </a:p>
          <a:p>
            <a:r>
              <a:rPr lang="en-US" sz="2000" b="1" dirty="0" smtClean="0"/>
              <a:t>Safe sleep/safe crib education</a:t>
            </a:r>
          </a:p>
          <a:p>
            <a:r>
              <a:rPr lang="en-US" sz="2000" b="1" dirty="0" smtClean="0"/>
              <a:t>Crisis nursery services</a:t>
            </a:r>
          </a:p>
          <a:p>
            <a:r>
              <a:rPr lang="en-US" sz="2000" b="1" dirty="0" smtClean="0"/>
              <a:t>School-based prevention education</a:t>
            </a:r>
          </a:p>
          <a:p>
            <a:r>
              <a:rPr lang="en-US" sz="2000" b="1" dirty="0" smtClean="0"/>
              <a:t>Fatherhood support</a:t>
            </a:r>
          </a:p>
          <a:p>
            <a:r>
              <a:rPr lang="en-US" sz="2000" b="1" dirty="0" smtClean="0"/>
              <a:t>Grandparent support</a:t>
            </a:r>
          </a:p>
          <a:p>
            <a:r>
              <a:rPr lang="en-US" sz="2000" b="1" dirty="0" smtClean="0"/>
              <a:t>Parent Education (i.e. Nurturing Parents©, Conscious Discipline©)</a:t>
            </a:r>
          </a:p>
          <a:p>
            <a:r>
              <a:rPr lang="en-US" sz="2000" b="1" dirty="0" smtClean="0"/>
              <a:t>Parent mutual/peer support (i.e. Circle of Parents©)</a:t>
            </a:r>
          </a:p>
          <a:p>
            <a:r>
              <a:rPr lang="en-US" sz="2000" b="1" dirty="0" smtClean="0"/>
              <a:t>Shaken Baby Syndrome education programs</a:t>
            </a:r>
          </a:p>
          <a:p>
            <a:r>
              <a:rPr lang="en-US" sz="2000" b="1" dirty="0" smtClean="0"/>
              <a:t>Mentoring</a:t>
            </a:r>
          </a:p>
          <a:p>
            <a:r>
              <a:rPr lang="en-US" sz="2000" b="1" dirty="0" smtClean="0"/>
              <a:t>Strengthening Families (focused on the protective factors) </a:t>
            </a:r>
          </a:p>
          <a:p>
            <a:endParaRPr lang="en-US" sz="2400" b="1" dirty="0" smtClean="0"/>
          </a:p>
          <a:p>
            <a:endParaRPr lang="en-US" sz="2400" b="1"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304800"/>
            <a:ext cx="7772400" cy="1143000"/>
          </a:xfrm>
        </p:spPr>
        <p:txBody>
          <a:bodyPr/>
          <a:lstStyle/>
          <a:p>
            <a:r>
              <a:rPr lang="en-US" b="1" dirty="0" smtClean="0"/>
              <a:t/>
            </a:r>
            <a:br>
              <a:rPr lang="en-US" b="1" dirty="0" smtClean="0"/>
            </a:br>
            <a:r>
              <a:rPr lang="en-US" b="1" dirty="0" smtClean="0"/>
              <a:t>SF Protective Factors</a:t>
            </a:r>
            <a:br>
              <a:rPr lang="en-US" b="1" dirty="0" smtClean="0"/>
            </a:br>
            <a:endParaRPr lang="en-US" b="1" dirty="0"/>
          </a:p>
        </p:txBody>
      </p:sp>
      <p:sp>
        <p:nvSpPr>
          <p:cNvPr id="373763" name="Rectangle 3"/>
          <p:cNvSpPr>
            <a:spLocks noGrp="1" noChangeArrowheads="1"/>
          </p:cNvSpPr>
          <p:nvPr>
            <p:ph type="body" idx="1"/>
          </p:nvPr>
        </p:nvSpPr>
        <p:spPr>
          <a:xfrm>
            <a:off x="838200" y="1600200"/>
            <a:ext cx="7620000" cy="4800600"/>
          </a:xfrm>
        </p:spPr>
        <p:txBody>
          <a:bodyPr/>
          <a:lstStyle/>
          <a:p>
            <a:endParaRPr lang="en-US" sz="2400" dirty="0" smtClean="0"/>
          </a:p>
          <a:p>
            <a:r>
              <a:rPr lang="en-US" sz="2400" dirty="0" smtClean="0"/>
              <a:t> </a:t>
            </a:r>
            <a:r>
              <a:rPr lang="en-US" sz="2400" b="1" dirty="0" smtClean="0"/>
              <a:t>Parental Resilience</a:t>
            </a:r>
            <a:endParaRPr lang="en-US" sz="2400" dirty="0" smtClean="0"/>
          </a:p>
          <a:p>
            <a:r>
              <a:rPr lang="en-US" sz="2400" dirty="0" smtClean="0"/>
              <a:t> </a:t>
            </a:r>
            <a:r>
              <a:rPr lang="en-US" sz="2400" b="1" dirty="0" smtClean="0"/>
              <a:t>Social Connections</a:t>
            </a:r>
            <a:endParaRPr lang="en-US" sz="2400" dirty="0" smtClean="0"/>
          </a:p>
          <a:p>
            <a:r>
              <a:rPr lang="en-US" sz="2400" dirty="0" smtClean="0"/>
              <a:t> </a:t>
            </a:r>
            <a:r>
              <a:rPr lang="en-US" sz="2400" b="1" dirty="0" smtClean="0"/>
              <a:t>Concrete Support in Times of Need</a:t>
            </a:r>
            <a:endParaRPr lang="en-US" sz="2400" dirty="0" smtClean="0"/>
          </a:p>
          <a:p>
            <a:r>
              <a:rPr lang="en-US" sz="2400" dirty="0" smtClean="0"/>
              <a:t> </a:t>
            </a:r>
            <a:r>
              <a:rPr lang="en-US" sz="2400" b="1" dirty="0" smtClean="0"/>
              <a:t>Knowledge of Parenting and Child Development</a:t>
            </a:r>
            <a:endParaRPr lang="en-US" sz="2400" dirty="0" smtClean="0"/>
          </a:p>
          <a:p>
            <a:r>
              <a:rPr lang="en-US" sz="2400" dirty="0" smtClean="0"/>
              <a:t> </a:t>
            </a:r>
            <a:r>
              <a:rPr lang="en-US" sz="2400" b="1" dirty="0" smtClean="0"/>
              <a:t>Social and Emotional Competence of Children</a:t>
            </a:r>
          </a:p>
          <a:p>
            <a:endParaRPr lang="en-US" sz="2400" b="1" dirty="0" smtClean="0"/>
          </a:p>
          <a:p>
            <a:r>
              <a:rPr lang="en-US" sz="2400" b="1" u="sng" dirty="0" smtClean="0"/>
              <a:t>http://www.cssp.org/reform/strengthening-families</a:t>
            </a:r>
          </a:p>
          <a:p>
            <a:endParaRPr lang="en-US" sz="2400" b="1" u="sng" dirty="0" smtClean="0"/>
          </a:p>
          <a:p>
            <a:r>
              <a:rPr lang="en-US" sz="2400" b="1" dirty="0" smtClean="0"/>
              <a:t>Attachment 1 in the application packet</a:t>
            </a:r>
          </a:p>
          <a:p>
            <a:endParaRPr lang="en-US" sz="2400" b="1" u="sng" dirty="0" smtClean="0"/>
          </a:p>
          <a:p>
            <a:endParaRPr lang="en-US" sz="2400" b="1" dirty="0" smtClean="0"/>
          </a:p>
          <a:p>
            <a:endParaRPr lang="en-US" sz="2400" b="1"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sz="4000" b="1" dirty="0"/>
              <a:t>Obtaining the </a:t>
            </a:r>
            <a:r>
              <a:rPr lang="en-US" sz="4000" b="1" dirty="0" smtClean="0"/>
              <a:t>General Prevention Application</a:t>
            </a:r>
            <a:endParaRPr lang="en-US" sz="4000" b="1" dirty="0"/>
          </a:p>
        </p:txBody>
      </p:sp>
      <p:sp>
        <p:nvSpPr>
          <p:cNvPr id="491523" name="Rectangle 3"/>
          <p:cNvSpPr>
            <a:spLocks noGrp="1" noChangeArrowheads="1"/>
          </p:cNvSpPr>
          <p:nvPr>
            <p:ph type="body" idx="1"/>
          </p:nvPr>
        </p:nvSpPr>
        <p:spPr>
          <a:xfrm>
            <a:off x="914400" y="1828800"/>
            <a:ext cx="5257800" cy="4114800"/>
          </a:xfrm>
        </p:spPr>
        <p:txBody>
          <a:bodyPr/>
          <a:lstStyle/>
          <a:p>
            <a:pPr algn="ctr">
              <a:buFont typeface="Wingdings" pitchFamily="2" charset="2"/>
              <a:buNone/>
            </a:pPr>
            <a:r>
              <a:rPr lang="en-US" sz="3300" dirty="0"/>
              <a:t>	The </a:t>
            </a:r>
            <a:r>
              <a:rPr lang="en-US" sz="3300" dirty="0" smtClean="0"/>
              <a:t>General Prevention </a:t>
            </a:r>
            <a:r>
              <a:rPr lang="en-US" sz="3300" dirty="0"/>
              <a:t>Application can be found at </a:t>
            </a:r>
            <a:r>
              <a:rPr lang="en-US" sz="3300" b="1" u="sng" dirty="0" smtClean="0">
                <a:solidFill>
                  <a:schemeClr val="tx2"/>
                </a:solidFill>
              </a:rPr>
              <a:t>www.ctf4kids.org</a:t>
            </a:r>
            <a:r>
              <a:rPr lang="en-US" sz="3300" b="1" dirty="0" smtClean="0">
                <a:solidFill>
                  <a:schemeClr val="hlink"/>
                </a:solidFill>
              </a:rPr>
              <a:t> </a:t>
            </a:r>
          </a:p>
          <a:p>
            <a:pPr algn="ctr">
              <a:buFont typeface="Wingdings" pitchFamily="2" charset="2"/>
              <a:buNone/>
            </a:pPr>
            <a:r>
              <a:rPr lang="en-US" sz="3300" b="1" dirty="0" smtClean="0"/>
              <a:t>or</a:t>
            </a:r>
          </a:p>
          <a:p>
            <a:pPr algn="ctr">
              <a:buFont typeface="Wingdings" pitchFamily="2" charset="2"/>
              <a:buNone/>
            </a:pPr>
            <a:r>
              <a:rPr lang="en-US" sz="3300" b="1" dirty="0" smtClean="0"/>
              <a:t>email </a:t>
            </a:r>
            <a:r>
              <a:rPr lang="en-US" sz="3300" b="1" dirty="0" smtClean="0">
                <a:hlinkClick r:id="rId2"/>
              </a:rPr>
              <a:t>laura.malzner@oa.mo.gov</a:t>
            </a:r>
            <a:endParaRPr lang="en-US" sz="3300" b="1" dirty="0" smtClean="0"/>
          </a:p>
          <a:p>
            <a:pPr algn="ctr">
              <a:buFont typeface="Wingdings" pitchFamily="2" charset="2"/>
              <a:buNone/>
            </a:pPr>
            <a:endParaRPr lang="en-US" sz="3300" b="1" dirty="0">
              <a:solidFill>
                <a:schemeClr val="hlink"/>
              </a:solidFill>
            </a:endParaRPr>
          </a:p>
          <a:p>
            <a:pPr>
              <a:buFont typeface="Wingdings" pitchFamily="2" charset="2"/>
              <a:buNone/>
            </a:pPr>
            <a:endParaRPr lang="en-US" sz="3300" b="1" dirty="0">
              <a:solidFill>
                <a:schemeClr val="hlink"/>
              </a:solidFill>
            </a:endParaRPr>
          </a:p>
          <a:p>
            <a:pPr>
              <a:buFontTx/>
              <a:buNone/>
            </a:pPr>
            <a:endParaRPr lang="en-US" dirty="0"/>
          </a:p>
        </p:txBody>
      </p:sp>
      <p:pic>
        <p:nvPicPr>
          <p:cNvPr id="491526" name="Picture 6" descr="j0391240[1]"/>
          <p:cNvPicPr>
            <a:picLocks noChangeAspect="1" noChangeArrowheads="1"/>
          </p:cNvPicPr>
          <p:nvPr/>
        </p:nvPicPr>
        <p:blipFill>
          <a:blip r:embed="rId3" cstate="print"/>
          <a:srcRect/>
          <a:stretch>
            <a:fillRect/>
          </a:stretch>
        </p:blipFill>
        <p:spPr bwMode="auto">
          <a:xfrm>
            <a:off x="6324600" y="1981200"/>
            <a:ext cx="2360613" cy="27432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762000" y="381000"/>
            <a:ext cx="7772400" cy="1143000"/>
          </a:xfrm>
        </p:spPr>
        <p:txBody>
          <a:bodyPr/>
          <a:lstStyle/>
          <a:p>
            <a:r>
              <a:rPr lang="en-US" sz="4000" b="1" dirty="0" smtClean="0"/>
              <a:t>About the Application</a:t>
            </a:r>
            <a:endParaRPr lang="en-US" sz="4000" b="1" dirty="0"/>
          </a:p>
        </p:txBody>
      </p:sp>
      <p:sp>
        <p:nvSpPr>
          <p:cNvPr id="405507" name="Rectangle 3"/>
          <p:cNvSpPr>
            <a:spLocks noGrp="1" noChangeArrowheads="1"/>
          </p:cNvSpPr>
          <p:nvPr>
            <p:ph type="body" idx="1"/>
          </p:nvPr>
        </p:nvSpPr>
        <p:spPr>
          <a:xfrm>
            <a:off x="685800" y="1828800"/>
            <a:ext cx="8153400" cy="3733800"/>
          </a:xfrm>
        </p:spPr>
        <p:txBody>
          <a:bodyPr/>
          <a:lstStyle/>
          <a:p>
            <a:pPr>
              <a:buFont typeface="Wingdings" pitchFamily="2" charset="2"/>
              <a:buChar char="§"/>
            </a:pPr>
            <a:r>
              <a:rPr lang="en-US" dirty="0" smtClean="0"/>
              <a:t>It is available </a:t>
            </a:r>
            <a:r>
              <a:rPr lang="en-US" dirty="0"/>
              <a:t>in Word format.</a:t>
            </a:r>
          </a:p>
          <a:p>
            <a:pPr>
              <a:buFont typeface="Wingdings" pitchFamily="2" charset="2"/>
              <a:buChar char="§"/>
            </a:pPr>
            <a:r>
              <a:rPr lang="en-US" dirty="0"/>
              <a:t>Be sure to follow the outline in the </a:t>
            </a:r>
            <a:r>
              <a:rPr lang="en-US" dirty="0" smtClean="0"/>
              <a:t>application </a:t>
            </a:r>
            <a:r>
              <a:rPr lang="en-US" dirty="0"/>
              <a:t>and </a:t>
            </a:r>
            <a:r>
              <a:rPr lang="en-US" dirty="0" smtClean="0"/>
              <a:t>include </a:t>
            </a:r>
            <a:r>
              <a:rPr lang="en-US" dirty="0"/>
              <a:t>all </a:t>
            </a:r>
            <a:r>
              <a:rPr lang="en-US" dirty="0" smtClean="0"/>
              <a:t>of the </a:t>
            </a:r>
            <a:r>
              <a:rPr lang="en-US" dirty="0"/>
              <a:t>information requested.</a:t>
            </a:r>
          </a:p>
          <a:p>
            <a:pPr>
              <a:buFont typeface="Wingdings" pitchFamily="2" charset="2"/>
              <a:buChar char="§"/>
            </a:pPr>
            <a:r>
              <a:rPr lang="en-US" dirty="0"/>
              <a:t>Separate each section with the headings provided to clearly identify all </a:t>
            </a:r>
            <a:r>
              <a:rPr lang="en-US" dirty="0" smtClean="0"/>
              <a:t>information.</a:t>
            </a:r>
            <a:endParaRPr lang="en-US" dirty="0"/>
          </a:p>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19200" y="0"/>
            <a:ext cx="6096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295400" y="0"/>
            <a:ext cx="62484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371600" y="0"/>
            <a:ext cx="63246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685800" y="685800"/>
            <a:ext cx="7772400" cy="1143000"/>
          </a:xfrm>
        </p:spPr>
        <p:txBody>
          <a:bodyPr/>
          <a:lstStyle/>
          <a:p>
            <a:r>
              <a:rPr lang="en-US" sz="4000" dirty="0" smtClean="0"/>
              <a:t>Project Abstract</a:t>
            </a:r>
            <a:endParaRPr lang="en-US" sz="4000" dirty="0"/>
          </a:p>
        </p:txBody>
      </p:sp>
      <p:sp>
        <p:nvSpPr>
          <p:cNvPr id="463876" name="Text Box 4"/>
          <p:cNvSpPr txBox="1">
            <a:spLocks noChangeArrowheads="1"/>
          </p:cNvSpPr>
          <p:nvPr/>
        </p:nvSpPr>
        <p:spPr bwMode="auto">
          <a:xfrm>
            <a:off x="914400" y="2117725"/>
            <a:ext cx="3454792" cy="861774"/>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endParaRPr lang="en-US" sz="2500" dirty="0" smtClean="0"/>
          </a:p>
          <a:p>
            <a:pPr lvl="1" indent="-342900">
              <a:buFont typeface="Wingdings" pitchFamily="2" charset="2"/>
              <a:buChar char="§"/>
            </a:pPr>
            <a:r>
              <a:rPr lang="en-US" sz="2500" dirty="0" smtClean="0"/>
              <a:t>Use </a:t>
            </a:r>
            <a:r>
              <a:rPr lang="en-US" sz="2500" dirty="0"/>
              <a:t>plain white paper</a:t>
            </a:r>
          </a:p>
        </p:txBody>
      </p:sp>
      <p:sp>
        <p:nvSpPr>
          <p:cNvPr id="463878" name="Text Box 6"/>
          <p:cNvSpPr txBox="1">
            <a:spLocks noChangeArrowheads="1"/>
          </p:cNvSpPr>
          <p:nvPr/>
        </p:nvSpPr>
        <p:spPr bwMode="auto">
          <a:xfrm>
            <a:off x="914400" y="3200400"/>
            <a:ext cx="4449763"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dirty="0"/>
              <a:t>Narrative must be typewritten</a:t>
            </a:r>
          </a:p>
        </p:txBody>
      </p:sp>
      <p:sp>
        <p:nvSpPr>
          <p:cNvPr id="463879" name="Text Box 7"/>
          <p:cNvSpPr txBox="1">
            <a:spLocks noChangeArrowheads="1"/>
          </p:cNvSpPr>
          <p:nvPr/>
        </p:nvSpPr>
        <p:spPr bwMode="auto">
          <a:xfrm>
            <a:off x="914400" y="3733800"/>
            <a:ext cx="5233988"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a:t>Separate each section with headings</a:t>
            </a:r>
          </a:p>
        </p:txBody>
      </p:sp>
      <p:sp>
        <p:nvSpPr>
          <p:cNvPr id="463880" name="Text Box 8"/>
          <p:cNvSpPr txBox="1">
            <a:spLocks noChangeArrowheads="1"/>
          </p:cNvSpPr>
          <p:nvPr/>
        </p:nvSpPr>
        <p:spPr bwMode="auto">
          <a:xfrm>
            <a:off x="914400" y="4267200"/>
            <a:ext cx="3363913"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a:t>Label all attachments</a:t>
            </a:r>
          </a:p>
        </p:txBody>
      </p:sp>
      <p:sp>
        <p:nvSpPr>
          <p:cNvPr id="463881" name="Text Box 9"/>
          <p:cNvSpPr txBox="1">
            <a:spLocks noChangeArrowheads="1"/>
          </p:cNvSpPr>
          <p:nvPr/>
        </p:nvSpPr>
        <p:spPr bwMode="auto">
          <a:xfrm>
            <a:off x="914400" y="4800600"/>
            <a:ext cx="5738813"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a:t>Follow the requested outline and format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9" name="Rectangle 1027"/>
          <p:cNvSpPr>
            <a:spLocks noGrp="1" noChangeArrowheads="1"/>
          </p:cNvSpPr>
          <p:nvPr>
            <p:ph type="body" idx="1"/>
          </p:nvPr>
        </p:nvSpPr>
        <p:spPr>
          <a:xfrm>
            <a:off x="304800" y="1295400"/>
            <a:ext cx="8839200" cy="4495800"/>
          </a:xfrm>
        </p:spPr>
        <p:txBody>
          <a:bodyPr/>
          <a:lstStyle/>
          <a:p>
            <a:pPr algn="ctr">
              <a:buFontTx/>
              <a:buNone/>
            </a:pPr>
            <a:endParaRPr lang="en-US" sz="4400" b="1" dirty="0">
              <a:solidFill>
                <a:schemeClr val="tx2"/>
              </a:solidFill>
            </a:endParaRPr>
          </a:p>
          <a:p>
            <a:pPr algn="ctr">
              <a:buFontTx/>
              <a:buNone/>
            </a:pPr>
            <a:r>
              <a:rPr lang="en-US" sz="4400" b="1" dirty="0" smtClean="0">
                <a:solidFill>
                  <a:schemeClr val="tx2"/>
                </a:solidFill>
                <a:effectLst>
                  <a:outerShdw blurRad="38100" dist="38100" dir="2700000" algn="tl">
                    <a:srgbClr val="000000"/>
                  </a:outerShdw>
                </a:effectLst>
              </a:rPr>
              <a:t>Program Overview</a:t>
            </a:r>
            <a:endParaRPr lang="en-US" sz="4400" b="1" dirty="0">
              <a:solidFill>
                <a:schemeClr val="tx2"/>
              </a:solidFill>
              <a:effectLst>
                <a:outerShdw blurRad="38100" dist="38100" dir="2700000" algn="tl">
                  <a:srgbClr val="000000"/>
                </a:outerShdw>
              </a:effectLst>
            </a:endParaRPr>
          </a:p>
          <a:p>
            <a:pPr algn="ctr">
              <a:buFontTx/>
              <a:buNone/>
            </a:pPr>
            <a:endParaRPr lang="en-US" sz="4400" b="1" dirty="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sz="4000" dirty="0" smtClean="0"/>
              <a:t>Project Abstract</a:t>
            </a:r>
            <a:endParaRPr lang="en-US" sz="4000" dirty="0"/>
          </a:p>
        </p:txBody>
      </p:sp>
      <p:sp>
        <p:nvSpPr>
          <p:cNvPr id="464899" name="Rectangle 3"/>
          <p:cNvSpPr>
            <a:spLocks noGrp="1" noChangeArrowheads="1"/>
          </p:cNvSpPr>
          <p:nvPr>
            <p:ph type="body" idx="1"/>
          </p:nvPr>
        </p:nvSpPr>
        <p:spPr/>
        <p:txBody>
          <a:bodyPr/>
          <a:lstStyle/>
          <a:p>
            <a:pPr marL="0" indent="14288">
              <a:buFontTx/>
              <a:buNone/>
            </a:pPr>
            <a:r>
              <a:rPr lang="en-US" u="sng" dirty="0" smtClean="0"/>
              <a:t>Project Summary</a:t>
            </a:r>
            <a:endParaRPr lang="en-US" u="sng" dirty="0"/>
          </a:p>
          <a:p>
            <a:pPr marL="0" indent="14288">
              <a:buFontTx/>
              <a:buNone/>
            </a:pPr>
            <a:endParaRPr lang="en-US" sz="800" dirty="0"/>
          </a:p>
          <a:p>
            <a:r>
              <a:rPr lang="en-US" dirty="0" smtClean="0"/>
              <a:t>Briefly describe the prevention project/proposal for which you are applying, and the evidence-based model/promising practice on which it is based.</a:t>
            </a:r>
            <a:endParaRPr lang="en-US" sz="3600" dirty="0" smtClean="0"/>
          </a:p>
          <a:p>
            <a:pPr marL="0" indent="14288">
              <a:buNone/>
            </a:pPr>
            <a:endParaRPr lang="en-US" sz="8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sz="4000" dirty="0" smtClean="0"/>
              <a:t>Project Abstract</a:t>
            </a:r>
            <a:endParaRPr lang="en-US" sz="4000" dirty="0"/>
          </a:p>
        </p:txBody>
      </p:sp>
      <p:sp>
        <p:nvSpPr>
          <p:cNvPr id="465923" name="Rectangle 3"/>
          <p:cNvSpPr>
            <a:spLocks noGrp="1" noChangeArrowheads="1"/>
          </p:cNvSpPr>
          <p:nvPr>
            <p:ph type="body" idx="1"/>
          </p:nvPr>
        </p:nvSpPr>
        <p:spPr>
          <a:xfrm>
            <a:off x="685800" y="1981200"/>
            <a:ext cx="7772400" cy="3581400"/>
          </a:xfrm>
        </p:spPr>
        <p:txBody>
          <a:bodyPr/>
          <a:lstStyle/>
          <a:p>
            <a:pPr marL="0" indent="4763">
              <a:lnSpc>
                <a:spcPct val="80000"/>
              </a:lnSpc>
              <a:buFontTx/>
              <a:buNone/>
            </a:pPr>
            <a:r>
              <a:rPr lang="en-US" sz="3000" u="sng" dirty="0"/>
              <a:t>Statement of </a:t>
            </a:r>
            <a:r>
              <a:rPr lang="en-US" sz="3000" u="sng" dirty="0" smtClean="0"/>
              <a:t>Need/Background</a:t>
            </a:r>
            <a:endParaRPr lang="en-US" sz="3000" u="sng" dirty="0"/>
          </a:p>
          <a:p>
            <a:pPr marL="0" indent="4763">
              <a:lnSpc>
                <a:spcPct val="80000"/>
              </a:lnSpc>
              <a:buFontTx/>
              <a:buNone/>
            </a:pPr>
            <a:endParaRPr lang="en-US" sz="800" dirty="0"/>
          </a:p>
          <a:p>
            <a:pPr marL="0" indent="4763">
              <a:lnSpc>
                <a:spcPct val="80000"/>
              </a:lnSpc>
              <a:buFontTx/>
              <a:buNone/>
            </a:pPr>
            <a:endParaRPr lang="en-US" sz="800" dirty="0"/>
          </a:p>
          <a:p>
            <a:r>
              <a:rPr lang="en-US" sz="2800" dirty="0" smtClean="0"/>
              <a:t>Provide information that supports the need for the prevention project in the proposed service area. It should also be reasonable in scope.  In other words, the problem(s) is to be something that the applicant can do something about.</a:t>
            </a:r>
            <a:endParaRPr lang="en-US" sz="28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sz="4000" dirty="0" smtClean="0"/>
              <a:t>Project Abstract</a:t>
            </a:r>
            <a:endParaRPr lang="en-US" sz="4000" dirty="0"/>
          </a:p>
        </p:txBody>
      </p:sp>
      <p:sp>
        <p:nvSpPr>
          <p:cNvPr id="465923" name="Rectangle 3"/>
          <p:cNvSpPr>
            <a:spLocks noGrp="1" noChangeArrowheads="1"/>
          </p:cNvSpPr>
          <p:nvPr>
            <p:ph type="body" idx="1"/>
          </p:nvPr>
        </p:nvSpPr>
        <p:spPr>
          <a:xfrm>
            <a:off x="685800" y="1524000"/>
            <a:ext cx="7772400" cy="4572000"/>
          </a:xfrm>
        </p:spPr>
        <p:txBody>
          <a:bodyPr/>
          <a:lstStyle/>
          <a:p>
            <a:pPr marL="0" indent="4763">
              <a:lnSpc>
                <a:spcPct val="80000"/>
              </a:lnSpc>
              <a:buFontTx/>
              <a:buNone/>
            </a:pPr>
            <a:r>
              <a:rPr lang="en-US" sz="3000" u="sng" dirty="0" smtClean="0"/>
              <a:t>Target Population:</a:t>
            </a:r>
            <a:endParaRPr lang="en-US" sz="3000" u="sng" dirty="0"/>
          </a:p>
          <a:p>
            <a:pPr marL="0" indent="4763">
              <a:lnSpc>
                <a:spcPct val="80000"/>
              </a:lnSpc>
              <a:buFontTx/>
              <a:buNone/>
            </a:pPr>
            <a:endParaRPr lang="en-US" sz="800" dirty="0"/>
          </a:p>
          <a:p>
            <a:pPr marL="0" indent="4763">
              <a:lnSpc>
                <a:spcPct val="80000"/>
              </a:lnSpc>
              <a:buFontTx/>
              <a:buNone/>
            </a:pPr>
            <a:endParaRPr lang="en-US" sz="800" dirty="0"/>
          </a:p>
          <a:p>
            <a:r>
              <a:rPr lang="en-US" sz="2400" dirty="0" smtClean="0"/>
              <a:t>Who will be served by the project?  Include data about age, socioeconomic status, risk factors for abuse/neglect, and other factors that characterize the population to be served.</a:t>
            </a:r>
          </a:p>
          <a:p>
            <a:endParaRPr lang="en-US" sz="2400" dirty="0" smtClean="0"/>
          </a:p>
          <a:p>
            <a:r>
              <a:rPr lang="en-US" sz="2400" dirty="0" smtClean="0"/>
              <a:t>Where is this population located geographically?  </a:t>
            </a:r>
          </a:p>
          <a:p>
            <a:endParaRPr lang="en-US" sz="2400" dirty="0" smtClean="0"/>
          </a:p>
          <a:p>
            <a:r>
              <a:rPr lang="en-US" sz="2400" dirty="0" smtClean="0"/>
              <a:t>How will the population be identified and recruited for the project?</a:t>
            </a:r>
            <a:endParaRPr lang="en-US" sz="2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685800" y="304800"/>
            <a:ext cx="7772400" cy="1143000"/>
          </a:xfrm>
        </p:spPr>
        <p:txBody>
          <a:bodyPr/>
          <a:lstStyle/>
          <a:p>
            <a:r>
              <a:rPr lang="en-US" sz="4000" dirty="0" smtClean="0"/>
              <a:t>Project Abstract</a:t>
            </a:r>
            <a:endParaRPr lang="en-US" sz="4000" dirty="0"/>
          </a:p>
        </p:txBody>
      </p:sp>
      <p:sp>
        <p:nvSpPr>
          <p:cNvPr id="466947" name="Rectangle 3"/>
          <p:cNvSpPr>
            <a:spLocks noGrp="1" noChangeArrowheads="1"/>
          </p:cNvSpPr>
          <p:nvPr>
            <p:ph type="body" idx="1"/>
          </p:nvPr>
        </p:nvSpPr>
        <p:spPr>
          <a:xfrm>
            <a:off x="381000" y="1295400"/>
            <a:ext cx="8610600" cy="5257800"/>
          </a:xfrm>
        </p:spPr>
        <p:txBody>
          <a:bodyPr/>
          <a:lstStyle/>
          <a:p>
            <a:pPr marL="0" indent="0">
              <a:lnSpc>
                <a:spcPct val="80000"/>
              </a:lnSpc>
              <a:buFontTx/>
              <a:buNone/>
            </a:pPr>
            <a:r>
              <a:rPr lang="en-US" sz="2800" u="sng" dirty="0" smtClean="0"/>
              <a:t>Goals &amp; Objectives:</a:t>
            </a:r>
            <a:endParaRPr lang="en-US" sz="2800" u="sng" dirty="0"/>
          </a:p>
          <a:p>
            <a:pPr marL="0" indent="0">
              <a:lnSpc>
                <a:spcPct val="80000"/>
              </a:lnSpc>
              <a:buFontTx/>
              <a:buNone/>
            </a:pPr>
            <a:r>
              <a:rPr lang="en-US" sz="2100" dirty="0"/>
              <a:t>This section requires applicants to state the single, overall, defined </a:t>
            </a:r>
            <a:r>
              <a:rPr lang="en-US" sz="2100" dirty="0" smtClean="0"/>
              <a:t>goal(s) </a:t>
            </a:r>
            <a:r>
              <a:rPr lang="en-US" sz="2100" dirty="0"/>
              <a:t>and objectives (activities) that will be implemented in order to support and achieve </a:t>
            </a:r>
            <a:r>
              <a:rPr lang="en-US" sz="2100" dirty="0" smtClean="0"/>
              <a:t>the goal(s). </a:t>
            </a:r>
            <a:r>
              <a:rPr lang="en-US" sz="2100" dirty="0"/>
              <a:t>A goal is a broad-based statement that reflects an overall end result you are trying to attain. A goal must be clearly stated, realistic, and achievable</a:t>
            </a:r>
            <a:r>
              <a:rPr lang="en-US" sz="2100" dirty="0" smtClean="0"/>
              <a:t>.  Objectives will be time-bound (ex: we will do X within 60 days).</a:t>
            </a:r>
            <a:endParaRPr lang="en-US" sz="2100" dirty="0"/>
          </a:p>
          <a:p>
            <a:pPr marL="0" indent="0">
              <a:lnSpc>
                <a:spcPct val="80000"/>
              </a:lnSpc>
              <a:buFontTx/>
              <a:buNone/>
            </a:pPr>
            <a:endParaRPr lang="en-US" sz="2100" dirty="0"/>
          </a:p>
          <a:p>
            <a:pPr marL="0" indent="0">
              <a:lnSpc>
                <a:spcPct val="80000"/>
              </a:lnSpc>
              <a:buFontTx/>
              <a:buNone/>
            </a:pPr>
            <a:r>
              <a:rPr lang="en-US" sz="2100" b="1" u="sng" dirty="0">
                <a:solidFill>
                  <a:schemeClr val="tx2"/>
                </a:solidFill>
              </a:rPr>
              <a:t>Example of a Goal:</a:t>
            </a:r>
            <a:r>
              <a:rPr lang="en-US" sz="2100" i="1" dirty="0"/>
              <a:t> </a:t>
            </a:r>
          </a:p>
          <a:p>
            <a:pPr marL="0" indent="0">
              <a:lnSpc>
                <a:spcPct val="80000"/>
              </a:lnSpc>
              <a:buFontTx/>
              <a:buNone/>
            </a:pPr>
            <a:r>
              <a:rPr lang="en-US" sz="2100" dirty="0" smtClean="0"/>
              <a:t>To partner with families to develop safe and effective parenting strategies</a:t>
            </a:r>
            <a:r>
              <a:rPr lang="en-US" sz="2100" i="1" dirty="0" smtClean="0"/>
              <a:t>.</a:t>
            </a:r>
            <a:endParaRPr lang="en-US" sz="2100" dirty="0"/>
          </a:p>
          <a:p>
            <a:pPr marL="0" indent="0">
              <a:lnSpc>
                <a:spcPct val="80000"/>
              </a:lnSpc>
              <a:buFontTx/>
              <a:buNone/>
            </a:pPr>
            <a:r>
              <a:rPr lang="en-US" sz="2100" b="1" u="sng" dirty="0" smtClean="0">
                <a:solidFill>
                  <a:schemeClr val="tx2"/>
                </a:solidFill>
              </a:rPr>
              <a:t>Examples </a:t>
            </a:r>
            <a:r>
              <a:rPr lang="en-US" sz="2100" b="1" u="sng" dirty="0">
                <a:solidFill>
                  <a:schemeClr val="tx2"/>
                </a:solidFill>
              </a:rPr>
              <a:t>of </a:t>
            </a:r>
            <a:r>
              <a:rPr lang="en-US" sz="2100" b="1" u="sng" dirty="0" smtClean="0">
                <a:solidFill>
                  <a:schemeClr val="tx2"/>
                </a:solidFill>
              </a:rPr>
              <a:t>Objectives/Supporting Activities:</a:t>
            </a:r>
            <a:r>
              <a:rPr lang="en-US" sz="2100" b="1" u="sng" dirty="0" smtClean="0"/>
              <a:t>  </a:t>
            </a:r>
            <a:endParaRPr lang="en-US" sz="2100" b="1" u="sng" dirty="0"/>
          </a:p>
          <a:p>
            <a:pPr marL="0" indent="0">
              <a:lnSpc>
                <a:spcPct val="80000"/>
              </a:lnSpc>
              <a:buFontTx/>
              <a:buAutoNum type="arabicPeriod"/>
            </a:pPr>
            <a:r>
              <a:rPr lang="en-US" sz="2100" dirty="0" smtClean="0"/>
              <a:t>  Within the year, thirty (30) parents/caregivers will participate in training opportunities for the purpose of developing safe and effective parenting strategies. </a:t>
            </a:r>
            <a:endParaRPr lang="en-US" sz="2100" dirty="0"/>
          </a:p>
          <a:p>
            <a:pPr marL="0" indent="0">
              <a:lnSpc>
                <a:spcPct val="80000"/>
              </a:lnSpc>
              <a:buFontTx/>
              <a:buAutoNum type="arabicPeriod"/>
            </a:pPr>
            <a:r>
              <a:rPr lang="en-US" sz="2100" dirty="0" smtClean="0"/>
              <a:t>  Within the year, thirty (30) parents/caregivers will participate in training opportunities for the purpose of  learning about early childhood development and appropriate expectations. </a:t>
            </a:r>
          </a:p>
          <a:p>
            <a:pPr marL="0" indent="0">
              <a:lnSpc>
                <a:spcPct val="80000"/>
              </a:lnSpc>
              <a:buFontTx/>
              <a:buAutoNum type="arabicPeriod"/>
            </a:pPr>
            <a:r>
              <a:rPr lang="en-US" sz="2100" dirty="0" smtClean="0"/>
              <a:t>  Sixty (60) families will voluntarily participate in XYZ evidence-based curriculum activities.</a:t>
            </a:r>
            <a:endParaRPr lang="en-US" sz="21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685800" y="152400"/>
            <a:ext cx="7772400" cy="1143000"/>
          </a:xfrm>
        </p:spPr>
        <p:txBody>
          <a:bodyPr/>
          <a:lstStyle/>
          <a:p>
            <a:r>
              <a:rPr lang="en-US" sz="4000" dirty="0" smtClean="0"/>
              <a:t>Project Abstract</a:t>
            </a:r>
            <a:endParaRPr lang="en-US" sz="4000" dirty="0"/>
          </a:p>
        </p:txBody>
      </p:sp>
      <p:sp>
        <p:nvSpPr>
          <p:cNvPr id="467971" name="Rectangle 3"/>
          <p:cNvSpPr>
            <a:spLocks noGrp="1" noChangeArrowheads="1"/>
          </p:cNvSpPr>
          <p:nvPr>
            <p:ph type="body" idx="1"/>
          </p:nvPr>
        </p:nvSpPr>
        <p:spPr>
          <a:xfrm>
            <a:off x="685800" y="1143000"/>
            <a:ext cx="7772400" cy="762000"/>
          </a:xfrm>
        </p:spPr>
        <p:txBody>
          <a:bodyPr/>
          <a:lstStyle/>
          <a:p>
            <a:pPr marL="0" indent="4763">
              <a:lnSpc>
                <a:spcPct val="80000"/>
              </a:lnSpc>
              <a:buFontTx/>
              <a:buNone/>
            </a:pPr>
            <a:r>
              <a:rPr lang="en-US" sz="2800" u="sng" dirty="0" smtClean="0"/>
              <a:t>Methods, Strategies &amp; Outputs:</a:t>
            </a:r>
            <a:endParaRPr lang="en-US" sz="2800" u="sng" dirty="0"/>
          </a:p>
          <a:p>
            <a:pPr marL="0" indent="4763">
              <a:lnSpc>
                <a:spcPct val="80000"/>
              </a:lnSpc>
              <a:buFontTx/>
              <a:buNone/>
            </a:pPr>
            <a:endParaRPr lang="en-US" sz="2100" dirty="0"/>
          </a:p>
          <a:p>
            <a:pPr marL="0" indent="4763">
              <a:lnSpc>
                <a:spcPct val="80000"/>
              </a:lnSpc>
              <a:buFontTx/>
              <a:buNone/>
            </a:pPr>
            <a:endParaRPr lang="en-US" sz="2100" dirty="0"/>
          </a:p>
          <a:p>
            <a:pPr marL="0" indent="4763">
              <a:lnSpc>
                <a:spcPct val="80000"/>
              </a:lnSpc>
              <a:buFontTx/>
              <a:buNone/>
            </a:pPr>
            <a:endParaRPr lang="en-US" sz="2100" dirty="0"/>
          </a:p>
        </p:txBody>
      </p:sp>
      <p:sp>
        <p:nvSpPr>
          <p:cNvPr id="6" name="Rectangle 5"/>
          <p:cNvSpPr/>
          <p:nvPr/>
        </p:nvSpPr>
        <p:spPr>
          <a:xfrm>
            <a:off x="762000" y="1676400"/>
            <a:ext cx="7848600" cy="4154984"/>
          </a:xfrm>
          <a:prstGeom prst="rect">
            <a:avLst/>
          </a:prstGeom>
        </p:spPr>
        <p:txBody>
          <a:bodyPr wrap="square">
            <a:spAutoFit/>
          </a:bodyPr>
          <a:lstStyle/>
          <a:p>
            <a:r>
              <a:rPr lang="en-US" sz="2400" dirty="0" smtClean="0"/>
              <a:t>What are the components of the project and how will the project be implemented?  </a:t>
            </a:r>
          </a:p>
          <a:p>
            <a:endParaRPr lang="en-US" sz="2400" dirty="0" smtClean="0"/>
          </a:p>
          <a:p>
            <a:r>
              <a:rPr lang="en-US" sz="2400" dirty="0" smtClean="0"/>
              <a:t>Describe the strategies, methods and interventions that will be used to achieve the objectives, and then ultimately the outcome.  </a:t>
            </a:r>
          </a:p>
          <a:p>
            <a:endParaRPr lang="en-US" sz="2400" dirty="0" smtClean="0"/>
          </a:p>
          <a:p>
            <a:r>
              <a:rPr lang="en-US" sz="2400" dirty="0" smtClean="0"/>
              <a:t>Include outputs which are the specific activities, events, services, relationships and products generated (# of cribs distributed, SBS DVDs distributed, parents enrolled, volunteer mentors trained, parent classes offered, etc).</a:t>
            </a:r>
            <a:endParaRPr lang="en-US" sz="24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sz="4000" dirty="0" smtClean="0"/>
              <a:t>Project Abstract</a:t>
            </a:r>
            <a:endParaRPr lang="en-US" sz="4000" dirty="0"/>
          </a:p>
        </p:txBody>
      </p:sp>
      <p:sp>
        <p:nvSpPr>
          <p:cNvPr id="468995" name="Rectangle 3"/>
          <p:cNvSpPr>
            <a:spLocks noGrp="1" noChangeArrowheads="1"/>
          </p:cNvSpPr>
          <p:nvPr>
            <p:ph type="body" idx="1"/>
          </p:nvPr>
        </p:nvSpPr>
        <p:spPr/>
        <p:txBody>
          <a:bodyPr/>
          <a:lstStyle/>
          <a:p>
            <a:pPr>
              <a:buFontTx/>
              <a:buNone/>
            </a:pPr>
            <a:r>
              <a:rPr lang="en-US" u="sng" dirty="0" smtClean="0"/>
              <a:t>Outcomes:</a:t>
            </a:r>
          </a:p>
          <a:p>
            <a:pPr>
              <a:buFontTx/>
              <a:buNone/>
            </a:pPr>
            <a:endParaRPr lang="en-US" u="sng" dirty="0" smtClean="0"/>
          </a:p>
          <a:p>
            <a:pPr>
              <a:buFontTx/>
              <a:buNone/>
            </a:pPr>
            <a:r>
              <a:rPr lang="en-US" sz="2400" dirty="0" smtClean="0"/>
              <a:t>	Outcomes should be behaviorally based (i.e. related to changes in knowledge, behavior, attitudes or conditions of the target population that will help prevent child abuse and neglect).  </a:t>
            </a:r>
          </a:p>
          <a:p>
            <a:pPr>
              <a:buFontTx/>
              <a:buNone/>
            </a:pPr>
            <a:endParaRPr lang="en-US" sz="2400" dirty="0" smtClean="0"/>
          </a:p>
          <a:p>
            <a:pPr>
              <a:buFontTx/>
              <a:buNone/>
            </a:pPr>
            <a:r>
              <a:rPr lang="en-US" sz="2400" dirty="0" smtClean="0"/>
              <a:t>	Outcomes must clearly relate to the stated problem or need and must be measurable. </a:t>
            </a:r>
            <a:endParaRPr lang="en-US" sz="2400" u="sng"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smtClean="0"/>
              <a:t>Project Abstract</a:t>
            </a:r>
            <a:endParaRPr lang="en-US" dirty="0"/>
          </a:p>
        </p:txBody>
      </p:sp>
      <p:sp>
        <p:nvSpPr>
          <p:cNvPr id="471043" name="Rectangle 3"/>
          <p:cNvSpPr>
            <a:spLocks noGrp="1" noChangeArrowheads="1"/>
          </p:cNvSpPr>
          <p:nvPr>
            <p:ph type="body" idx="1"/>
          </p:nvPr>
        </p:nvSpPr>
        <p:spPr/>
        <p:txBody>
          <a:bodyPr/>
          <a:lstStyle/>
          <a:p>
            <a:pPr>
              <a:buFontTx/>
              <a:buNone/>
            </a:pPr>
            <a:r>
              <a:rPr lang="en-US" u="sng" dirty="0" smtClean="0"/>
              <a:t>Evaluation:</a:t>
            </a:r>
            <a:endParaRPr lang="en-US" u="sng" dirty="0"/>
          </a:p>
        </p:txBody>
      </p:sp>
      <p:sp>
        <p:nvSpPr>
          <p:cNvPr id="471044" name="Text Box 4"/>
          <p:cNvSpPr txBox="1">
            <a:spLocks noChangeArrowheads="1"/>
          </p:cNvSpPr>
          <p:nvPr/>
        </p:nvSpPr>
        <p:spPr bwMode="auto">
          <a:xfrm>
            <a:off x="685800" y="2667000"/>
            <a:ext cx="7586663" cy="2400657"/>
          </a:xfrm>
          <a:prstGeom prst="rect">
            <a:avLst/>
          </a:prstGeom>
          <a:noFill/>
          <a:ln w="12700" cap="sq">
            <a:noFill/>
            <a:miter lim="800000"/>
            <a:headEnd type="none" w="sm" len="sm"/>
            <a:tailEnd type="none" w="sm" len="sm"/>
          </a:ln>
          <a:effectLst/>
        </p:spPr>
        <p:txBody>
          <a:bodyPr>
            <a:spAutoFit/>
          </a:bodyPr>
          <a:lstStyle/>
          <a:p>
            <a:r>
              <a:rPr lang="en-US" sz="2400" dirty="0"/>
              <a:t>The performance based measures must be identified in this section. Include a description of the data collection</a:t>
            </a:r>
          </a:p>
          <a:p>
            <a:r>
              <a:rPr lang="en-US" sz="2400" dirty="0"/>
              <a:t>and analysis procedures. </a:t>
            </a:r>
          </a:p>
          <a:p>
            <a:endParaRPr lang="en-US" sz="2400" dirty="0"/>
          </a:p>
          <a:p>
            <a:pPr algn="ctr"/>
            <a:r>
              <a:rPr lang="en-US" sz="2700" dirty="0">
                <a:solidFill>
                  <a:schemeClr val="tx2"/>
                </a:solidFill>
              </a:rPr>
              <a:t>Be sure to tie these measures to the goals and </a:t>
            </a:r>
            <a:r>
              <a:rPr lang="en-US" sz="2700" dirty="0" smtClean="0">
                <a:solidFill>
                  <a:schemeClr val="tx2"/>
                </a:solidFill>
              </a:rPr>
              <a:t>objectives/activities </a:t>
            </a:r>
            <a:r>
              <a:rPr lang="en-US" sz="2700" dirty="0">
                <a:solidFill>
                  <a:schemeClr val="tx2"/>
                </a:solidFill>
              </a:rPr>
              <a:t>for </a:t>
            </a:r>
            <a:r>
              <a:rPr lang="en-US" sz="2700" dirty="0" smtClean="0">
                <a:solidFill>
                  <a:schemeClr val="tx2"/>
                </a:solidFill>
              </a:rPr>
              <a:t>your proposed project.</a:t>
            </a:r>
            <a:endParaRPr lang="en-US" sz="2700" dirty="0">
              <a:solidFill>
                <a:schemeClr val="tx2"/>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smtClean="0"/>
              <a:t>Project Abstract</a:t>
            </a:r>
            <a:endParaRPr lang="en-US" dirty="0"/>
          </a:p>
        </p:txBody>
      </p:sp>
      <p:sp>
        <p:nvSpPr>
          <p:cNvPr id="471043" name="Rectangle 3"/>
          <p:cNvSpPr>
            <a:spLocks noGrp="1" noChangeArrowheads="1"/>
          </p:cNvSpPr>
          <p:nvPr>
            <p:ph type="body" idx="1"/>
          </p:nvPr>
        </p:nvSpPr>
        <p:spPr/>
        <p:txBody>
          <a:bodyPr/>
          <a:lstStyle/>
          <a:p>
            <a:pPr>
              <a:buFontTx/>
              <a:buNone/>
            </a:pPr>
            <a:r>
              <a:rPr lang="en-US" u="sng" dirty="0" smtClean="0"/>
              <a:t>Role of Consumers/Participants:</a:t>
            </a:r>
            <a:endParaRPr lang="en-US" u="sng" dirty="0"/>
          </a:p>
        </p:txBody>
      </p:sp>
      <p:sp>
        <p:nvSpPr>
          <p:cNvPr id="471044" name="Text Box 4"/>
          <p:cNvSpPr txBox="1">
            <a:spLocks noChangeArrowheads="1"/>
          </p:cNvSpPr>
          <p:nvPr/>
        </p:nvSpPr>
        <p:spPr bwMode="auto">
          <a:xfrm>
            <a:off x="685800" y="2667000"/>
            <a:ext cx="7586663" cy="1569660"/>
          </a:xfrm>
          <a:prstGeom prst="rect">
            <a:avLst/>
          </a:prstGeom>
          <a:noFill/>
          <a:ln w="12700" cap="sq">
            <a:noFill/>
            <a:miter lim="800000"/>
            <a:headEnd type="none" w="sm" len="sm"/>
            <a:tailEnd type="none" w="sm" len="sm"/>
          </a:ln>
          <a:effectLst/>
        </p:spPr>
        <p:txBody>
          <a:bodyPr>
            <a:spAutoFit/>
          </a:bodyPr>
          <a:lstStyle/>
          <a:p>
            <a:endParaRPr lang="en-US" sz="2400" dirty="0" smtClean="0"/>
          </a:p>
          <a:p>
            <a:r>
              <a:rPr lang="en-US" sz="2400" dirty="0" smtClean="0"/>
              <a:t>Describe how the consumer/participants will be involved in the prevention project and discuss ways the project will identify the family/participant’s strengths (strength-based). </a:t>
            </a:r>
            <a:endParaRPr lang="en-US" sz="2700" dirty="0">
              <a:solidFill>
                <a:schemeClr val="tx2"/>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Abstract</a:t>
            </a:r>
            <a:endParaRPr lang="en-US" dirty="0"/>
          </a:p>
        </p:txBody>
      </p:sp>
      <p:sp>
        <p:nvSpPr>
          <p:cNvPr id="3" name="Content Placeholder 2"/>
          <p:cNvSpPr>
            <a:spLocks noGrp="1"/>
          </p:cNvSpPr>
          <p:nvPr>
            <p:ph idx="1"/>
          </p:nvPr>
        </p:nvSpPr>
        <p:spPr/>
        <p:txBody>
          <a:bodyPr/>
          <a:lstStyle/>
          <a:p>
            <a:pPr>
              <a:buNone/>
            </a:pPr>
            <a:r>
              <a:rPr lang="en-US" u="sng" dirty="0" smtClean="0"/>
              <a:t>Coordination of Services</a:t>
            </a:r>
          </a:p>
          <a:p>
            <a:endParaRPr lang="en-US" dirty="0" smtClean="0"/>
          </a:p>
          <a:p>
            <a:r>
              <a:rPr lang="en-US" dirty="0" smtClean="0"/>
              <a:t>Describe how your agency or organization works with other service providers in the community to maximize resources.</a:t>
            </a:r>
          </a:p>
          <a:p>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r>
              <a:rPr lang="en-US" dirty="0" smtClean="0"/>
              <a:t>Project Abstract</a:t>
            </a:r>
            <a:endParaRPr lang="en-US" dirty="0"/>
          </a:p>
        </p:txBody>
      </p:sp>
      <p:sp>
        <p:nvSpPr>
          <p:cNvPr id="472067" name="Rectangle 3"/>
          <p:cNvSpPr>
            <a:spLocks noGrp="1" noChangeArrowheads="1"/>
          </p:cNvSpPr>
          <p:nvPr>
            <p:ph type="body" idx="1"/>
          </p:nvPr>
        </p:nvSpPr>
        <p:spPr/>
        <p:txBody>
          <a:bodyPr/>
          <a:lstStyle/>
          <a:p>
            <a:pPr marL="0" indent="4763">
              <a:lnSpc>
                <a:spcPct val="80000"/>
              </a:lnSpc>
              <a:buFontTx/>
              <a:buNone/>
            </a:pPr>
            <a:r>
              <a:rPr lang="en-US" sz="2800" u="sng" dirty="0"/>
              <a:t>Program </a:t>
            </a:r>
            <a:r>
              <a:rPr lang="en-US" sz="2800" u="sng" dirty="0" smtClean="0"/>
              <a:t>Sustainability</a:t>
            </a:r>
          </a:p>
          <a:p>
            <a:pPr marL="0" indent="4763">
              <a:lnSpc>
                <a:spcPct val="80000"/>
              </a:lnSpc>
              <a:buFontTx/>
              <a:buNone/>
            </a:pPr>
            <a:endParaRPr lang="en-US" sz="2800" u="sng" dirty="0" smtClean="0"/>
          </a:p>
          <a:p>
            <a:pPr marL="0" indent="4763">
              <a:lnSpc>
                <a:spcPct val="80000"/>
              </a:lnSpc>
              <a:buFontTx/>
              <a:buNone/>
            </a:pPr>
            <a:endParaRPr lang="en-US" sz="2800" u="sng" dirty="0" smtClean="0"/>
          </a:p>
          <a:p>
            <a:pPr marL="0" indent="4763">
              <a:lnSpc>
                <a:spcPct val="80000"/>
              </a:lnSpc>
              <a:buFontTx/>
              <a:buNone/>
            </a:pPr>
            <a:r>
              <a:rPr lang="en-US" sz="2800" dirty="0" smtClean="0"/>
              <a:t>Applicants </a:t>
            </a:r>
            <a:r>
              <a:rPr lang="en-US" sz="2800" dirty="0"/>
              <a:t>must </a:t>
            </a:r>
            <a:r>
              <a:rPr lang="en-US" sz="2800" dirty="0" smtClean="0"/>
              <a:t>explain </a:t>
            </a:r>
            <a:r>
              <a:rPr lang="en-US" sz="2800" dirty="0"/>
              <a:t>what steps </a:t>
            </a:r>
            <a:r>
              <a:rPr lang="en-US" sz="2800" dirty="0" smtClean="0"/>
              <a:t>will </a:t>
            </a:r>
            <a:r>
              <a:rPr lang="en-US" sz="2800" dirty="0"/>
              <a:t>be taken to sustain this program </a:t>
            </a:r>
            <a:r>
              <a:rPr lang="en-US" sz="2800" dirty="0" smtClean="0"/>
              <a:t>after CTF funding is no longer available</a:t>
            </a:r>
            <a:r>
              <a:rPr lang="en-US" sz="2400" dirty="0" smtClean="0"/>
              <a:t>.</a:t>
            </a:r>
            <a:endParaRPr lang="en-US"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609600"/>
            <a:ext cx="7848600" cy="838200"/>
          </a:xfrm>
          <a:noFill/>
          <a:ln/>
        </p:spPr>
        <p:txBody>
          <a:bodyPr anchor="b"/>
          <a:lstStyle/>
          <a:p>
            <a:r>
              <a:rPr lang="en-US" sz="3600" b="1" dirty="0"/>
              <a:t>About </a:t>
            </a:r>
            <a:r>
              <a:rPr lang="en-US" sz="3600" b="1" dirty="0" smtClean="0"/>
              <a:t>CTF’s Contracting Authority</a:t>
            </a:r>
            <a:br>
              <a:rPr lang="en-US" sz="3600" b="1" dirty="0" smtClean="0"/>
            </a:br>
            <a:endParaRPr lang="en-US" sz="3600" b="1" dirty="0"/>
          </a:p>
        </p:txBody>
      </p:sp>
      <p:sp>
        <p:nvSpPr>
          <p:cNvPr id="22531" name="Rectangle 3"/>
          <p:cNvSpPr>
            <a:spLocks noGrp="1" noChangeArrowheads="1"/>
          </p:cNvSpPr>
          <p:nvPr>
            <p:ph type="body" idx="1"/>
          </p:nvPr>
        </p:nvSpPr>
        <p:spPr>
          <a:xfrm>
            <a:off x="457200" y="1447800"/>
            <a:ext cx="8077200" cy="4343400"/>
          </a:xfrm>
        </p:spPr>
        <p:txBody>
          <a:bodyPr/>
          <a:lstStyle/>
          <a:p>
            <a:pPr>
              <a:lnSpc>
                <a:spcPct val="80000"/>
              </a:lnSpc>
              <a:buFontTx/>
              <a:buNone/>
            </a:pPr>
            <a:r>
              <a:rPr lang="en-US" sz="2800" dirty="0"/>
              <a:t>	</a:t>
            </a:r>
            <a:r>
              <a:rPr lang="en-US" sz="2800" dirty="0" smtClean="0"/>
              <a:t> The Children’s Trust Fund (CTF) was established in 1983 by the Missouri General Assembly to insure efforts to prevent and alleviate the leading causes of child abuse and neglect.  CTF, dedicated solely to support child abuse/neglect prevention projects throughout the state, is authorized to enter into contracts with public or private agencies, schools or qualified individuals to establish community-based educational, service, and family support programs focused on the prevention and/or alleviation of child abuse and neglect.</a:t>
            </a:r>
            <a:endParaRPr lang="en-US" sz="28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685800" y="381000"/>
            <a:ext cx="7772400" cy="838200"/>
          </a:xfrm>
        </p:spPr>
        <p:txBody>
          <a:bodyPr/>
          <a:lstStyle/>
          <a:p>
            <a:r>
              <a:rPr lang="en-US" dirty="0" smtClean="0"/>
              <a:t>Project Abstract</a:t>
            </a:r>
            <a:endParaRPr lang="en-US" dirty="0"/>
          </a:p>
        </p:txBody>
      </p:sp>
      <p:sp>
        <p:nvSpPr>
          <p:cNvPr id="471043" name="Rectangle 3"/>
          <p:cNvSpPr>
            <a:spLocks noGrp="1" noChangeArrowheads="1"/>
          </p:cNvSpPr>
          <p:nvPr>
            <p:ph type="body" idx="1"/>
          </p:nvPr>
        </p:nvSpPr>
        <p:spPr>
          <a:xfrm>
            <a:off x="685800" y="1447800"/>
            <a:ext cx="7772400" cy="5029200"/>
          </a:xfrm>
        </p:spPr>
        <p:txBody>
          <a:bodyPr/>
          <a:lstStyle/>
          <a:p>
            <a:pPr>
              <a:buFontTx/>
              <a:buNone/>
            </a:pPr>
            <a:r>
              <a:rPr lang="en-US" u="sng" dirty="0" smtClean="0"/>
              <a:t>Protective Factors:</a:t>
            </a:r>
            <a:endParaRPr lang="en-US" u="sng" dirty="0"/>
          </a:p>
        </p:txBody>
      </p:sp>
      <p:sp>
        <p:nvSpPr>
          <p:cNvPr id="471044" name="Text Box 4"/>
          <p:cNvSpPr txBox="1">
            <a:spLocks noChangeArrowheads="1"/>
          </p:cNvSpPr>
          <p:nvPr/>
        </p:nvSpPr>
        <p:spPr bwMode="auto">
          <a:xfrm>
            <a:off x="685800" y="2438400"/>
            <a:ext cx="7586663" cy="3662541"/>
          </a:xfrm>
          <a:prstGeom prst="rect">
            <a:avLst/>
          </a:prstGeom>
          <a:noFill/>
          <a:ln w="12700" cap="sq">
            <a:noFill/>
            <a:miter lim="800000"/>
            <a:headEnd type="none" w="sm" len="sm"/>
            <a:tailEnd type="none" w="sm" len="sm"/>
          </a:ln>
          <a:effectLst/>
        </p:spPr>
        <p:txBody>
          <a:bodyPr wrap="square">
            <a:spAutoFit/>
          </a:bodyPr>
          <a:lstStyle/>
          <a:p>
            <a:r>
              <a:rPr lang="en-US" sz="2400" dirty="0" smtClean="0"/>
              <a:t>Please describe how the project will integrate the following protective factors:  </a:t>
            </a:r>
          </a:p>
          <a:p>
            <a:pPr marL="457200" indent="-457200">
              <a:buAutoNum type="arabicParenBoth"/>
            </a:pPr>
            <a:r>
              <a:rPr lang="en-US" sz="2400" dirty="0" smtClean="0"/>
              <a:t>parental resilience, </a:t>
            </a:r>
          </a:p>
          <a:p>
            <a:pPr marL="457200" indent="-457200">
              <a:buAutoNum type="arabicParenBoth"/>
            </a:pPr>
            <a:r>
              <a:rPr lang="en-US" sz="2400" dirty="0" smtClean="0"/>
              <a:t>social connections, </a:t>
            </a:r>
          </a:p>
          <a:p>
            <a:pPr marL="457200" indent="-457200">
              <a:buAutoNum type="arabicParenBoth"/>
            </a:pPr>
            <a:r>
              <a:rPr lang="en-US" sz="2400" dirty="0" smtClean="0"/>
              <a:t>knowledge of parenting and child development, </a:t>
            </a:r>
          </a:p>
          <a:p>
            <a:pPr marL="457200" indent="-457200">
              <a:buAutoNum type="arabicParenBoth"/>
            </a:pPr>
            <a:r>
              <a:rPr lang="en-US" sz="2400" dirty="0" smtClean="0"/>
              <a:t>concrete support in times of need, and </a:t>
            </a:r>
          </a:p>
          <a:p>
            <a:pPr marL="457200" indent="-457200">
              <a:buAutoNum type="arabicParenBoth"/>
            </a:pPr>
            <a:r>
              <a:rPr lang="en-US" sz="2400" dirty="0" smtClean="0"/>
              <a:t>social and emotional competence of children.  </a:t>
            </a:r>
          </a:p>
          <a:p>
            <a:pPr marL="457200" indent="-457200"/>
            <a:endParaRPr lang="en-US" sz="2400" dirty="0" smtClean="0"/>
          </a:p>
          <a:p>
            <a:pPr marL="457200" indent="-457200"/>
            <a:r>
              <a:rPr lang="en-US" sz="2000" dirty="0" smtClean="0"/>
              <a:t>	Please refer to the “strengthening families framework”  (Attachment 1) for additional information on the five protective factors. </a:t>
            </a:r>
            <a:endParaRPr lang="en-US" sz="20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19200" y="0"/>
            <a:ext cx="6477000" cy="6553200"/>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295400" y="1"/>
            <a:ext cx="64770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gs>
            <a:gs pos="100000">
              <a:srgbClr val="0000A8"/>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90600"/>
          </a:xfrm>
        </p:spPr>
        <p:txBody>
          <a:bodyPr/>
          <a:lstStyle/>
          <a:p>
            <a:r>
              <a:rPr lang="en-US" dirty="0" smtClean="0"/>
              <a:t>Data Sources</a:t>
            </a:r>
            <a:endParaRPr lang="en-US" dirty="0"/>
          </a:p>
        </p:txBody>
      </p:sp>
      <p:sp>
        <p:nvSpPr>
          <p:cNvPr id="3" name="Content Placeholder 2"/>
          <p:cNvSpPr>
            <a:spLocks noGrp="1"/>
          </p:cNvSpPr>
          <p:nvPr>
            <p:ph idx="1"/>
          </p:nvPr>
        </p:nvSpPr>
        <p:spPr>
          <a:xfrm>
            <a:off x="685800" y="1447800"/>
            <a:ext cx="7772400" cy="4648200"/>
          </a:xfrm>
        </p:spPr>
        <p:txBody>
          <a:bodyPr/>
          <a:lstStyle/>
          <a:p>
            <a:r>
              <a:rPr lang="en-US" sz="2400" dirty="0" err="1" smtClean="0"/>
              <a:t>KidsCount</a:t>
            </a:r>
            <a:r>
              <a:rPr lang="en-US" sz="2400" dirty="0" smtClean="0"/>
              <a:t> Data Book:</a:t>
            </a:r>
          </a:p>
          <a:p>
            <a:r>
              <a:rPr lang="en-US" sz="2400" dirty="0" smtClean="0">
                <a:hlinkClick r:id="rId2"/>
              </a:rPr>
              <a:t>http://www.oseda.missouri.edu/kidscount/</a:t>
            </a:r>
            <a:endParaRPr lang="en-US" sz="2400" dirty="0" smtClean="0"/>
          </a:p>
          <a:p>
            <a:endParaRPr lang="en-US" dirty="0" smtClean="0"/>
          </a:p>
          <a:p>
            <a:r>
              <a:rPr lang="en-US" sz="2000" dirty="0" smtClean="0"/>
              <a:t>DSS/Children’s Division Child Abuse &amp; Neglect Annual Report</a:t>
            </a:r>
          </a:p>
          <a:p>
            <a:r>
              <a:rPr lang="en-US" sz="2000" dirty="0" smtClean="0">
                <a:hlinkClick r:id="rId3"/>
              </a:rPr>
              <a:t>http://dss.mo.gov/re/pdf/cs/children-division-2011.pdf</a:t>
            </a:r>
            <a:endParaRPr lang="en-US" sz="2000" dirty="0" smtClean="0"/>
          </a:p>
          <a:p>
            <a:endParaRPr lang="en-US" dirty="0" smtClean="0"/>
          </a:p>
          <a:p>
            <a:r>
              <a:rPr lang="en-US" sz="2000" dirty="0" smtClean="0"/>
              <a:t>Missouri Child Fatality Review Program Annual Report</a:t>
            </a:r>
          </a:p>
          <a:p>
            <a:r>
              <a:rPr lang="en-US" sz="2000" u="sng" dirty="0" smtClean="0">
                <a:hlinkClick r:id="rId4"/>
              </a:rPr>
              <a:t>http://dss.missouri.gov/re/pdf/cfrar/cfrar10.pdf</a:t>
            </a:r>
            <a:endParaRPr lang="en-US" sz="2000" dirty="0" smtClean="0"/>
          </a:p>
          <a:p>
            <a:endParaRPr lang="en-US" sz="20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21" name="Picture 1"/>
          <p:cNvPicPr>
            <a:picLocks noChangeAspect="1" noChangeArrowheads="1"/>
          </p:cNvPicPr>
          <p:nvPr/>
        </p:nvPicPr>
        <p:blipFill>
          <a:blip r:embed="rId3" cstate="print"/>
          <a:srcRect/>
          <a:stretch>
            <a:fillRect/>
          </a:stretch>
        </p:blipFill>
        <p:spPr bwMode="auto">
          <a:xfrm>
            <a:off x="762000" y="457200"/>
            <a:ext cx="7620000" cy="586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a:t>
            </a:r>
            <a:endParaRPr lang="en-US" dirty="0"/>
          </a:p>
        </p:txBody>
      </p:sp>
      <p:sp>
        <p:nvSpPr>
          <p:cNvPr id="3" name="Content Placeholder 2"/>
          <p:cNvSpPr>
            <a:spLocks noGrp="1"/>
          </p:cNvSpPr>
          <p:nvPr>
            <p:ph idx="1"/>
          </p:nvPr>
        </p:nvSpPr>
        <p:spPr/>
        <p:txBody>
          <a:bodyPr/>
          <a:lstStyle/>
          <a:p>
            <a:r>
              <a:rPr lang="en-US" dirty="0" smtClean="0"/>
              <a:t>The information required in your Action Plan must agree with the information outlined in the Project Abstract.</a:t>
            </a:r>
          </a:p>
          <a:p>
            <a:endParaRPr lang="en-US" dirty="0" smtClean="0"/>
          </a:p>
          <a:p>
            <a:r>
              <a:rPr lang="en-US" sz="2400" u="sng" dirty="0" smtClean="0"/>
              <a:t>Suggestion</a:t>
            </a:r>
            <a:r>
              <a:rPr lang="en-US" sz="2400" dirty="0" smtClean="0"/>
              <a:t>:  Some folks find it helpful to work through the Action Plan worksheet(s) prior to working with the related components within the Abstract.</a:t>
            </a:r>
            <a:endParaRPr lang="en-US" sz="24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4673" name="Picture 1"/>
          <p:cNvPicPr>
            <a:picLocks noChangeAspect="1" noChangeArrowheads="1"/>
          </p:cNvPicPr>
          <p:nvPr/>
        </p:nvPicPr>
        <p:blipFill>
          <a:blip r:embed="rId3" cstate="print"/>
          <a:srcRect/>
          <a:stretch>
            <a:fillRect/>
          </a:stretch>
        </p:blipFill>
        <p:spPr bwMode="auto">
          <a:xfrm>
            <a:off x="2285999" y="152400"/>
            <a:ext cx="4648201" cy="647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532" name="Rectangle 4"/>
          <p:cNvSpPr>
            <a:spLocks noGrp="1" noChangeArrowheads="1"/>
          </p:cNvSpPr>
          <p:nvPr>
            <p:ph type="title"/>
          </p:nvPr>
        </p:nvSpPr>
        <p:spPr>
          <a:xfrm>
            <a:off x="0" y="1905000"/>
            <a:ext cx="9144000" cy="1143000"/>
          </a:xfrm>
        </p:spPr>
        <p:txBody>
          <a:bodyPr/>
          <a:lstStyle/>
          <a:p>
            <a:r>
              <a:rPr lang="en-US" sz="4000" b="1"/>
              <a:t>Budget Forms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52400"/>
            <a:ext cx="8534399"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7970" name="Picture 2"/>
          <p:cNvPicPr>
            <a:picLocks noChangeAspect="1" noChangeArrowheads="1"/>
          </p:cNvPicPr>
          <p:nvPr/>
        </p:nvPicPr>
        <p:blipFill>
          <a:blip r:embed="rId2" cstate="print"/>
          <a:srcRect/>
          <a:stretch>
            <a:fillRect/>
          </a:stretch>
        </p:blipFill>
        <p:spPr bwMode="auto">
          <a:xfrm>
            <a:off x="609600" y="457200"/>
            <a:ext cx="7848600" cy="59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609600"/>
            <a:ext cx="7772400" cy="1143000"/>
          </a:xfrm>
        </p:spPr>
        <p:txBody>
          <a:bodyPr/>
          <a:lstStyle/>
          <a:p>
            <a:r>
              <a:rPr lang="en-US" sz="4000" b="1" dirty="0" smtClean="0"/>
              <a:t>About CTF’s General CA/N Prevention Grant Program:</a:t>
            </a:r>
            <a:endParaRPr lang="en-US" sz="4000" b="1" dirty="0"/>
          </a:p>
        </p:txBody>
      </p:sp>
      <p:sp>
        <p:nvSpPr>
          <p:cNvPr id="57347" name="Rectangle 3"/>
          <p:cNvSpPr>
            <a:spLocks noGrp="1" noChangeArrowheads="1"/>
          </p:cNvSpPr>
          <p:nvPr>
            <p:ph type="body" idx="1"/>
          </p:nvPr>
        </p:nvSpPr>
        <p:spPr>
          <a:xfrm>
            <a:off x="685800" y="1524000"/>
            <a:ext cx="7772400" cy="4572000"/>
          </a:xfrm>
          <a:noFill/>
          <a:ln/>
        </p:spPr>
        <p:txBody>
          <a:bodyPr anchor="b"/>
          <a:lstStyle/>
          <a:p>
            <a:pPr marL="609600" indent="-609600">
              <a:lnSpc>
                <a:spcPct val="90000"/>
              </a:lnSpc>
              <a:buFontTx/>
              <a:buNone/>
            </a:pPr>
            <a:r>
              <a:rPr lang="en-US" sz="2800" b="1" dirty="0" smtClean="0"/>
              <a:t>	</a:t>
            </a:r>
          </a:p>
          <a:p>
            <a:pPr marL="609600" indent="-609600">
              <a:lnSpc>
                <a:spcPct val="90000"/>
              </a:lnSpc>
              <a:buFontTx/>
              <a:buNone/>
            </a:pPr>
            <a:endParaRPr lang="en-US" sz="2800" b="1" dirty="0" smtClean="0"/>
          </a:p>
          <a:p>
            <a:pPr marL="609600" indent="-609600">
              <a:lnSpc>
                <a:spcPct val="90000"/>
              </a:lnSpc>
              <a:buFontTx/>
              <a:buNone/>
            </a:pPr>
            <a:endParaRPr lang="en-US" sz="2800" b="1" dirty="0" smtClean="0"/>
          </a:p>
          <a:p>
            <a:pPr marL="609600" indent="-609600">
              <a:lnSpc>
                <a:spcPct val="90000"/>
              </a:lnSpc>
              <a:buFontTx/>
              <a:buNone/>
            </a:pPr>
            <a:r>
              <a:rPr lang="en-US" sz="2800" b="1" dirty="0" smtClean="0"/>
              <a:t>	The General Prevention grant program </a:t>
            </a:r>
          </a:p>
          <a:p>
            <a:pPr marL="609600" indent="-609600">
              <a:lnSpc>
                <a:spcPct val="90000"/>
              </a:lnSpc>
              <a:buFontTx/>
              <a:buNone/>
            </a:pPr>
            <a:r>
              <a:rPr lang="en-US" sz="2800" b="1" dirty="0" smtClean="0"/>
              <a:t>	provides grants to community based organizations that work to prevent child abuse and neglect; inform and educate children, parents, professionals and the general public about child abuse and neglect; and/or promote public awareness of child abuse and neglect and educate others with how it can be prevented.</a:t>
            </a:r>
            <a:endParaRPr lang="en-US" sz="28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47801" y="228601"/>
            <a:ext cx="5867400" cy="6476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dirty="0" smtClean="0"/>
              <a:t>Budget Justification</a:t>
            </a:r>
            <a:endParaRPr lang="en-US" dirty="0"/>
          </a:p>
        </p:txBody>
      </p:sp>
      <p:sp>
        <p:nvSpPr>
          <p:cNvPr id="470019" name="Rectangle 3"/>
          <p:cNvSpPr>
            <a:spLocks noGrp="1" noChangeArrowheads="1"/>
          </p:cNvSpPr>
          <p:nvPr>
            <p:ph type="body" idx="1"/>
          </p:nvPr>
        </p:nvSpPr>
        <p:spPr>
          <a:xfrm>
            <a:off x="1447800" y="1676400"/>
            <a:ext cx="6248400" cy="4114800"/>
          </a:xfrm>
        </p:spPr>
        <p:txBody>
          <a:bodyPr/>
          <a:lstStyle/>
          <a:p>
            <a:pPr marL="0" indent="4763">
              <a:buFontTx/>
              <a:buNone/>
            </a:pPr>
            <a:endParaRPr lang="en-US" sz="2500" dirty="0" smtClean="0"/>
          </a:p>
          <a:p>
            <a:pPr marL="0" indent="4763">
              <a:buFontTx/>
              <a:buNone/>
            </a:pPr>
            <a:r>
              <a:rPr lang="en-US" sz="2500" dirty="0" smtClean="0"/>
              <a:t>Justify </a:t>
            </a:r>
            <a:r>
              <a:rPr lang="en-US" sz="2500" dirty="0"/>
              <a:t>the need for each item listed in the budget for </a:t>
            </a:r>
            <a:r>
              <a:rPr lang="en-US" sz="2500" dirty="0" smtClean="0"/>
              <a:t>which CTF </a:t>
            </a:r>
            <a:r>
              <a:rPr lang="en-US" sz="2500" dirty="0"/>
              <a:t>grant funds will be used. </a:t>
            </a:r>
            <a:r>
              <a:rPr lang="en-US" sz="2500" dirty="0">
                <a:solidFill>
                  <a:schemeClr val="tx2"/>
                </a:solidFill>
              </a:rPr>
              <a:t>Be sure to justify each individual budget line item and provide a clear explanation of the need and purpose of each item.</a:t>
            </a:r>
            <a:r>
              <a:rPr lang="en-US" sz="2500" dirty="0"/>
              <a:t> An explanation of each budget item must be included for consideration of funding.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0018" name="Picture 2"/>
          <p:cNvPicPr>
            <a:picLocks noChangeAspect="1" noChangeArrowheads="1"/>
          </p:cNvPicPr>
          <p:nvPr/>
        </p:nvPicPr>
        <p:blipFill>
          <a:blip r:embed="rId2" cstate="print"/>
          <a:srcRect/>
          <a:stretch>
            <a:fillRect/>
          </a:stretch>
        </p:blipFill>
        <p:spPr bwMode="auto">
          <a:xfrm>
            <a:off x="1981200" y="152400"/>
            <a:ext cx="4953000" cy="647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95400" y="0"/>
            <a:ext cx="6248400"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0" y="2590800"/>
            <a:ext cx="9144000" cy="1143000"/>
          </a:xfrm>
        </p:spPr>
        <p:txBody>
          <a:bodyPr/>
          <a:lstStyle/>
          <a:p>
            <a:r>
              <a:rPr lang="en-US" sz="4000" b="1"/>
              <a:t>Additional Supporting Documentation</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sz="4000"/>
              <a:t>Additional Supporting Documentation</a:t>
            </a:r>
          </a:p>
        </p:txBody>
      </p:sp>
      <p:sp>
        <p:nvSpPr>
          <p:cNvPr id="474115" name="Rectangle 3"/>
          <p:cNvSpPr>
            <a:spLocks noGrp="1" noChangeArrowheads="1"/>
          </p:cNvSpPr>
          <p:nvPr>
            <p:ph type="body" idx="1"/>
          </p:nvPr>
        </p:nvSpPr>
        <p:spPr/>
        <p:txBody>
          <a:bodyPr/>
          <a:lstStyle/>
          <a:p>
            <a:pPr marL="0" indent="4763">
              <a:buFontTx/>
              <a:buNone/>
            </a:pPr>
            <a:r>
              <a:rPr lang="en-US" u="sng" dirty="0" smtClean="0"/>
              <a:t>Evidenced-based Program </a:t>
            </a:r>
            <a:r>
              <a:rPr lang="en-US" u="sng" dirty="0"/>
              <a:t>Source Information</a:t>
            </a:r>
          </a:p>
          <a:p>
            <a:pPr marL="0" indent="4763">
              <a:buFontTx/>
              <a:buNone/>
            </a:pPr>
            <a:r>
              <a:rPr lang="en-US" sz="2000" dirty="0"/>
              <a:t>Applicants must provide a</a:t>
            </a:r>
            <a:r>
              <a:rPr lang="en-US" sz="2000" b="1" dirty="0"/>
              <a:t> photocopied or printed description</a:t>
            </a:r>
            <a:r>
              <a:rPr lang="en-US" sz="2000" dirty="0"/>
              <a:t> of the model program upon which the proposal is based. </a:t>
            </a:r>
          </a:p>
        </p:txBody>
      </p:sp>
      <p:sp>
        <p:nvSpPr>
          <p:cNvPr id="474116" name="Text Box 4"/>
          <p:cNvSpPr txBox="1">
            <a:spLocks noChangeArrowheads="1"/>
          </p:cNvSpPr>
          <p:nvPr/>
        </p:nvSpPr>
        <p:spPr bwMode="auto">
          <a:xfrm>
            <a:off x="609600" y="3276600"/>
            <a:ext cx="8305800" cy="1323439"/>
          </a:xfrm>
          <a:prstGeom prst="rect">
            <a:avLst/>
          </a:prstGeom>
          <a:noFill/>
          <a:ln w="12700" cap="sq">
            <a:noFill/>
            <a:miter lim="800000"/>
            <a:headEnd type="none" w="sm" len="sm"/>
            <a:tailEnd type="none" w="sm" len="sm"/>
          </a:ln>
          <a:effectLst/>
        </p:spPr>
        <p:txBody>
          <a:bodyPr>
            <a:spAutoFit/>
          </a:bodyPr>
          <a:lstStyle/>
          <a:p>
            <a:pPr marL="58738"/>
            <a:r>
              <a:rPr lang="en-US" sz="2000" dirty="0"/>
              <a:t>The description must:</a:t>
            </a:r>
          </a:p>
          <a:p>
            <a:pPr marL="58738">
              <a:buFont typeface="Wingdings" pitchFamily="2" charset="2"/>
              <a:buChar char="§"/>
            </a:pPr>
            <a:r>
              <a:rPr lang="en-US" sz="2000" dirty="0"/>
              <a:t>  Identify which federal agency or other </a:t>
            </a:r>
            <a:r>
              <a:rPr lang="en-US" sz="2000" dirty="0" smtClean="0"/>
              <a:t>institution </a:t>
            </a:r>
            <a:r>
              <a:rPr lang="en-US" sz="2000" dirty="0"/>
              <a:t>has evaluated the model.</a:t>
            </a:r>
          </a:p>
          <a:p>
            <a:pPr marL="58738">
              <a:buFont typeface="Wingdings" pitchFamily="2" charset="2"/>
              <a:buChar char="§"/>
            </a:pPr>
            <a:r>
              <a:rPr lang="en-US" sz="2000" dirty="0"/>
              <a:t>  Provide a brief overview of the program which includes an explanation of the program’s activities, target population, and success rate.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sz="4000"/>
              <a:t>Additional Supporting Documentation</a:t>
            </a:r>
          </a:p>
        </p:txBody>
      </p:sp>
      <p:sp>
        <p:nvSpPr>
          <p:cNvPr id="475139" name="Rectangle 3"/>
          <p:cNvSpPr>
            <a:spLocks noGrp="1" noChangeArrowheads="1"/>
          </p:cNvSpPr>
          <p:nvPr>
            <p:ph type="body" idx="1"/>
          </p:nvPr>
        </p:nvSpPr>
        <p:spPr/>
        <p:txBody>
          <a:bodyPr/>
          <a:lstStyle/>
          <a:p>
            <a:pPr>
              <a:buFontTx/>
              <a:buNone/>
            </a:pPr>
            <a:r>
              <a:rPr lang="en-US" u="sng"/>
              <a:t>Other Documentation</a:t>
            </a:r>
          </a:p>
        </p:txBody>
      </p:sp>
      <p:sp>
        <p:nvSpPr>
          <p:cNvPr id="475140" name="Text Box 4"/>
          <p:cNvSpPr txBox="1">
            <a:spLocks noChangeArrowheads="1"/>
          </p:cNvSpPr>
          <p:nvPr/>
        </p:nvSpPr>
        <p:spPr bwMode="auto">
          <a:xfrm>
            <a:off x="762000" y="2743200"/>
            <a:ext cx="7543800" cy="3521075"/>
          </a:xfrm>
          <a:prstGeom prst="rect">
            <a:avLst/>
          </a:prstGeom>
          <a:noFill/>
          <a:ln w="12700" cap="sq">
            <a:noFill/>
            <a:miter lim="800000"/>
            <a:headEnd type="none" w="sm" len="sm"/>
            <a:tailEnd type="none" w="sm" len="sm"/>
          </a:ln>
          <a:effectLst/>
        </p:spPr>
        <p:txBody>
          <a:bodyPr>
            <a:spAutoFit/>
          </a:bodyPr>
          <a:lstStyle/>
          <a:p>
            <a:r>
              <a:rPr lang="en-US" sz="2500" dirty="0"/>
              <a:t>If funding is requested for personnel, applicants must include </a:t>
            </a:r>
            <a:r>
              <a:rPr lang="en-US" sz="2500" u="sng" dirty="0">
                <a:solidFill>
                  <a:schemeClr val="tx2"/>
                </a:solidFill>
              </a:rPr>
              <a:t>copies of job </a:t>
            </a:r>
            <a:r>
              <a:rPr lang="en-US" sz="2500" u="sng" dirty="0" smtClean="0">
                <a:solidFill>
                  <a:schemeClr val="tx2"/>
                </a:solidFill>
              </a:rPr>
              <a:t>descriptions</a:t>
            </a:r>
            <a:r>
              <a:rPr lang="en-US" sz="2500" dirty="0" smtClean="0"/>
              <a:t> </a:t>
            </a:r>
            <a:r>
              <a:rPr lang="en-US" sz="2500" dirty="0"/>
              <a:t>for each </a:t>
            </a:r>
            <a:r>
              <a:rPr lang="en-US" sz="2500" dirty="0" smtClean="0"/>
              <a:t>proposed staff position at </a:t>
            </a:r>
            <a:r>
              <a:rPr lang="en-US" sz="2500" dirty="0"/>
              <a:t>the time of application.</a:t>
            </a:r>
          </a:p>
          <a:p>
            <a:r>
              <a:rPr lang="en-US" sz="2500" dirty="0"/>
              <a:t>	</a:t>
            </a:r>
          </a:p>
          <a:p>
            <a:r>
              <a:rPr lang="en-US" sz="2500" dirty="0"/>
              <a:t>If funding is requested for contractual services, applicants </a:t>
            </a:r>
            <a:r>
              <a:rPr lang="en-US" sz="2500" dirty="0" smtClean="0"/>
              <a:t>must </a:t>
            </a:r>
            <a:r>
              <a:rPr lang="en-US" sz="2500" dirty="0"/>
              <a:t>include </a:t>
            </a:r>
            <a:r>
              <a:rPr lang="en-US" sz="2500" u="sng" dirty="0">
                <a:solidFill>
                  <a:schemeClr val="tx2"/>
                </a:solidFill>
              </a:rPr>
              <a:t>a copy of the proposed contract agreement(s) for each service and a resume or curriculum vitae for the proposed contractor</a:t>
            </a:r>
            <a:r>
              <a:rPr lang="en-US" sz="2500" dirty="0"/>
              <a:t>, if known, at the time of application.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52400" y="228600"/>
            <a:ext cx="8991600" cy="1143000"/>
          </a:xfrm>
        </p:spPr>
        <p:txBody>
          <a:bodyPr/>
          <a:lstStyle/>
          <a:p>
            <a:r>
              <a:rPr lang="en-US" sz="4000" b="1"/>
              <a:t>Additional Supporting Documentation</a:t>
            </a:r>
          </a:p>
        </p:txBody>
      </p:sp>
      <p:sp>
        <p:nvSpPr>
          <p:cNvPr id="477187" name="Rectangle 3"/>
          <p:cNvSpPr>
            <a:spLocks noGrp="1" noChangeArrowheads="1"/>
          </p:cNvSpPr>
          <p:nvPr>
            <p:ph type="body" idx="1"/>
          </p:nvPr>
        </p:nvSpPr>
        <p:spPr>
          <a:xfrm>
            <a:off x="685800" y="1219200"/>
            <a:ext cx="7772400" cy="685800"/>
          </a:xfrm>
        </p:spPr>
        <p:txBody>
          <a:bodyPr/>
          <a:lstStyle/>
          <a:p>
            <a:pPr>
              <a:buFontTx/>
              <a:buNone/>
            </a:pPr>
            <a:r>
              <a:rPr lang="en-US" u="sng" dirty="0"/>
              <a:t>Letters of </a:t>
            </a:r>
            <a:r>
              <a:rPr lang="en-US" u="sng" dirty="0" smtClean="0"/>
              <a:t>Support – 5 points</a:t>
            </a:r>
            <a:endParaRPr lang="en-US" u="sng" dirty="0"/>
          </a:p>
        </p:txBody>
      </p:sp>
      <p:sp>
        <p:nvSpPr>
          <p:cNvPr id="477188" name="Text Box 4"/>
          <p:cNvSpPr txBox="1">
            <a:spLocks noChangeArrowheads="1"/>
          </p:cNvSpPr>
          <p:nvPr/>
        </p:nvSpPr>
        <p:spPr bwMode="auto">
          <a:xfrm>
            <a:off x="685800" y="1828800"/>
            <a:ext cx="8016875" cy="1616075"/>
          </a:xfrm>
          <a:prstGeom prst="rect">
            <a:avLst/>
          </a:prstGeom>
          <a:noFill/>
          <a:ln w="12700" cap="sq">
            <a:noFill/>
            <a:miter lim="800000"/>
            <a:headEnd type="none" w="sm" len="sm"/>
            <a:tailEnd type="none" w="sm" len="sm"/>
          </a:ln>
          <a:effectLst/>
        </p:spPr>
        <p:txBody>
          <a:bodyPr>
            <a:spAutoFit/>
          </a:bodyPr>
          <a:lstStyle/>
          <a:p>
            <a:r>
              <a:rPr lang="en-US" sz="2500" dirty="0"/>
              <a:t>The applicant may include </a:t>
            </a:r>
            <a:r>
              <a:rPr lang="en-US" sz="2500" dirty="0" smtClean="0"/>
              <a:t>three (3) letters </a:t>
            </a:r>
            <a:r>
              <a:rPr lang="en-US" sz="2500" dirty="0"/>
              <a:t>of support. Letters of support must be current and cannot be from a proposed contractor or individual currently employed with the applicant </a:t>
            </a:r>
            <a:r>
              <a:rPr lang="en-US" sz="2500" dirty="0" smtClean="0"/>
              <a:t>agency. </a:t>
            </a:r>
            <a:endParaRPr lang="en-US" sz="2500" dirty="0"/>
          </a:p>
        </p:txBody>
      </p:sp>
      <p:sp>
        <p:nvSpPr>
          <p:cNvPr id="477189" name="Text Box 5"/>
          <p:cNvSpPr txBox="1">
            <a:spLocks noChangeArrowheads="1"/>
          </p:cNvSpPr>
          <p:nvPr/>
        </p:nvSpPr>
        <p:spPr bwMode="auto">
          <a:xfrm>
            <a:off x="685800" y="3733800"/>
            <a:ext cx="7153275" cy="1997075"/>
          </a:xfrm>
          <a:prstGeom prst="rect">
            <a:avLst/>
          </a:prstGeom>
          <a:noFill/>
          <a:ln w="12700" cap="sq">
            <a:noFill/>
            <a:miter lim="800000"/>
            <a:headEnd type="none" w="sm" len="sm"/>
            <a:tailEnd type="none" w="sm" len="sm"/>
          </a:ln>
          <a:effectLst/>
        </p:spPr>
        <p:txBody>
          <a:bodyPr>
            <a:spAutoFit/>
          </a:bodyPr>
          <a:lstStyle/>
          <a:p>
            <a:r>
              <a:rPr lang="en-US" sz="2500" dirty="0"/>
              <a:t>Letters of support should be obtained from individuals familiar with the applicant and their history of providing quality services similar to those proposed. Letters that arrive separately from their corresponding application will not be accepted.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sz="4000"/>
              <a:t>Additional Supporting Documentation</a:t>
            </a:r>
          </a:p>
        </p:txBody>
      </p:sp>
      <p:sp>
        <p:nvSpPr>
          <p:cNvPr id="478211" name="Rectangle 3"/>
          <p:cNvSpPr>
            <a:spLocks noGrp="1" noChangeArrowheads="1"/>
          </p:cNvSpPr>
          <p:nvPr>
            <p:ph type="body" idx="1"/>
          </p:nvPr>
        </p:nvSpPr>
        <p:spPr/>
        <p:txBody>
          <a:bodyPr/>
          <a:lstStyle/>
          <a:p>
            <a:pPr>
              <a:buFontTx/>
              <a:buNone/>
            </a:pPr>
            <a:r>
              <a:rPr lang="en-US" u="sng" dirty="0"/>
              <a:t>Financial and Organizational Information</a:t>
            </a:r>
          </a:p>
        </p:txBody>
      </p:sp>
      <p:sp>
        <p:nvSpPr>
          <p:cNvPr id="478212" name="Text Box 4"/>
          <p:cNvSpPr txBox="1">
            <a:spLocks noChangeArrowheads="1"/>
          </p:cNvSpPr>
          <p:nvPr/>
        </p:nvSpPr>
        <p:spPr bwMode="auto">
          <a:xfrm>
            <a:off x="762000" y="2743200"/>
            <a:ext cx="7381875" cy="1631216"/>
          </a:xfrm>
          <a:prstGeom prst="rect">
            <a:avLst/>
          </a:prstGeom>
          <a:noFill/>
          <a:ln w="12700" cap="sq">
            <a:noFill/>
            <a:miter lim="800000"/>
            <a:headEnd type="none" w="sm" len="sm"/>
            <a:tailEnd type="none" w="sm" len="sm"/>
          </a:ln>
          <a:effectLst/>
        </p:spPr>
        <p:txBody>
          <a:bodyPr>
            <a:spAutoFit/>
          </a:bodyPr>
          <a:lstStyle/>
          <a:p>
            <a:pPr lvl="1" indent="-342900">
              <a:buFont typeface="Wingdings" pitchFamily="2" charset="2"/>
              <a:buChar char="§"/>
            </a:pPr>
            <a:r>
              <a:rPr lang="en-US" sz="2500" dirty="0"/>
              <a:t>Current Copy of 501(c)(3) certification (if applicable</a:t>
            </a:r>
            <a:r>
              <a:rPr lang="en-US" sz="2500" dirty="0" smtClean="0"/>
              <a:t>)</a:t>
            </a:r>
          </a:p>
          <a:p>
            <a:pPr lvl="1" indent="-342900">
              <a:buFont typeface="Wingdings" pitchFamily="2" charset="2"/>
              <a:buChar char="§"/>
            </a:pPr>
            <a:endParaRPr lang="en-US" sz="2500" dirty="0"/>
          </a:p>
          <a:p>
            <a:pPr lvl="1" indent="-342900">
              <a:buFont typeface="Wingdings" pitchFamily="2" charset="2"/>
              <a:buChar char="§"/>
            </a:pPr>
            <a:r>
              <a:rPr lang="en-US" sz="2500" dirty="0" smtClean="0"/>
              <a:t>Organization/Agency Budget</a:t>
            </a:r>
            <a:endParaRPr lang="en-US" sz="25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762000" y="2590800"/>
            <a:ext cx="7772400" cy="1143000"/>
          </a:xfrm>
        </p:spPr>
        <p:txBody>
          <a:bodyPr/>
          <a:lstStyle/>
          <a:p>
            <a:r>
              <a:rPr lang="en-US" sz="4000"/>
              <a:t>Application Submission Instructions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457200"/>
            <a:ext cx="9144000" cy="1143000"/>
          </a:xfrm>
        </p:spPr>
        <p:txBody>
          <a:bodyPr/>
          <a:lstStyle/>
          <a:p>
            <a:r>
              <a:rPr lang="en-US" sz="4000" b="1" dirty="0" smtClean="0"/>
              <a:t>CTF General Prevention Funding</a:t>
            </a:r>
            <a:r>
              <a:rPr lang="en-US" sz="4000" b="1" dirty="0"/>
              <a:t>: </a:t>
            </a:r>
            <a:r>
              <a:rPr lang="en-US" sz="4000" b="1" dirty="0" smtClean="0"/>
              <a:t/>
            </a:r>
            <a:br>
              <a:rPr lang="en-US" sz="4000" b="1" dirty="0" smtClean="0"/>
            </a:br>
            <a:r>
              <a:rPr lang="en-US" sz="4000" b="1" dirty="0" smtClean="0"/>
              <a:t>Eligibility</a:t>
            </a:r>
            <a:endParaRPr lang="en-US" sz="4000" b="1" dirty="0"/>
          </a:p>
        </p:txBody>
      </p:sp>
      <p:sp>
        <p:nvSpPr>
          <p:cNvPr id="55299" name="Rectangle 3"/>
          <p:cNvSpPr>
            <a:spLocks noGrp="1" noChangeArrowheads="1"/>
          </p:cNvSpPr>
          <p:nvPr>
            <p:ph type="body" idx="1"/>
          </p:nvPr>
        </p:nvSpPr>
        <p:spPr>
          <a:xfrm>
            <a:off x="685800" y="1676400"/>
            <a:ext cx="7772400" cy="4876800"/>
          </a:xfrm>
        </p:spPr>
        <p:txBody>
          <a:bodyPr/>
          <a:lstStyle/>
          <a:p>
            <a:pPr>
              <a:buNone/>
            </a:pPr>
            <a:r>
              <a:rPr lang="en-US" sz="2800" b="1" u="sng" dirty="0" smtClean="0"/>
              <a:t>To be eligible for CTF funding, applicants must:</a:t>
            </a:r>
            <a:endParaRPr lang="en-US" sz="2800" dirty="0" smtClean="0"/>
          </a:p>
          <a:p>
            <a:pPr lvl="0"/>
            <a:endParaRPr lang="en-US" sz="2000" dirty="0" smtClean="0"/>
          </a:p>
          <a:p>
            <a:r>
              <a:rPr lang="en-US" sz="2000" dirty="0" smtClean="0"/>
              <a:t>Establish a child abuse/neglect prevention project serving residents of Missouri.  Eligible projects must fit within the definitions of primary or secondary prevention;</a:t>
            </a:r>
          </a:p>
          <a:p>
            <a:pPr>
              <a:buNone/>
            </a:pPr>
            <a:endParaRPr lang="en-US" sz="2000" dirty="0" smtClean="0"/>
          </a:p>
          <a:p>
            <a:r>
              <a:rPr lang="en-US" sz="2000" dirty="0" smtClean="0"/>
              <a:t>Demonstrate a positive impact on variables highly correlated with the occurrence of child abuse and neglect and demonstrate that the project will help to prevent or reduce the occurrence of child abuse or neglect; and</a:t>
            </a:r>
          </a:p>
          <a:p>
            <a:pPr>
              <a:buNone/>
            </a:pPr>
            <a:endParaRPr lang="en-US" sz="2000" dirty="0" smtClean="0"/>
          </a:p>
          <a:p>
            <a:r>
              <a:rPr lang="en-US" sz="2000" dirty="0" smtClean="0"/>
              <a:t>Be able to demonstrate and measure the impact of the project with an objective, quantifiable evaluation component.</a:t>
            </a:r>
          </a:p>
          <a:p>
            <a:pPr lvl="0">
              <a:buNone/>
            </a:pPr>
            <a:endParaRPr lang="en-US" sz="2000"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685800" y="0"/>
            <a:ext cx="7772400" cy="1143000"/>
          </a:xfrm>
        </p:spPr>
        <p:txBody>
          <a:bodyPr/>
          <a:lstStyle/>
          <a:p>
            <a:r>
              <a:rPr lang="en-US" sz="4000"/>
              <a:t>When Submitting the Application…</a:t>
            </a:r>
          </a:p>
        </p:txBody>
      </p:sp>
      <p:sp>
        <p:nvSpPr>
          <p:cNvPr id="488452" name="Text Box 4"/>
          <p:cNvSpPr txBox="1">
            <a:spLocks noChangeArrowheads="1"/>
          </p:cNvSpPr>
          <p:nvPr/>
        </p:nvSpPr>
        <p:spPr bwMode="auto">
          <a:xfrm>
            <a:off x="457200" y="990600"/>
            <a:ext cx="8305800" cy="584775"/>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000" dirty="0"/>
              <a:t>Mark the “ORIGINAL” application in the upper right-hand corner of the </a:t>
            </a:r>
            <a:r>
              <a:rPr lang="en-US" sz="2000" dirty="0" smtClean="0"/>
              <a:t>Cover Sheet.</a:t>
            </a:r>
            <a:endParaRPr lang="en-US" sz="2000" dirty="0"/>
          </a:p>
        </p:txBody>
      </p:sp>
      <p:sp>
        <p:nvSpPr>
          <p:cNvPr id="488454" name="Text Box 6"/>
          <p:cNvSpPr txBox="1">
            <a:spLocks noChangeArrowheads="1"/>
          </p:cNvSpPr>
          <p:nvPr/>
        </p:nvSpPr>
        <p:spPr bwMode="auto">
          <a:xfrm>
            <a:off x="457200" y="2819400"/>
            <a:ext cx="8382000" cy="825500"/>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000" dirty="0"/>
              <a:t>Include any statistics, data, and highlights of your project within the </a:t>
            </a:r>
            <a:r>
              <a:rPr lang="en-US" sz="2000" dirty="0" smtClean="0"/>
              <a:t>abstract/core data form </a:t>
            </a:r>
            <a:r>
              <a:rPr lang="en-US" sz="2000" dirty="0"/>
              <a:t>where it best applies. </a:t>
            </a:r>
            <a:r>
              <a:rPr lang="en-US" sz="2000" dirty="0" smtClean="0"/>
              <a:t> </a:t>
            </a:r>
            <a:r>
              <a:rPr lang="en-US" sz="2000" u="sng" dirty="0" smtClean="0"/>
              <a:t>It </a:t>
            </a:r>
            <a:r>
              <a:rPr lang="en-US" sz="2000" u="sng" dirty="0"/>
              <a:t>is not necessary to attach appendices of such information.</a:t>
            </a:r>
            <a:endParaRPr lang="en-US" sz="2000" dirty="0"/>
          </a:p>
        </p:txBody>
      </p:sp>
      <p:sp>
        <p:nvSpPr>
          <p:cNvPr id="488456" name="Text Box 8"/>
          <p:cNvSpPr txBox="1">
            <a:spLocks noChangeArrowheads="1"/>
          </p:cNvSpPr>
          <p:nvPr/>
        </p:nvSpPr>
        <p:spPr bwMode="auto">
          <a:xfrm>
            <a:off x="457200" y="4114800"/>
            <a:ext cx="8229600" cy="604838"/>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200" u="sng" dirty="0">
                <a:solidFill>
                  <a:schemeClr val="tx2"/>
                </a:solidFill>
              </a:rPr>
              <a:t>All requested signatures in the application must be original.</a:t>
            </a:r>
            <a:r>
              <a:rPr lang="en-US" sz="2000" dirty="0"/>
              <a:t> Stamped or faxed signatures will not be accepted.</a:t>
            </a:r>
          </a:p>
        </p:txBody>
      </p:sp>
      <p:sp>
        <p:nvSpPr>
          <p:cNvPr id="488458" name="Text Box 10"/>
          <p:cNvSpPr txBox="1">
            <a:spLocks noChangeArrowheads="1"/>
          </p:cNvSpPr>
          <p:nvPr/>
        </p:nvSpPr>
        <p:spPr bwMode="auto">
          <a:xfrm>
            <a:off x="381000" y="5105400"/>
            <a:ext cx="8305800" cy="604838"/>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200" u="sng" dirty="0">
                <a:solidFill>
                  <a:schemeClr val="tx2"/>
                </a:solidFill>
              </a:rPr>
              <a:t>All applications must be signed by the proper individuals</a:t>
            </a:r>
            <a:r>
              <a:rPr lang="en-US" sz="2200" dirty="0">
                <a:solidFill>
                  <a:schemeClr val="tx2"/>
                </a:solidFill>
              </a:rPr>
              <a:t>.</a:t>
            </a:r>
            <a:r>
              <a:rPr lang="en-US" sz="2000" dirty="0"/>
              <a:t> Failure to secure proper signatures could result in an invalid application.</a:t>
            </a:r>
          </a:p>
        </p:txBody>
      </p:sp>
      <p:sp>
        <p:nvSpPr>
          <p:cNvPr id="488459" name="Text Box 11"/>
          <p:cNvSpPr txBox="1">
            <a:spLocks noChangeArrowheads="1"/>
          </p:cNvSpPr>
          <p:nvPr/>
        </p:nvSpPr>
        <p:spPr bwMode="auto">
          <a:xfrm>
            <a:off x="457200" y="1752600"/>
            <a:ext cx="7467600" cy="707886"/>
          </a:xfrm>
          <a:prstGeom prst="rect">
            <a:avLst/>
          </a:prstGeom>
          <a:noFill/>
          <a:ln w="12700" cap="sq">
            <a:noFill/>
            <a:miter lim="800000"/>
            <a:headEnd type="none" w="sm" len="sm"/>
            <a:tailEnd type="none" w="sm" len="sm"/>
          </a:ln>
          <a:effectLst/>
        </p:spPr>
        <p:txBody>
          <a:bodyPr>
            <a:spAutoFit/>
          </a:bodyPr>
          <a:lstStyle/>
          <a:p>
            <a:pPr lvl="1" indent="-342900">
              <a:buFont typeface="Wingdings" pitchFamily="2" charset="2"/>
              <a:buChar char="§"/>
            </a:pPr>
            <a:r>
              <a:rPr lang="en-US" sz="2000" dirty="0"/>
              <a:t>Applicants </a:t>
            </a:r>
            <a:r>
              <a:rPr lang="en-US" sz="2000" b="1" u="sng" dirty="0"/>
              <a:t>MUST</a:t>
            </a:r>
            <a:r>
              <a:rPr lang="en-US" sz="2000" dirty="0"/>
              <a:t> use the forms provided by the </a:t>
            </a:r>
            <a:r>
              <a:rPr lang="en-US" sz="2000" dirty="0" smtClean="0"/>
              <a:t>Children’s Trust Fund.</a:t>
            </a:r>
            <a:endParaRPr lang="en-US" sz="20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b="1"/>
              <a:t>Application Due Date</a:t>
            </a:r>
          </a:p>
        </p:txBody>
      </p:sp>
      <p:sp>
        <p:nvSpPr>
          <p:cNvPr id="492547" name="Rectangle 3"/>
          <p:cNvSpPr>
            <a:spLocks noGrp="1" noChangeArrowheads="1"/>
          </p:cNvSpPr>
          <p:nvPr>
            <p:ph type="body" idx="1"/>
          </p:nvPr>
        </p:nvSpPr>
        <p:spPr>
          <a:xfrm>
            <a:off x="228600" y="4724401"/>
            <a:ext cx="8229600" cy="914400"/>
          </a:xfrm>
        </p:spPr>
        <p:txBody>
          <a:bodyPr/>
          <a:lstStyle/>
          <a:p>
            <a:pPr marL="747713" lvl="1">
              <a:buFont typeface="Wingdings" pitchFamily="2" charset="2"/>
              <a:buChar char="§"/>
            </a:pPr>
            <a:r>
              <a:rPr lang="en-US" sz="2300" dirty="0"/>
              <a:t>Applicants will not be contacted if an item is missing from the application, or if a component is technically incorrect.  </a:t>
            </a:r>
          </a:p>
        </p:txBody>
      </p:sp>
      <p:sp>
        <p:nvSpPr>
          <p:cNvPr id="492548" name="Text Box 4"/>
          <p:cNvSpPr txBox="1">
            <a:spLocks noChangeArrowheads="1"/>
          </p:cNvSpPr>
          <p:nvPr/>
        </p:nvSpPr>
        <p:spPr bwMode="auto">
          <a:xfrm>
            <a:off x="533400" y="1981200"/>
            <a:ext cx="8016875" cy="869950"/>
          </a:xfrm>
          <a:prstGeom prst="rect">
            <a:avLst/>
          </a:prstGeom>
          <a:noFill/>
          <a:ln w="12700" cap="sq">
            <a:noFill/>
            <a:miter lim="800000"/>
            <a:headEnd type="none" w="sm" len="sm"/>
            <a:tailEnd type="none" w="sm" len="sm"/>
          </a:ln>
          <a:effectLst/>
        </p:spPr>
        <p:txBody>
          <a:bodyPr>
            <a:spAutoFit/>
          </a:bodyPr>
          <a:lstStyle/>
          <a:p>
            <a:pPr lvl="1" indent="-342900" algn="ctr"/>
            <a:r>
              <a:rPr lang="en-US" sz="2300" dirty="0"/>
              <a:t>Applications must be postmarked or delivered by :</a:t>
            </a:r>
          </a:p>
          <a:p>
            <a:pPr lvl="1" indent="-342900" algn="ctr">
              <a:buFont typeface="Wingdings" pitchFamily="2" charset="2"/>
              <a:buNone/>
            </a:pPr>
            <a:r>
              <a:rPr lang="en-US" sz="2800" b="1" u="sng" dirty="0" smtClean="0"/>
              <a:t>March 12, 2012</a:t>
            </a:r>
            <a:endParaRPr lang="en-US" sz="2800" b="1" u="sng" dirty="0"/>
          </a:p>
        </p:txBody>
      </p:sp>
      <p:sp>
        <p:nvSpPr>
          <p:cNvPr id="492549" name="Text Box 5"/>
          <p:cNvSpPr txBox="1">
            <a:spLocks noChangeArrowheads="1"/>
          </p:cNvSpPr>
          <p:nvPr/>
        </p:nvSpPr>
        <p:spPr bwMode="auto">
          <a:xfrm>
            <a:off x="457200" y="3124200"/>
            <a:ext cx="8382000" cy="1154162"/>
          </a:xfrm>
          <a:prstGeom prst="rect">
            <a:avLst/>
          </a:prstGeom>
          <a:noFill/>
          <a:ln w="12700" cap="sq">
            <a:noFill/>
            <a:miter lim="800000"/>
            <a:headEnd type="none" w="sm" len="sm"/>
            <a:tailEnd type="none" w="sm" len="sm"/>
          </a:ln>
          <a:effectLst/>
        </p:spPr>
        <p:txBody>
          <a:bodyPr>
            <a:spAutoFit/>
          </a:bodyPr>
          <a:lstStyle/>
          <a:p>
            <a:pPr lvl="1" indent="-342900">
              <a:spcBef>
                <a:spcPct val="50000"/>
              </a:spcBef>
              <a:buFont typeface="Wingdings" pitchFamily="2" charset="2"/>
              <a:buChar char="§"/>
            </a:pPr>
            <a:r>
              <a:rPr lang="en-US" sz="2300" dirty="0"/>
              <a:t>It is strongly recommended that applicants use </a:t>
            </a:r>
            <a:r>
              <a:rPr lang="en-US" sz="2300" dirty="0" smtClean="0"/>
              <a:t>a </a:t>
            </a:r>
            <a:r>
              <a:rPr lang="en-US" sz="2300" dirty="0"/>
              <a:t>traceable shipping service that guarantees a delivery date to ensure that applications arrive </a:t>
            </a:r>
            <a:r>
              <a:rPr lang="en-US" sz="2300" dirty="0" smtClean="0"/>
              <a:t>timely.  </a:t>
            </a:r>
            <a:endParaRPr lang="en-US" sz="23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t>Submission Instructions</a:t>
            </a:r>
          </a:p>
        </p:txBody>
      </p:sp>
      <p:sp>
        <p:nvSpPr>
          <p:cNvPr id="489475" name="Rectangle 3"/>
          <p:cNvSpPr>
            <a:spLocks noGrp="1" noChangeArrowheads="1"/>
          </p:cNvSpPr>
          <p:nvPr>
            <p:ph type="body" idx="1"/>
          </p:nvPr>
        </p:nvSpPr>
        <p:spPr>
          <a:xfrm>
            <a:off x="685800" y="1981200"/>
            <a:ext cx="7772400" cy="3124200"/>
          </a:xfrm>
        </p:spPr>
        <p:txBody>
          <a:bodyPr/>
          <a:lstStyle/>
          <a:p>
            <a:pPr>
              <a:lnSpc>
                <a:spcPct val="90000"/>
              </a:lnSpc>
              <a:buFontTx/>
              <a:buNone/>
            </a:pPr>
            <a:r>
              <a:rPr lang="en-US" dirty="0"/>
              <a:t>	</a:t>
            </a:r>
            <a:r>
              <a:rPr lang="en-US" dirty="0" smtClean="0"/>
              <a:t>One (1) original </a:t>
            </a:r>
            <a:r>
              <a:rPr lang="en-US" dirty="0"/>
              <a:t>application and </a:t>
            </a:r>
            <a:r>
              <a:rPr lang="en-US" dirty="0" smtClean="0"/>
              <a:t>three (3) copies, for a </a:t>
            </a:r>
            <a:r>
              <a:rPr lang="en-US" dirty="0"/>
              <a:t>total of </a:t>
            </a:r>
            <a:r>
              <a:rPr lang="en-US" dirty="0" smtClean="0"/>
              <a:t>four (4), </a:t>
            </a:r>
            <a:r>
              <a:rPr lang="en-US" dirty="0"/>
              <a:t>must be submitted. </a:t>
            </a:r>
          </a:p>
          <a:p>
            <a:pPr>
              <a:lnSpc>
                <a:spcPct val="90000"/>
              </a:lnSpc>
              <a:buFontTx/>
              <a:buNone/>
            </a:pPr>
            <a:endParaRPr lang="en-US" dirty="0"/>
          </a:p>
          <a:p>
            <a:pPr>
              <a:lnSpc>
                <a:spcPct val="90000"/>
              </a:lnSpc>
              <a:buFontTx/>
              <a:buNone/>
            </a:pPr>
            <a:r>
              <a:rPr lang="en-US" dirty="0"/>
              <a:t>	Applications must be stapled or clipped together in the upper left hand corner. </a:t>
            </a:r>
            <a:endParaRPr lang="en-US" dirty="0" smtClean="0"/>
          </a:p>
          <a:p>
            <a:pPr>
              <a:lnSpc>
                <a:spcPct val="90000"/>
              </a:lnSpc>
              <a:buFontTx/>
              <a:buNone/>
            </a:pPr>
            <a:endParaRPr lang="en-US" dirty="0"/>
          </a:p>
          <a:p>
            <a:pPr>
              <a:lnSpc>
                <a:spcPct val="90000"/>
              </a:lnSpc>
              <a:buFontTx/>
              <a:buNone/>
            </a:pPr>
            <a:r>
              <a:rPr lang="en-US" dirty="0"/>
              <a:t>	Do not place applications in folders.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r>
              <a:rPr lang="en-US" sz="3600" b="1" dirty="0"/>
              <a:t>Applications </a:t>
            </a:r>
            <a:r>
              <a:rPr lang="en-US" sz="3600" b="1" dirty="0" smtClean="0"/>
              <a:t>may </a:t>
            </a:r>
            <a:r>
              <a:rPr lang="en-US" sz="3600" b="1" dirty="0"/>
              <a:t>b</a:t>
            </a:r>
            <a:r>
              <a:rPr lang="en-US" sz="3600" b="1" dirty="0" smtClean="0"/>
              <a:t>e </a:t>
            </a:r>
            <a:r>
              <a:rPr lang="en-US" sz="3600" b="1" dirty="0"/>
              <a:t>m</a:t>
            </a:r>
            <a:r>
              <a:rPr lang="en-US" sz="3600" b="1" dirty="0" smtClean="0"/>
              <a:t>ailed </a:t>
            </a:r>
            <a:r>
              <a:rPr lang="en-US" sz="3600" b="1" dirty="0"/>
              <a:t>or </a:t>
            </a:r>
            <a:r>
              <a:rPr lang="en-US" sz="3600" b="1" dirty="0" smtClean="0"/>
              <a:t>delivered </a:t>
            </a:r>
            <a:r>
              <a:rPr lang="en-US" sz="3600" b="1" dirty="0"/>
              <a:t>t</a:t>
            </a:r>
            <a:r>
              <a:rPr lang="en-US" sz="3600" b="1" dirty="0" smtClean="0"/>
              <a:t>o</a:t>
            </a:r>
            <a:r>
              <a:rPr lang="en-US" sz="3600" b="1" dirty="0"/>
              <a:t>: </a:t>
            </a:r>
          </a:p>
        </p:txBody>
      </p:sp>
      <p:sp>
        <p:nvSpPr>
          <p:cNvPr id="35843" name="Rectangle 3"/>
          <p:cNvSpPr>
            <a:spLocks noGrp="1" noChangeArrowheads="1"/>
          </p:cNvSpPr>
          <p:nvPr>
            <p:ph type="body" idx="1"/>
          </p:nvPr>
        </p:nvSpPr>
        <p:spPr>
          <a:xfrm>
            <a:off x="533400" y="1219200"/>
            <a:ext cx="8229600" cy="3124200"/>
          </a:xfrm>
        </p:spPr>
        <p:txBody>
          <a:bodyPr/>
          <a:lstStyle/>
          <a:p>
            <a:pPr>
              <a:lnSpc>
                <a:spcPct val="80000"/>
              </a:lnSpc>
            </a:pPr>
            <a:endParaRPr lang="en-US" sz="2400" dirty="0"/>
          </a:p>
          <a:p>
            <a:pPr algn="ctr">
              <a:lnSpc>
                <a:spcPct val="80000"/>
              </a:lnSpc>
              <a:buFontTx/>
              <a:buNone/>
            </a:pPr>
            <a:r>
              <a:rPr lang="en-US" sz="2000" b="1" dirty="0" smtClean="0"/>
              <a:t>Children’s Trust Fund</a:t>
            </a:r>
            <a:endParaRPr lang="en-US" sz="2000" b="1" dirty="0"/>
          </a:p>
          <a:p>
            <a:pPr algn="ctr">
              <a:lnSpc>
                <a:spcPct val="80000"/>
              </a:lnSpc>
              <a:buFontTx/>
              <a:buNone/>
            </a:pPr>
            <a:r>
              <a:rPr lang="en-US" sz="2000" b="1" dirty="0"/>
              <a:t>Truman State Office Building, Room </a:t>
            </a:r>
            <a:r>
              <a:rPr lang="en-US" sz="2000" b="1" dirty="0" smtClean="0"/>
              <a:t>860</a:t>
            </a:r>
            <a:endParaRPr lang="en-US" sz="2000" b="1" dirty="0"/>
          </a:p>
          <a:p>
            <a:pPr algn="ctr">
              <a:lnSpc>
                <a:spcPct val="80000"/>
              </a:lnSpc>
              <a:buFontTx/>
              <a:buNone/>
            </a:pPr>
            <a:r>
              <a:rPr lang="en-US" sz="2000" b="1" dirty="0"/>
              <a:t>301 W. High </a:t>
            </a:r>
            <a:r>
              <a:rPr lang="en-US" sz="2000" b="1" dirty="0" smtClean="0"/>
              <a:t>Street</a:t>
            </a:r>
          </a:p>
          <a:p>
            <a:pPr algn="ctr">
              <a:lnSpc>
                <a:spcPct val="80000"/>
              </a:lnSpc>
              <a:buFontTx/>
              <a:buNone/>
            </a:pPr>
            <a:r>
              <a:rPr lang="en-US" sz="2000" b="1" dirty="0" smtClean="0"/>
              <a:t>Jefferson City, MO 65101</a:t>
            </a:r>
          </a:p>
          <a:p>
            <a:pPr algn="ctr">
              <a:lnSpc>
                <a:spcPct val="80000"/>
              </a:lnSpc>
              <a:buFontTx/>
              <a:buNone/>
            </a:pPr>
            <a:endParaRPr lang="en-US" sz="2000" b="1" dirty="0" smtClean="0"/>
          </a:p>
          <a:p>
            <a:pPr algn="ctr">
              <a:lnSpc>
                <a:spcPct val="80000"/>
              </a:lnSpc>
              <a:buFontTx/>
              <a:buNone/>
            </a:pPr>
            <a:r>
              <a:rPr lang="en-US" sz="2000" b="1" dirty="0" smtClean="0"/>
              <a:t>or</a:t>
            </a:r>
          </a:p>
          <a:p>
            <a:pPr algn="ctr">
              <a:lnSpc>
                <a:spcPct val="80000"/>
              </a:lnSpc>
              <a:buFontTx/>
              <a:buNone/>
            </a:pPr>
            <a:endParaRPr lang="en-US" sz="2000" b="1" dirty="0" smtClean="0"/>
          </a:p>
          <a:p>
            <a:pPr algn="ctr">
              <a:lnSpc>
                <a:spcPct val="80000"/>
              </a:lnSpc>
              <a:buFontTx/>
              <a:buNone/>
            </a:pPr>
            <a:r>
              <a:rPr lang="en-US" sz="2000" b="1" dirty="0" smtClean="0"/>
              <a:t>Children’s Trust Fund</a:t>
            </a:r>
          </a:p>
          <a:p>
            <a:pPr algn="ctr">
              <a:lnSpc>
                <a:spcPct val="80000"/>
              </a:lnSpc>
              <a:buFontTx/>
              <a:buNone/>
            </a:pPr>
            <a:r>
              <a:rPr lang="en-US" sz="2000" b="1" dirty="0" smtClean="0"/>
              <a:t>P.O. Box 1641</a:t>
            </a:r>
          </a:p>
          <a:p>
            <a:pPr algn="ctr">
              <a:lnSpc>
                <a:spcPct val="80000"/>
              </a:lnSpc>
              <a:buFontTx/>
              <a:buNone/>
            </a:pPr>
            <a:r>
              <a:rPr lang="en-US" sz="2000" b="1" dirty="0" smtClean="0"/>
              <a:t>Jefferson City, MO  65102</a:t>
            </a:r>
          </a:p>
          <a:p>
            <a:pPr algn="ctr">
              <a:lnSpc>
                <a:spcPct val="80000"/>
              </a:lnSpc>
              <a:buFontTx/>
              <a:buNone/>
            </a:pPr>
            <a:endParaRPr lang="en-US" sz="2400" b="1" dirty="0" smtClean="0"/>
          </a:p>
          <a:p>
            <a:pPr algn="ctr">
              <a:lnSpc>
                <a:spcPct val="80000"/>
              </a:lnSpc>
              <a:buFontTx/>
              <a:buNone/>
            </a:pPr>
            <a:endParaRPr lang="en-US" sz="2400" b="1" dirty="0"/>
          </a:p>
          <a:p>
            <a:pPr algn="ctr">
              <a:lnSpc>
                <a:spcPct val="80000"/>
              </a:lnSpc>
              <a:buFontTx/>
              <a:buNone/>
            </a:pPr>
            <a:r>
              <a:rPr lang="en-US" sz="2400" b="1" dirty="0"/>
              <a:t>	</a:t>
            </a:r>
          </a:p>
        </p:txBody>
      </p:sp>
      <p:sp>
        <p:nvSpPr>
          <p:cNvPr id="155650" name="Text Box 2"/>
          <p:cNvSpPr txBox="1">
            <a:spLocks noChangeArrowheads="1"/>
          </p:cNvSpPr>
          <p:nvPr/>
        </p:nvSpPr>
        <p:spPr bwMode="auto">
          <a:xfrm>
            <a:off x="457200" y="4419600"/>
            <a:ext cx="8308975" cy="1415772"/>
          </a:xfrm>
          <a:prstGeom prst="rect">
            <a:avLst/>
          </a:prstGeom>
          <a:noFill/>
          <a:ln w="12700" cap="sq">
            <a:noFill/>
            <a:miter lim="800000"/>
            <a:headEnd type="none" w="sm" len="sm"/>
            <a:tailEnd type="none" w="sm" len="sm"/>
          </a:ln>
          <a:effectLst/>
        </p:spPr>
        <p:txBody>
          <a:bodyPr>
            <a:spAutoFit/>
          </a:bodyPr>
          <a:lstStyle/>
          <a:p>
            <a:pPr algn="ctr"/>
            <a:r>
              <a:rPr lang="en-US" sz="2200" dirty="0"/>
              <a:t>	</a:t>
            </a:r>
            <a:endParaRPr lang="en-US" sz="2200" dirty="0" smtClean="0"/>
          </a:p>
          <a:p>
            <a:pPr algn="ctr"/>
            <a:endParaRPr lang="en-US" sz="2200" b="1" dirty="0" smtClean="0"/>
          </a:p>
          <a:p>
            <a:pPr algn="ctr"/>
            <a:endParaRPr lang="en-US" sz="2200" b="1" dirty="0"/>
          </a:p>
          <a:p>
            <a:pPr algn="ctr"/>
            <a:r>
              <a:rPr lang="en-US" sz="2000" b="1" dirty="0">
                <a:solidFill>
                  <a:schemeClr val="tx2"/>
                </a:solidFill>
              </a:rPr>
              <a:t>FAXED OR EMAILED APPLICATIONS WILL NOT BE ACCEPTED</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685800" y="2057400"/>
            <a:ext cx="8001000" cy="1524000"/>
          </a:xfrm>
        </p:spPr>
        <p:txBody>
          <a:bodyPr/>
          <a:lstStyle/>
          <a:p>
            <a:r>
              <a:rPr lang="en-US" b="1">
                <a:effectLst>
                  <a:outerShdw blurRad="38100" dist="38100" dir="2700000" algn="tl">
                    <a:srgbClr val="000000"/>
                  </a:outerShdw>
                </a:effectLst>
              </a:rPr>
              <a:t>Application Review and Award Process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1371600" y="457200"/>
            <a:ext cx="6324600" cy="1066800"/>
          </a:xfrm>
        </p:spPr>
        <p:txBody>
          <a:bodyPr/>
          <a:lstStyle/>
          <a:p>
            <a:r>
              <a:rPr lang="en-US" sz="4000" b="1"/>
              <a:t>Application Review and Award Process</a:t>
            </a:r>
          </a:p>
        </p:txBody>
      </p:sp>
      <p:sp>
        <p:nvSpPr>
          <p:cNvPr id="495619" name="Rectangle 3"/>
          <p:cNvSpPr>
            <a:spLocks noGrp="1" noChangeArrowheads="1"/>
          </p:cNvSpPr>
          <p:nvPr>
            <p:ph type="body" idx="1"/>
          </p:nvPr>
        </p:nvSpPr>
        <p:spPr>
          <a:xfrm>
            <a:off x="304800" y="1524000"/>
            <a:ext cx="8610600" cy="4572000"/>
          </a:xfrm>
        </p:spPr>
        <p:txBody>
          <a:bodyPr/>
          <a:lstStyle/>
          <a:p>
            <a:pPr>
              <a:lnSpc>
                <a:spcPct val="80000"/>
              </a:lnSpc>
              <a:buFontTx/>
              <a:buNone/>
            </a:pPr>
            <a:r>
              <a:rPr lang="en-US" sz="2000" dirty="0"/>
              <a:t>	</a:t>
            </a:r>
          </a:p>
          <a:p>
            <a:pPr>
              <a:lnSpc>
                <a:spcPct val="80000"/>
              </a:lnSpc>
              <a:buFontTx/>
              <a:buNone/>
            </a:pPr>
            <a:r>
              <a:rPr lang="en-US" sz="2000" dirty="0"/>
              <a:t>	</a:t>
            </a:r>
            <a:r>
              <a:rPr lang="en-US" sz="2800" dirty="0">
                <a:cs typeface="Times New Roman" pitchFamily="18" charset="0"/>
              </a:rPr>
              <a:t>The </a:t>
            </a:r>
            <a:r>
              <a:rPr lang="en-US" sz="2800" dirty="0" smtClean="0">
                <a:cs typeface="Times New Roman" pitchFamily="18" charset="0"/>
              </a:rPr>
              <a:t>Children’s Trust Fund will use </a:t>
            </a:r>
            <a:r>
              <a:rPr lang="en-US" sz="2800" dirty="0">
                <a:cs typeface="Times New Roman" pitchFamily="18" charset="0"/>
              </a:rPr>
              <a:t>a </a:t>
            </a:r>
            <a:r>
              <a:rPr lang="en-US" sz="2800" dirty="0" smtClean="0">
                <a:cs typeface="Times New Roman" pitchFamily="18" charset="0"/>
              </a:rPr>
              <a:t>three-part </a:t>
            </a:r>
            <a:r>
              <a:rPr lang="en-US" sz="2800" dirty="0">
                <a:cs typeface="Times New Roman" pitchFamily="18" charset="0"/>
              </a:rPr>
              <a:t>process for reviewing </a:t>
            </a:r>
            <a:r>
              <a:rPr lang="en-US" sz="2800" dirty="0" smtClean="0">
                <a:cs typeface="Times New Roman" pitchFamily="18" charset="0"/>
              </a:rPr>
              <a:t>2013 General Prevention applications</a:t>
            </a:r>
            <a:r>
              <a:rPr lang="en-US" sz="2800" dirty="0">
                <a:cs typeface="Times New Roman" pitchFamily="18" charset="0"/>
              </a:rPr>
              <a:t>:</a:t>
            </a:r>
          </a:p>
          <a:p>
            <a:pPr>
              <a:lnSpc>
                <a:spcPct val="80000"/>
              </a:lnSpc>
              <a:buClr>
                <a:schemeClr val="tx1"/>
              </a:buClr>
              <a:buNone/>
            </a:pPr>
            <a:endParaRPr lang="en-US" sz="2800" dirty="0">
              <a:cs typeface="Times New Roman" pitchFamily="18" charset="0"/>
            </a:endParaRPr>
          </a:p>
          <a:p>
            <a:pPr>
              <a:lnSpc>
                <a:spcPct val="80000"/>
              </a:lnSpc>
              <a:buClr>
                <a:schemeClr val="tx1"/>
              </a:buClr>
              <a:buFont typeface="Wingdings" pitchFamily="2" charset="2"/>
              <a:buChar char="§"/>
            </a:pPr>
            <a:r>
              <a:rPr lang="en-US" sz="2400" dirty="0">
                <a:cs typeface="Times New Roman" pitchFamily="18" charset="0"/>
              </a:rPr>
              <a:t>Applications will </a:t>
            </a:r>
            <a:r>
              <a:rPr lang="en-US" sz="2400" dirty="0" smtClean="0">
                <a:cs typeface="Times New Roman" pitchFamily="18" charset="0"/>
              </a:rPr>
              <a:t>be distributed </a:t>
            </a:r>
            <a:r>
              <a:rPr lang="en-US" sz="2400" dirty="0">
                <a:cs typeface="Times New Roman" pitchFamily="18" charset="0"/>
              </a:rPr>
              <a:t>to </a:t>
            </a:r>
            <a:r>
              <a:rPr lang="en-US" sz="2400" dirty="0" smtClean="0">
                <a:cs typeface="Times New Roman" pitchFamily="18" charset="0"/>
              </a:rPr>
              <a:t>a review </a:t>
            </a:r>
            <a:r>
              <a:rPr lang="en-US" sz="2400" dirty="0">
                <a:cs typeface="Times New Roman" pitchFamily="18" charset="0"/>
              </a:rPr>
              <a:t>panel for </a:t>
            </a:r>
            <a:r>
              <a:rPr lang="en-US" sz="2400" dirty="0" smtClean="0">
                <a:cs typeface="Times New Roman" pitchFamily="18" charset="0"/>
              </a:rPr>
              <a:t>review.</a:t>
            </a:r>
          </a:p>
          <a:p>
            <a:pPr>
              <a:lnSpc>
                <a:spcPct val="80000"/>
              </a:lnSpc>
              <a:buClr>
                <a:schemeClr val="tx1"/>
              </a:buClr>
              <a:buFont typeface="Wingdings" pitchFamily="2" charset="2"/>
              <a:buChar char="§"/>
            </a:pPr>
            <a:endParaRPr lang="en-US" sz="2400" dirty="0" smtClean="0">
              <a:cs typeface="Times New Roman" pitchFamily="18" charset="0"/>
            </a:endParaRPr>
          </a:p>
          <a:p>
            <a:pPr>
              <a:lnSpc>
                <a:spcPct val="80000"/>
              </a:lnSpc>
              <a:buClr>
                <a:schemeClr val="tx1"/>
              </a:buClr>
              <a:buFont typeface="Wingdings" pitchFamily="2" charset="2"/>
              <a:buChar char="§"/>
            </a:pPr>
            <a:r>
              <a:rPr lang="en-US" sz="2400" dirty="0" smtClean="0">
                <a:cs typeface="Times New Roman" pitchFamily="18" charset="0"/>
              </a:rPr>
              <a:t>Review outcomes will be discussed with the CTF Board of Directors’ Program Committee and final recommendations formulated.</a:t>
            </a:r>
          </a:p>
          <a:p>
            <a:pPr>
              <a:lnSpc>
                <a:spcPct val="80000"/>
              </a:lnSpc>
              <a:buClr>
                <a:schemeClr val="tx1"/>
              </a:buClr>
              <a:buFont typeface="Wingdings" pitchFamily="2" charset="2"/>
              <a:buChar char="§"/>
            </a:pPr>
            <a:endParaRPr lang="en-US" sz="2400" dirty="0" smtClean="0">
              <a:cs typeface="Times New Roman" pitchFamily="18" charset="0"/>
            </a:endParaRPr>
          </a:p>
          <a:p>
            <a:pPr>
              <a:lnSpc>
                <a:spcPct val="80000"/>
              </a:lnSpc>
              <a:buClr>
                <a:schemeClr val="tx1"/>
              </a:buClr>
              <a:buFont typeface="Wingdings" pitchFamily="2" charset="2"/>
              <a:buChar char="§"/>
            </a:pPr>
            <a:r>
              <a:rPr lang="en-US" sz="2400" dirty="0" smtClean="0">
                <a:cs typeface="Times New Roman" pitchFamily="18" charset="0"/>
              </a:rPr>
              <a:t>Final recommendations presented for full Board consideration on June 6, 2012.</a:t>
            </a:r>
            <a:endParaRPr lang="en-US" sz="2400" dirty="0">
              <a:cs typeface="Times New Roman" pitchFamily="18" charset="0"/>
            </a:endParaRPr>
          </a:p>
          <a:p>
            <a:pPr>
              <a:lnSpc>
                <a:spcPct val="80000"/>
              </a:lnSpc>
              <a:buFontTx/>
              <a:buNone/>
            </a:pPr>
            <a:r>
              <a:rPr lang="en-US" sz="2800" dirty="0">
                <a:cs typeface="Times New Roman" pitchFamily="18" charset="0"/>
              </a:rPr>
              <a:t> </a:t>
            </a:r>
          </a:p>
          <a:p>
            <a:pPr>
              <a:lnSpc>
                <a:spcPct val="80000"/>
              </a:lnSpc>
              <a:buFontTx/>
              <a:buNone/>
            </a:pPr>
            <a:r>
              <a:rPr lang="en-US" sz="2000" dirty="0"/>
              <a:t>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0"/>
            <a:ext cx="7772400" cy="1143000"/>
          </a:xfrm>
        </p:spPr>
        <p:txBody>
          <a:bodyPr/>
          <a:lstStyle/>
          <a:p>
            <a:r>
              <a:rPr lang="en-US" sz="3600" b="1"/>
              <a:t>Review Panel Scoring</a:t>
            </a:r>
          </a:p>
        </p:txBody>
      </p:sp>
      <p:sp>
        <p:nvSpPr>
          <p:cNvPr id="499715" name="Rectangle 3"/>
          <p:cNvSpPr>
            <a:spLocks noGrp="1" noChangeArrowheads="1"/>
          </p:cNvSpPr>
          <p:nvPr>
            <p:ph type="body" idx="1"/>
          </p:nvPr>
        </p:nvSpPr>
        <p:spPr>
          <a:xfrm>
            <a:off x="1219200" y="762000"/>
            <a:ext cx="6553200" cy="5562600"/>
          </a:xfrm>
        </p:spPr>
        <p:txBody>
          <a:bodyPr/>
          <a:lstStyle/>
          <a:p>
            <a:pPr algn="ctr">
              <a:lnSpc>
                <a:spcPct val="80000"/>
              </a:lnSpc>
              <a:buFontTx/>
              <a:buNone/>
            </a:pPr>
            <a:endParaRPr lang="en-US" sz="2000" b="1" i="1" dirty="0"/>
          </a:p>
          <a:p>
            <a:pPr>
              <a:lnSpc>
                <a:spcPct val="80000"/>
              </a:lnSpc>
              <a:buFontTx/>
              <a:buNone/>
            </a:pPr>
            <a:r>
              <a:rPr lang="en-US" sz="1900" dirty="0" smtClean="0">
                <a:cs typeface="Times New Roman" pitchFamily="18" charset="0"/>
              </a:rPr>
              <a:t>General Prevention </a:t>
            </a:r>
            <a:r>
              <a:rPr lang="en-US" sz="1900" dirty="0">
                <a:cs typeface="Times New Roman" pitchFamily="18" charset="0"/>
              </a:rPr>
              <a:t>review panelists will </a:t>
            </a:r>
            <a:r>
              <a:rPr lang="en-US" sz="1900" dirty="0" smtClean="0">
                <a:cs typeface="Times New Roman" pitchFamily="18" charset="0"/>
              </a:rPr>
              <a:t>use scoring guides </a:t>
            </a:r>
            <a:r>
              <a:rPr lang="en-US" sz="1900" dirty="0">
                <a:cs typeface="Times New Roman" pitchFamily="18" charset="0"/>
              </a:rPr>
              <a:t>f</a:t>
            </a:r>
            <a:r>
              <a:rPr lang="en-US" sz="1900" dirty="0" smtClean="0">
                <a:cs typeface="Times New Roman" pitchFamily="18" charset="0"/>
              </a:rPr>
              <a:t>or </a:t>
            </a:r>
            <a:endParaRPr lang="en-US" sz="1900" dirty="0">
              <a:cs typeface="Times New Roman" pitchFamily="18" charset="0"/>
            </a:endParaRPr>
          </a:p>
          <a:p>
            <a:pPr>
              <a:lnSpc>
                <a:spcPct val="80000"/>
              </a:lnSpc>
              <a:buFontTx/>
              <a:buNone/>
            </a:pPr>
            <a:r>
              <a:rPr lang="en-US" sz="1900" dirty="0">
                <a:cs typeface="Times New Roman" pitchFamily="18" charset="0"/>
              </a:rPr>
              <a:t>evaluating applications.  Listed below is a description of point</a:t>
            </a:r>
          </a:p>
          <a:p>
            <a:pPr>
              <a:lnSpc>
                <a:spcPct val="80000"/>
              </a:lnSpc>
              <a:buFontTx/>
              <a:buNone/>
            </a:pPr>
            <a:r>
              <a:rPr lang="en-US" sz="1900" dirty="0">
                <a:cs typeface="Times New Roman" pitchFamily="18" charset="0"/>
              </a:rPr>
              <a:t>values assigned to the </a:t>
            </a:r>
            <a:r>
              <a:rPr lang="en-US" sz="1900" dirty="0" smtClean="0">
                <a:cs typeface="Times New Roman" pitchFamily="18" charset="0"/>
              </a:rPr>
              <a:t>2012 General Prevention Application</a:t>
            </a:r>
            <a:r>
              <a:rPr lang="en-US" sz="1900" dirty="0">
                <a:cs typeface="Times New Roman" pitchFamily="18" charset="0"/>
              </a:rPr>
              <a:t>. </a:t>
            </a:r>
            <a:endParaRPr lang="en-US" sz="2000" b="1" i="1" dirty="0">
              <a:cs typeface="Times New Roman" pitchFamily="18" charset="0"/>
            </a:endParaRPr>
          </a:p>
          <a:p>
            <a:pPr>
              <a:lnSpc>
                <a:spcPct val="80000"/>
              </a:lnSpc>
              <a:buFontTx/>
              <a:buNone/>
            </a:pPr>
            <a:r>
              <a:rPr lang="en-US" sz="2000" u="sng" dirty="0">
                <a:cs typeface="Times New Roman" pitchFamily="18" charset="0"/>
              </a:rPr>
              <a:t>1</a:t>
            </a:r>
            <a:r>
              <a:rPr lang="en-US" sz="2000" u="sng" baseline="30000" dirty="0">
                <a:cs typeface="Times New Roman" pitchFamily="18" charset="0"/>
              </a:rPr>
              <a:t>st</a:t>
            </a:r>
            <a:r>
              <a:rPr lang="en-US" sz="2000" u="sng" dirty="0">
                <a:cs typeface="Times New Roman" pitchFamily="18" charset="0"/>
              </a:rPr>
              <a:t> Year Application Point Values</a:t>
            </a:r>
            <a:r>
              <a:rPr lang="en-US" sz="2000" dirty="0"/>
              <a:t> </a:t>
            </a:r>
          </a:p>
          <a:p>
            <a:pPr>
              <a:lnSpc>
                <a:spcPct val="80000"/>
              </a:lnSpc>
            </a:pPr>
            <a:r>
              <a:rPr lang="en-US" sz="2000" dirty="0" smtClean="0">
                <a:cs typeface="Times New Roman" pitchFamily="18" charset="0"/>
              </a:rPr>
              <a:t>Cover Sheet…………………………………….  </a:t>
            </a:r>
            <a:r>
              <a:rPr lang="en-US" sz="2000" dirty="0">
                <a:cs typeface="Times New Roman" pitchFamily="18" charset="0"/>
              </a:rPr>
              <a:t>	 </a:t>
            </a:r>
            <a:r>
              <a:rPr lang="en-US" sz="2000" dirty="0" smtClean="0">
                <a:cs typeface="Times New Roman" pitchFamily="18" charset="0"/>
              </a:rPr>
              <a:t>5 </a:t>
            </a:r>
            <a:r>
              <a:rPr lang="en-US" sz="2000" dirty="0">
                <a:cs typeface="Times New Roman" pitchFamily="18" charset="0"/>
              </a:rPr>
              <a:t>pts. </a:t>
            </a:r>
          </a:p>
          <a:p>
            <a:pPr>
              <a:lnSpc>
                <a:spcPct val="80000"/>
              </a:lnSpc>
            </a:pPr>
            <a:r>
              <a:rPr lang="en-US" sz="2000" dirty="0" smtClean="0">
                <a:cs typeface="Times New Roman" pitchFamily="18" charset="0"/>
              </a:rPr>
              <a:t>Project Abstract……….………………………..</a:t>
            </a:r>
            <a:r>
              <a:rPr lang="en-US" sz="2000" dirty="0">
                <a:cs typeface="Times New Roman" pitchFamily="18" charset="0"/>
              </a:rPr>
              <a:t>	 </a:t>
            </a:r>
            <a:r>
              <a:rPr lang="en-US" sz="2000" dirty="0" smtClean="0">
                <a:cs typeface="Times New Roman" pitchFamily="18" charset="0"/>
              </a:rPr>
              <a:t>30 </a:t>
            </a:r>
            <a:r>
              <a:rPr lang="en-US" sz="2000" dirty="0">
                <a:cs typeface="Times New Roman" pitchFamily="18" charset="0"/>
              </a:rPr>
              <a:t>pts.</a:t>
            </a:r>
          </a:p>
          <a:p>
            <a:pPr>
              <a:lnSpc>
                <a:spcPct val="80000"/>
              </a:lnSpc>
            </a:pPr>
            <a:r>
              <a:rPr lang="en-US" sz="2000" dirty="0" smtClean="0">
                <a:cs typeface="Times New Roman" pitchFamily="18" charset="0"/>
              </a:rPr>
              <a:t>Agency/Organization History/Qualifications….</a:t>
            </a:r>
            <a:r>
              <a:rPr lang="en-US" sz="2000" dirty="0">
                <a:cs typeface="Times New Roman" pitchFamily="18" charset="0"/>
              </a:rPr>
              <a:t>	</a:t>
            </a:r>
            <a:r>
              <a:rPr lang="en-US" sz="2000" dirty="0" smtClean="0">
                <a:cs typeface="Times New Roman" pitchFamily="18" charset="0"/>
              </a:rPr>
              <a:t> 5 </a:t>
            </a:r>
            <a:r>
              <a:rPr lang="en-US" sz="2000" dirty="0">
                <a:cs typeface="Times New Roman" pitchFamily="18" charset="0"/>
              </a:rPr>
              <a:t>pts.</a:t>
            </a:r>
          </a:p>
          <a:p>
            <a:pPr>
              <a:lnSpc>
                <a:spcPct val="80000"/>
              </a:lnSpc>
            </a:pPr>
            <a:r>
              <a:rPr lang="en-US" sz="2000" dirty="0" smtClean="0">
                <a:cs typeface="Times New Roman" pitchFamily="18" charset="0"/>
              </a:rPr>
              <a:t>Core Data………………………………………</a:t>
            </a:r>
            <a:r>
              <a:rPr lang="en-US" sz="2000" dirty="0">
                <a:cs typeface="Times New Roman" pitchFamily="18" charset="0"/>
              </a:rPr>
              <a:t>	</a:t>
            </a:r>
            <a:r>
              <a:rPr lang="en-US" sz="2000" dirty="0" smtClean="0">
                <a:cs typeface="Times New Roman" pitchFamily="18" charset="0"/>
              </a:rPr>
              <a:t> 5 </a:t>
            </a:r>
            <a:r>
              <a:rPr lang="en-US" sz="2000" dirty="0">
                <a:cs typeface="Times New Roman" pitchFamily="18" charset="0"/>
              </a:rPr>
              <a:t>pts. </a:t>
            </a:r>
          </a:p>
          <a:p>
            <a:pPr>
              <a:lnSpc>
                <a:spcPct val="80000"/>
              </a:lnSpc>
            </a:pPr>
            <a:r>
              <a:rPr lang="en-US" sz="2000" dirty="0" smtClean="0">
                <a:cs typeface="Times New Roman" pitchFamily="18" charset="0"/>
              </a:rPr>
              <a:t>Action Plan……………………………………..</a:t>
            </a:r>
            <a:r>
              <a:rPr lang="en-US" sz="2000" dirty="0">
                <a:cs typeface="Times New Roman" pitchFamily="18" charset="0"/>
              </a:rPr>
              <a:t>	</a:t>
            </a:r>
            <a:r>
              <a:rPr lang="en-US" sz="2000" dirty="0" smtClean="0">
                <a:cs typeface="Times New Roman" pitchFamily="18" charset="0"/>
              </a:rPr>
              <a:t> 20 </a:t>
            </a:r>
            <a:r>
              <a:rPr lang="en-US" sz="2000" dirty="0">
                <a:cs typeface="Times New Roman" pitchFamily="18" charset="0"/>
              </a:rPr>
              <a:t>pts. </a:t>
            </a:r>
          </a:p>
          <a:p>
            <a:pPr>
              <a:lnSpc>
                <a:spcPct val="80000"/>
              </a:lnSpc>
            </a:pPr>
            <a:r>
              <a:rPr lang="en-US" sz="2000" dirty="0" smtClean="0">
                <a:cs typeface="Times New Roman" pitchFamily="18" charset="0"/>
              </a:rPr>
              <a:t>Promotion Summary.…………………………...</a:t>
            </a:r>
            <a:r>
              <a:rPr lang="en-US" sz="2000" dirty="0">
                <a:cs typeface="Times New Roman" pitchFamily="18" charset="0"/>
              </a:rPr>
              <a:t>	</a:t>
            </a:r>
            <a:r>
              <a:rPr lang="en-US" sz="2000" dirty="0" smtClean="0">
                <a:cs typeface="Times New Roman" pitchFamily="18" charset="0"/>
              </a:rPr>
              <a:t> 5 </a:t>
            </a:r>
            <a:r>
              <a:rPr lang="en-US" sz="2000" dirty="0">
                <a:cs typeface="Times New Roman" pitchFamily="18" charset="0"/>
              </a:rPr>
              <a:t>pts.</a:t>
            </a:r>
          </a:p>
          <a:p>
            <a:pPr>
              <a:lnSpc>
                <a:spcPct val="80000"/>
              </a:lnSpc>
            </a:pPr>
            <a:r>
              <a:rPr lang="en-US" sz="2000" dirty="0" smtClean="0">
                <a:cs typeface="Times New Roman" pitchFamily="18" charset="0"/>
              </a:rPr>
              <a:t>Project Budget</a:t>
            </a:r>
            <a:r>
              <a:rPr lang="en-US" sz="2000" dirty="0">
                <a:cs typeface="Times New Roman" pitchFamily="18" charset="0"/>
              </a:rPr>
              <a:t>	</a:t>
            </a:r>
            <a:r>
              <a:rPr lang="en-US" sz="2000" dirty="0" smtClean="0">
                <a:cs typeface="Times New Roman" pitchFamily="18" charset="0"/>
              </a:rPr>
              <a:t>               </a:t>
            </a:r>
            <a:endParaRPr lang="en-US" sz="2000" dirty="0">
              <a:cs typeface="Times New Roman" pitchFamily="18" charset="0"/>
            </a:endParaRPr>
          </a:p>
          <a:p>
            <a:pPr>
              <a:lnSpc>
                <a:spcPct val="80000"/>
              </a:lnSpc>
              <a:buNone/>
            </a:pPr>
            <a:r>
              <a:rPr lang="en-US" sz="2000" dirty="0" smtClean="0">
                <a:cs typeface="Times New Roman" pitchFamily="18" charset="0"/>
              </a:rPr>
              <a:t>	Project Income &amp; Match</a:t>
            </a:r>
          </a:p>
          <a:p>
            <a:pPr>
              <a:lnSpc>
                <a:spcPct val="80000"/>
              </a:lnSpc>
              <a:buNone/>
            </a:pPr>
            <a:r>
              <a:rPr lang="en-US" sz="2000" dirty="0" smtClean="0">
                <a:cs typeface="Times New Roman" pitchFamily="18" charset="0"/>
              </a:rPr>
              <a:t>	Budget Justification……………………………	  20 pts.	 </a:t>
            </a:r>
          </a:p>
          <a:p>
            <a:pPr>
              <a:lnSpc>
                <a:spcPct val="80000"/>
              </a:lnSpc>
            </a:pPr>
            <a:r>
              <a:rPr lang="en-US" sz="2000" dirty="0" smtClean="0">
                <a:cs typeface="Times New Roman" pitchFamily="18" charset="0"/>
              </a:rPr>
              <a:t>Assurance/Certification Signature Page…………    5 </a:t>
            </a:r>
            <a:r>
              <a:rPr lang="en-US" sz="2000" dirty="0">
                <a:cs typeface="Times New Roman" pitchFamily="18" charset="0"/>
              </a:rPr>
              <a:t>pts</a:t>
            </a:r>
            <a:r>
              <a:rPr lang="en-US" sz="2000" dirty="0" smtClean="0">
                <a:cs typeface="Times New Roman" pitchFamily="18" charset="0"/>
              </a:rPr>
              <a:t>.</a:t>
            </a:r>
          </a:p>
          <a:p>
            <a:pPr>
              <a:lnSpc>
                <a:spcPct val="80000"/>
              </a:lnSpc>
            </a:pPr>
            <a:r>
              <a:rPr lang="en-US" sz="2000" dirty="0" smtClean="0">
                <a:cs typeface="Times New Roman" pitchFamily="18" charset="0"/>
              </a:rPr>
              <a:t>Letters of Support (3)……………………………     5 pts.</a:t>
            </a:r>
          </a:p>
          <a:p>
            <a:pPr>
              <a:lnSpc>
                <a:spcPct val="80000"/>
              </a:lnSpc>
              <a:buNone/>
            </a:pPr>
            <a:r>
              <a:rPr lang="en-US" sz="2000" dirty="0"/>
              <a:t>	</a:t>
            </a:r>
            <a:r>
              <a:rPr lang="en-US" sz="2000" b="1" dirty="0"/>
              <a:t>	</a:t>
            </a:r>
            <a:r>
              <a:rPr lang="en-US" sz="1800" b="1" dirty="0"/>
              <a:t>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85800" y="381000"/>
            <a:ext cx="7772400" cy="1143000"/>
          </a:xfrm>
        </p:spPr>
        <p:txBody>
          <a:bodyPr/>
          <a:lstStyle/>
          <a:p>
            <a:r>
              <a:rPr lang="en-US" sz="4000" b="1"/>
              <a:t>Award Decision Process</a:t>
            </a:r>
            <a:r>
              <a:rPr lang="en-US" sz="3600"/>
              <a:t> </a:t>
            </a:r>
          </a:p>
        </p:txBody>
      </p:sp>
      <p:sp>
        <p:nvSpPr>
          <p:cNvPr id="501763" name="Rectangle 3"/>
          <p:cNvSpPr>
            <a:spLocks noGrp="1" noChangeArrowheads="1"/>
          </p:cNvSpPr>
          <p:nvPr>
            <p:ph type="body" idx="1"/>
          </p:nvPr>
        </p:nvSpPr>
        <p:spPr>
          <a:xfrm>
            <a:off x="685800" y="1676400"/>
            <a:ext cx="7772400" cy="4724400"/>
          </a:xfrm>
          <a:ln>
            <a:solidFill>
              <a:schemeClr val="accent1"/>
            </a:solidFill>
          </a:ln>
        </p:spPr>
        <p:txBody>
          <a:bodyPr/>
          <a:lstStyle/>
          <a:p>
            <a:pPr>
              <a:buFont typeface="Wingdings" pitchFamily="2" charset="2"/>
              <a:buNone/>
            </a:pPr>
            <a:r>
              <a:rPr lang="en-US" sz="2400" dirty="0"/>
              <a:t>	</a:t>
            </a:r>
            <a:endParaRPr lang="en-US" sz="2400" dirty="0" smtClean="0"/>
          </a:p>
          <a:p>
            <a:pPr>
              <a:buFont typeface="Wingdings" pitchFamily="2" charset="2"/>
              <a:buNone/>
            </a:pPr>
            <a:endParaRPr lang="en-US" sz="2400" dirty="0" smtClean="0"/>
          </a:p>
          <a:p>
            <a:pPr>
              <a:buFont typeface="Wingdings" pitchFamily="2" charset="2"/>
              <a:buNone/>
            </a:pPr>
            <a:r>
              <a:rPr lang="en-US" sz="2400" dirty="0" smtClean="0"/>
              <a:t>	The Program Committee’s recommendations </a:t>
            </a:r>
            <a:r>
              <a:rPr lang="en-US" sz="2400" dirty="0"/>
              <a:t>for funding will be presented to the </a:t>
            </a:r>
            <a:r>
              <a:rPr lang="en-US" sz="2400" dirty="0" smtClean="0"/>
              <a:t>CTF Board of Directors for </a:t>
            </a:r>
            <a:r>
              <a:rPr lang="en-US" sz="2400" dirty="0"/>
              <a:t>final approval. </a:t>
            </a:r>
            <a:endParaRPr lang="en-US" sz="2400" dirty="0" smtClean="0"/>
          </a:p>
          <a:p>
            <a:pPr>
              <a:buFont typeface="Wingdings" pitchFamily="2" charset="2"/>
              <a:buNone/>
            </a:pPr>
            <a:endParaRPr lang="en-US" sz="2400" dirty="0" smtClean="0"/>
          </a:p>
          <a:p>
            <a:pPr>
              <a:buFont typeface="Wingdings" pitchFamily="2" charset="2"/>
              <a:buNone/>
            </a:pPr>
            <a:r>
              <a:rPr lang="en-US" sz="2400" dirty="0" smtClean="0"/>
              <a:t>	Notice </a:t>
            </a:r>
            <a:r>
              <a:rPr lang="en-US" sz="2400" dirty="0"/>
              <a:t>of Awards will be mailed no later than </a:t>
            </a:r>
            <a:r>
              <a:rPr lang="en-US" sz="2400" dirty="0" smtClean="0"/>
              <a:t>June 7, 2012.  </a:t>
            </a:r>
          </a:p>
          <a:p>
            <a:pPr>
              <a:buFont typeface="Wingdings" pitchFamily="2" charset="2"/>
              <a:buNone/>
            </a:pPr>
            <a:endParaRPr lang="en-US" sz="2400" dirty="0"/>
          </a:p>
          <a:p>
            <a:pPr>
              <a:buFont typeface="Wingdings" pitchFamily="2" charset="2"/>
              <a:buChar char="§"/>
            </a:pPr>
            <a:endParaRPr lang="en-US" sz="2400" b="1" i="1"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762000" y="533400"/>
            <a:ext cx="7772400" cy="1143000"/>
          </a:xfrm>
        </p:spPr>
        <p:txBody>
          <a:bodyPr/>
          <a:lstStyle/>
          <a:p>
            <a:r>
              <a:rPr lang="en-US" sz="4000" b="1"/>
              <a:t>Contractual Agreement and Contract Period</a:t>
            </a:r>
          </a:p>
        </p:txBody>
      </p:sp>
      <p:sp>
        <p:nvSpPr>
          <p:cNvPr id="503811" name="Rectangle 3"/>
          <p:cNvSpPr>
            <a:spLocks noGrp="1" noChangeArrowheads="1"/>
          </p:cNvSpPr>
          <p:nvPr>
            <p:ph type="body" idx="1"/>
          </p:nvPr>
        </p:nvSpPr>
        <p:spPr>
          <a:xfrm>
            <a:off x="685800" y="1676400"/>
            <a:ext cx="7772400" cy="1295400"/>
          </a:xfrm>
        </p:spPr>
        <p:txBody>
          <a:bodyPr/>
          <a:lstStyle/>
          <a:p>
            <a:pPr>
              <a:lnSpc>
                <a:spcPct val="80000"/>
              </a:lnSpc>
              <a:buFontTx/>
              <a:buNone/>
            </a:pPr>
            <a:endParaRPr lang="en-US" sz="1400" b="1" i="1" dirty="0">
              <a:effectLst>
                <a:outerShdw blurRad="38100" dist="38100" dir="2700000" algn="tl">
                  <a:srgbClr val="000000"/>
                </a:outerShdw>
              </a:effectLst>
            </a:endParaRPr>
          </a:p>
          <a:p>
            <a:pPr algn="ctr">
              <a:lnSpc>
                <a:spcPct val="80000"/>
              </a:lnSpc>
              <a:buFontTx/>
              <a:buNone/>
            </a:pPr>
            <a:r>
              <a:rPr lang="en-US" sz="2400" dirty="0">
                <a:effectLst>
                  <a:outerShdw blurRad="38100" dist="38100" dir="2700000" algn="tl">
                    <a:srgbClr val="000000"/>
                  </a:outerShdw>
                </a:effectLst>
              </a:rPr>
              <a:t>If approved, </a:t>
            </a:r>
            <a:r>
              <a:rPr lang="en-US" sz="2400" dirty="0" smtClean="0">
                <a:effectLst>
                  <a:outerShdw blurRad="38100" dist="38100" dir="2700000" algn="tl">
                    <a:srgbClr val="000000"/>
                  </a:outerShdw>
                </a:effectLst>
              </a:rPr>
              <a:t>an Award of Contract will </a:t>
            </a:r>
            <a:r>
              <a:rPr lang="en-US" sz="2400" dirty="0">
                <a:effectLst>
                  <a:outerShdw blurRad="38100" dist="38100" dir="2700000" algn="tl">
                    <a:srgbClr val="000000"/>
                  </a:outerShdw>
                </a:effectLst>
              </a:rPr>
              <a:t>serve as </a:t>
            </a:r>
            <a:r>
              <a:rPr lang="en-US" sz="2400" dirty="0" smtClean="0">
                <a:effectLst>
                  <a:outerShdw blurRad="38100" dist="38100" dir="2700000" algn="tl">
                    <a:srgbClr val="000000"/>
                  </a:outerShdw>
                </a:effectLst>
              </a:rPr>
              <a:t>the </a:t>
            </a:r>
            <a:r>
              <a:rPr lang="en-US" sz="2400" dirty="0">
                <a:effectLst>
                  <a:outerShdw blurRad="38100" dist="38100" dir="2700000" algn="tl">
                    <a:srgbClr val="000000"/>
                  </a:outerShdw>
                </a:effectLst>
              </a:rPr>
              <a:t>contractual agreement between </a:t>
            </a:r>
            <a:r>
              <a:rPr lang="en-US" sz="2400" dirty="0" smtClean="0">
                <a:effectLst>
                  <a:outerShdw blurRad="38100" dist="38100" dir="2700000" algn="tl">
                    <a:srgbClr val="000000"/>
                  </a:outerShdw>
                </a:effectLst>
              </a:rPr>
              <a:t>CTF and </a:t>
            </a:r>
            <a:r>
              <a:rPr lang="en-US" sz="2400" dirty="0">
                <a:effectLst>
                  <a:outerShdw blurRad="38100" dist="38100" dir="2700000" algn="tl">
                    <a:srgbClr val="000000"/>
                  </a:outerShdw>
                </a:effectLst>
              </a:rPr>
              <a:t>the applicant. </a:t>
            </a:r>
          </a:p>
        </p:txBody>
      </p:sp>
      <p:sp>
        <p:nvSpPr>
          <p:cNvPr id="503812" name="Text Box 4"/>
          <p:cNvSpPr txBox="1">
            <a:spLocks noChangeArrowheads="1"/>
          </p:cNvSpPr>
          <p:nvPr/>
        </p:nvSpPr>
        <p:spPr bwMode="auto">
          <a:xfrm>
            <a:off x="685800" y="3200400"/>
            <a:ext cx="7848600" cy="2800767"/>
          </a:xfrm>
          <a:prstGeom prst="rect">
            <a:avLst/>
          </a:prstGeom>
          <a:noFill/>
          <a:ln w="12700" cap="sq">
            <a:noFill/>
            <a:miter lim="800000"/>
            <a:headEnd type="none" w="sm" len="sm"/>
            <a:tailEnd type="none" w="sm" len="sm"/>
          </a:ln>
          <a:effectLst/>
        </p:spPr>
        <p:txBody>
          <a:bodyPr>
            <a:spAutoFit/>
          </a:bodyPr>
          <a:lstStyle/>
          <a:p>
            <a:pPr algn="ctr"/>
            <a:r>
              <a:rPr lang="en-US" sz="2400" b="1" dirty="0">
                <a:effectLst>
                  <a:outerShdw blurRad="38100" dist="38100" dir="2700000" algn="tl">
                    <a:srgbClr val="000000"/>
                  </a:outerShdw>
                </a:effectLst>
              </a:rPr>
              <a:t>The contract period for approved </a:t>
            </a:r>
            <a:r>
              <a:rPr lang="en-US" sz="2400" b="1" dirty="0" smtClean="0">
                <a:effectLst>
                  <a:outerShdw blurRad="38100" dist="38100" dir="2700000" algn="tl">
                    <a:srgbClr val="000000"/>
                  </a:outerShdw>
                </a:effectLst>
              </a:rPr>
              <a:t>projects </a:t>
            </a:r>
            <a:r>
              <a:rPr lang="en-US" sz="2400" b="1" dirty="0">
                <a:effectLst>
                  <a:outerShdw blurRad="38100" dist="38100" dir="2700000" algn="tl">
                    <a:srgbClr val="000000"/>
                  </a:outerShdw>
                </a:effectLst>
              </a:rPr>
              <a:t>is:</a:t>
            </a:r>
          </a:p>
          <a:p>
            <a:pPr algn="ctr"/>
            <a:endParaRPr lang="en-US" sz="2400" b="1" dirty="0">
              <a:effectLst>
                <a:outerShdw blurRad="38100" dist="38100" dir="2700000" algn="tl">
                  <a:srgbClr val="000000"/>
                </a:outerShdw>
              </a:effectLst>
            </a:endParaRPr>
          </a:p>
          <a:p>
            <a:pPr algn="ctr"/>
            <a:r>
              <a:rPr lang="en-US" sz="3200" b="1" dirty="0" smtClean="0">
                <a:solidFill>
                  <a:schemeClr val="tx2"/>
                </a:solidFill>
                <a:effectLst>
                  <a:outerShdw blurRad="38100" dist="38100" dir="2700000" algn="tl">
                    <a:srgbClr val="000000"/>
                  </a:outerShdw>
                </a:effectLst>
              </a:rPr>
              <a:t>July </a:t>
            </a:r>
            <a:r>
              <a:rPr lang="en-US" sz="3200" b="1" dirty="0">
                <a:solidFill>
                  <a:schemeClr val="tx2"/>
                </a:solidFill>
                <a:effectLst>
                  <a:outerShdw blurRad="38100" dist="38100" dir="2700000" algn="tl">
                    <a:srgbClr val="000000"/>
                  </a:outerShdw>
                </a:effectLst>
              </a:rPr>
              <a:t>1, </a:t>
            </a:r>
            <a:r>
              <a:rPr lang="en-US" sz="3200" b="1" dirty="0" smtClean="0">
                <a:solidFill>
                  <a:schemeClr val="tx2"/>
                </a:solidFill>
                <a:effectLst>
                  <a:outerShdw blurRad="38100" dist="38100" dir="2700000" algn="tl">
                    <a:srgbClr val="000000"/>
                  </a:outerShdw>
                </a:effectLst>
              </a:rPr>
              <a:t>2012</a:t>
            </a:r>
            <a:endParaRPr lang="en-US" sz="3200" b="1" dirty="0">
              <a:solidFill>
                <a:schemeClr val="tx2"/>
              </a:solidFill>
              <a:effectLst>
                <a:outerShdw blurRad="38100" dist="38100" dir="2700000" algn="tl">
                  <a:srgbClr val="000000"/>
                </a:outerShdw>
              </a:effectLst>
            </a:endParaRPr>
          </a:p>
          <a:p>
            <a:pPr algn="ctr"/>
            <a:r>
              <a:rPr lang="en-US" sz="3200" dirty="0">
                <a:solidFill>
                  <a:schemeClr val="tx2"/>
                </a:solidFill>
                <a:effectLst>
                  <a:outerShdw blurRad="38100" dist="38100" dir="2700000" algn="tl">
                    <a:srgbClr val="000000"/>
                  </a:outerShdw>
                </a:effectLst>
              </a:rPr>
              <a:t> through</a:t>
            </a:r>
          </a:p>
          <a:p>
            <a:pPr algn="ctr"/>
            <a:r>
              <a:rPr lang="en-US" sz="3200" b="1" dirty="0">
                <a:solidFill>
                  <a:schemeClr val="tx2"/>
                </a:solidFill>
                <a:effectLst>
                  <a:outerShdw blurRad="38100" dist="38100" dir="2700000" algn="tl">
                    <a:srgbClr val="000000"/>
                  </a:outerShdw>
                </a:effectLst>
              </a:rPr>
              <a:t> </a:t>
            </a:r>
            <a:r>
              <a:rPr lang="en-US" sz="3200" b="1" dirty="0" smtClean="0">
                <a:solidFill>
                  <a:schemeClr val="tx2"/>
                </a:solidFill>
                <a:effectLst>
                  <a:outerShdw blurRad="38100" dist="38100" dir="2700000" algn="tl">
                    <a:srgbClr val="000000"/>
                  </a:outerShdw>
                </a:effectLst>
              </a:rPr>
              <a:t>June </a:t>
            </a:r>
            <a:r>
              <a:rPr lang="en-US" sz="3200" b="1" dirty="0">
                <a:solidFill>
                  <a:schemeClr val="tx2"/>
                </a:solidFill>
                <a:effectLst>
                  <a:outerShdw blurRad="38100" dist="38100" dir="2700000" algn="tl">
                    <a:srgbClr val="000000"/>
                  </a:outerShdw>
                </a:effectLst>
              </a:rPr>
              <a:t>30, </a:t>
            </a:r>
            <a:r>
              <a:rPr lang="en-US" sz="3200" b="1" dirty="0" smtClean="0">
                <a:solidFill>
                  <a:schemeClr val="tx2"/>
                </a:solidFill>
                <a:effectLst>
                  <a:outerShdw blurRad="38100" dist="38100" dir="2700000" algn="tl">
                    <a:srgbClr val="000000"/>
                  </a:outerShdw>
                </a:effectLst>
              </a:rPr>
              <a:t>2013</a:t>
            </a:r>
            <a:endParaRPr lang="en-US" sz="3200" b="1" dirty="0">
              <a:solidFill>
                <a:schemeClr val="tx2"/>
              </a:solidFill>
              <a:effectLst>
                <a:outerShdw blurRad="38100" dist="38100" dir="2700000" algn="tl">
                  <a:srgbClr val="000000"/>
                </a:outerShdw>
              </a:effectLst>
            </a:endParaRPr>
          </a:p>
          <a:p>
            <a:endParaRPr lang="en-US" sz="3200" dirty="0">
              <a:solidFill>
                <a:schemeClr val="tx2"/>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r>
              <a:rPr lang="en-US" b="1"/>
              <a:t>Questions?</a:t>
            </a:r>
          </a:p>
        </p:txBody>
      </p:sp>
      <p:sp>
        <p:nvSpPr>
          <p:cNvPr id="160770" name="Rectangle 1026"/>
          <p:cNvSpPr>
            <a:spLocks noChangeArrowheads="1"/>
          </p:cNvSpPr>
          <p:nvPr/>
        </p:nvSpPr>
        <p:spPr bwMode="auto">
          <a:xfrm>
            <a:off x="838200" y="4953000"/>
            <a:ext cx="7772400" cy="1143000"/>
          </a:xfrm>
          <a:prstGeom prst="rect">
            <a:avLst/>
          </a:prstGeom>
          <a:noFill/>
          <a:ln w="9525">
            <a:noFill/>
            <a:miter lim="800000"/>
            <a:headEnd/>
            <a:tailEnd/>
          </a:ln>
          <a:effectLst/>
        </p:spPr>
        <p:txBody>
          <a:bodyPr anchor="ctr"/>
          <a:lstStyle/>
          <a:p>
            <a:pPr algn="ctr"/>
            <a:r>
              <a:rPr lang="en-US" sz="4400" b="1" dirty="0">
                <a:solidFill>
                  <a:schemeClr val="tx2"/>
                </a:solidFill>
              </a:rPr>
              <a:t>Thank you!</a:t>
            </a:r>
          </a:p>
        </p:txBody>
      </p:sp>
      <p:pic>
        <p:nvPicPr>
          <p:cNvPr id="14" name="Picture 13" descr="Blue Fountain.JPG"/>
          <p:cNvPicPr>
            <a:picLocks noChangeAspect="1"/>
          </p:cNvPicPr>
          <p:nvPr/>
        </p:nvPicPr>
        <p:blipFill>
          <a:blip r:embed="rId3" cstate="print"/>
          <a:stretch>
            <a:fillRect/>
          </a:stretch>
        </p:blipFill>
        <p:spPr>
          <a:xfrm>
            <a:off x="2133600" y="1600200"/>
            <a:ext cx="5410200" cy="3581399"/>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4000" b="1" dirty="0" smtClean="0"/>
              <a:t>Eligible Applicants</a:t>
            </a:r>
            <a:endParaRPr lang="en-US" sz="4000" b="1" dirty="0"/>
          </a:p>
        </p:txBody>
      </p:sp>
      <p:sp>
        <p:nvSpPr>
          <p:cNvPr id="56323" name="Rectangle 3"/>
          <p:cNvSpPr>
            <a:spLocks noGrp="1" noChangeArrowheads="1"/>
          </p:cNvSpPr>
          <p:nvPr>
            <p:ph type="body" idx="1"/>
          </p:nvPr>
        </p:nvSpPr>
        <p:spPr/>
        <p:txBody>
          <a:bodyPr/>
          <a:lstStyle/>
          <a:p>
            <a:pPr>
              <a:buFontTx/>
              <a:buNone/>
            </a:pPr>
            <a:endParaRPr lang="en-US" dirty="0" smtClean="0"/>
          </a:p>
          <a:p>
            <a:pPr>
              <a:buFontTx/>
              <a:buNone/>
            </a:pPr>
            <a:r>
              <a:rPr lang="en-US" dirty="0" smtClean="0"/>
              <a:t>	CTF awards grants to public or private agencies, schools or qualified individuals.</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sz="3200" b="1" dirty="0" smtClean="0">
                <a:solidFill>
                  <a:schemeClr val="accent1"/>
                </a:solidFill>
              </a:rPr>
              <a:t>Types of Prevention:</a:t>
            </a:r>
            <a:r>
              <a:rPr lang="en-US" sz="3200" dirty="0" smtClean="0">
                <a:solidFill>
                  <a:schemeClr val="accent1"/>
                </a:solidFill>
              </a:rPr>
              <a:t/>
            </a:r>
            <a:br>
              <a:rPr lang="en-US" sz="3200" dirty="0" smtClean="0">
                <a:solidFill>
                  <a:schemeClr val="accent1"/>
                </a:solidFill>
              </a:rPr>
            </a:br>
            <a:endParaRPr lang="en-US" sz="3200" b="1" dirty="0"/>
          </a:p>
        </p:txBody>
      </p:sp>
      <p:sp>
        <p:nvSpPr>
          <p:cNvPr id="326659" name="Rectangle 3"/>
          <p:cNvSpPr>
            <a:spLocks noGrp="1" noChangeArrowheads="1"/>
          </p:cNvSpPr>
          <p:nvPr>
            <p:ph type="body" idx="1"/>
          </p:nvPr>
        </p:nvSpPr>
        <p:spPr>
          <a:xfrm>
            <a:off x="990600" y="1371600"/>
            <a:ext cx="7467600" cy="4876800"/>
          </a:xfrm>
        </p:spPr>
        <p:txBody>
          <a:bodyPr/>
          <a:lstStyle/>
          <a:p>
            <a:r>
              <a:rPr lang="en-US" sz="1800" u="sng" dirty="0" smtClean="0">
                <a:latin typeface="Bookman Old Style" pitchFamily="18" charset="0"/>
                <a:cs typeface="Times New Roman" pitchFamily="18" charset="0"/>
              </a:rPr>
              <a:t>Primary</a:t>
            </a:r>
            <a:r>
              <a:rPr lang="en-US" sz="1800" dirty="0" smtClean="0">
                <a:latin typeface="Bookman Old Style" pitchFamily="18" charset="0"/>
                <a:cs typeface="Times New Roman" pitchFamily="18" charset="0"/>
              </a:rPr>
              <a:t>:  Also known as “Universal” programs, the target audience of Primary Prevention programs is the general population. Activities used in Primary Prevention are designed to stop maltreatment before it occurs.</a:t>
            </a:r>
          </a:p>
          <a:p>
            <a:endParaRPr lang="en-US" sz="1800" dirty="0" smtClean="0">
              <a:latin typeface="Bookman Old Style" pitchFamily="18" charset="0"/>
              <a:cs typeface="Times New Roman" pitchFamily="18" charset="0"/>
            </a:endParaRPr>
          </a:p>
          <a:p>
            <a:r>
              <a:rPr lang="en-US" sz="1800" u="sng" dirty="0" smtClean="0">
                <a:latin typeface="Bookman Old Style" pitchFamily="18" charset="0"/>
              </a:rPr>
              <a:t>Secondary</a:t>
            </a:r>
            <a:r>
              <a:rPr lang="en-US" sz="1800" dirty="0" smtClean="0">
                <a:latin typeface="Bookman Old Style" pitchFamily="18" charset="0"/>
              </a:rPr>
              <a:t>:  Secondary Prevention programs are aimed at families or communities who are high risk for child abuse and neglect.  Services may be targeted for specific populations (for example</a:t>
            </a:r>
            <a:r>
              <a:rPr lang="en-US" sz="1800" dirty="0" smtClean="0"/>
              <a:t> teenage parents, parents of special needs children, single parents and low-income families</a:t>
            </a:r>
            <a:r>
              <a:rPr lang="en-US" sz="1800" dirty="0" smtClean="0">
                <a:latin typeface="Bookman Old Style" pitchFamily="18" charset="0"/>
              </a:rPr>
              <a:t>, etc.).</a:t>
            </a:r>
          </a:p>
          <a:p>
            <a:endParaRPr lang="en-US" sz="1800" dirty="0" smtClean="0">
              <a:latin typeface="Bookman Old Style" pitchFamily="18" charset="0"/>
            </a:endParaRPr>
          </a:p>
          <a:p>
            <a:r>
              <a:rPr lang="en-US" sz="1800" u="sng" dirty="0" smtClean="0">
                <a:latin typeface="Bookman Old Style" pitchFamily="18" charset="0"/>
              </a:rPr>
              <a:t>Tertiary</a:t>
            </a:r>
            <a:r>
              <a:rPr lang="en-US" sz="1800" dirty="0" smtClean="0">
                <a:latin typeface="Bookman Old Style" pitchFamily="18" charset="0"/>
              </a:rPr>
              <a:t>:  Tertiary prevention programs are designed for families that have experienced child abuse and neglect. Services provided after the occurrence of child abuse and neglect are designed to prevent the recurrence of future abuse. </a:t>
            </a:r>
          </a:p>
          <a:p>
            <a:endParaRPr lang="en-US" sz="2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b="1" dirty="0"/>
              <a:t>Who Can We Serve?</a:t>
            </a:r>
            <a:r>
              <a:rPr lang="en-US" sz="3600" dirty="0"/>
              <a:t> </a:t>
            </a:r>
          </a:p>
        </p:txBody>
      </p:sp>
      <p:sp>
        <p:nvSpPr>
          <p:cNvPr id="59395" name="Rectangle 3"/>
          <p:cNvSpPr>
            <a:spLocks noGrp="1" noChangeArrowheads="1"/>
          </p:cNvSpPr>
          <p:nvPr>
            <p:ph type="body" idx="1"/>
          </p:nvPr>
        </p:nvSpPr>
        <p:spPr>
          <a:xfrm>
            <a:off x="838200" y="1905000"/>
            <a:ext cx="5334000" cy="3276600"/>
          </a:xfrm>
        </p:spPr>
        <p:txBody>
          <a:bodyPr/>
          <a:lstStyle/>
          <a:p>
            <a:pPr marL="0" indent="4763" algn="ctr">
              <a:buFontTx/>
              <a:buNone/>
            </a:pPr>
            <a:endParaRPr lang="en-US" sz="2800" b="1" dirty="0" smtClean="0"/>
          </a:p>
          <a:p>
            <a:pPr marL="0" indent="4763" algn="ctr">
              <a:buFontTx/>
              <a:buNone/>
            </a:pPr>
            <a:r>
              <a:rPr lang="en-US" sz="2800" b="1" dirty="0" smtClean="0"/>
              <a:t>CTF funds may be used to provide services/programming within the state of Missouri.</a:t>
            </a:r>
            <a:endParaRPr lang="en-US" sz="2800" b="1" dirty="0"/>
          </a:p>
        </p:txBody>
      </p:sp>
      <p:pic>
        <p:nvPicPr>
          <p:cNvPr id="184324" name="Picture 1028" descr="bs01890_[1]"/>
          <p:cNvPicPr>
            <a:picLocks noChangeAspect="1" noChangeArrowheads="1"/>
          </p:cNvPicPr>
          <p:nvPr/>
        </p:nvPicPr>
        <p:blipFill>
          <a:blip r:embed="rId3" cstate="print"/>
          <a:srcRect/>
          <a:stretch>
            <a:fillRect/>
          </a:stretch>
        </p:blipFill>
        <p:spPr bwMode="auto">
          <a:xfrm>
            <a:off x="6553200" y="2057400"/>
            <a:ext cx="1925638" cy="3124200"/>
          </a:xfrm>
          <a:prstGeom prst="rect">
            <a:avLst/>
          </a:prstGeom>
          <a:solidFill>
            <a:schemeClr val="tx2"/>
          </a:solid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4658</TotalTime>
  <Words>2042</Words>
  <Application>Microsoft Office PowerPoint</Application>
  <PresentationFormat>On-screen Show (4:3)</PresentationFormat>
  <Paragraphs>403</Paragraphs>
  <Slides>69</Slides>
  <Notes>29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Pulse</vt:lpstr>
      <vt:lpstr>  FY 2013 General Child Abuse &amp; Neglect Prevention Grant Program  </vt:lpstr>
      <vt:lpstr>Children’s Trust Fund Staff:</vt:lpstr>
      <vt:lpstr>Slide 3</vt:lpstr>
      <vt:lpstr>About CTF’s Contracting Authority </vt:lpstr>
      <vt:lpstr>About CTF’s General CA/N Prevention Grant Program:</vt:lpstr>
      <vt:lpstr>CTF General Prevention Funding:  Eligibility</vt:lpstr>
      <vt:lpstr>Eligible Applicants</vt:lpstr>
      <vt:lpstr>Types of Prevention: </vt:lpstr>
      <vt:lpstr>Who Can We Serve? </vt:lpstr>
      <vt:lpstr>Funding for FY 2013</vt:lpstr>
      <vt:lpstr>Slide 11</vt:lpstr>
      <vt:lpstr>Funding Cycle</vt:lpstr>
      <vt:lpstr>Matching Funds Requirements</vt:lpstr>
      <vt:lpstr>CTF Funding Commitment</vt:lpstr>
      <vt:lpstr>CTF Funding Commitment</vt:lpstr>
      <vt:lpstr>Funding Limits</vt:lpstr>
      <vt:lpstr>Eligible Budget Categories</vt:lpstr>
      <vt:lpstr>Eligible Budget Categories, con’t</vt:lpstr>
      <vt:lpstr>Unallowable Costs</vt:lpstr>
      <vt:lpstr>Evidence-based Programming and  Effective Practices</vt:lpstr>
      <vt:lpstr>Evidence-based Programming and  Effective Practices</vt:lpstr>
      <vt:lpstr>Types of Programs (Examples of the types of programs CTF has/is funding)</vt:lpstr>
      <vt:lpstr> SF Protective Factors </vt:lpstr>
      <vt:lpstr>Obtaining the General Prevention Application</vt:lpstr>
      <vt:lpstr>About the Application</vt:lpstr>
      <vt:lpstr>Slide 26</vt:lpstr>
      <vt:lpstr>Slide 27</vt:lpstr>
      <vt:lpstr>Slide 28</vt:lpstr>
      <vt:lpstr>Project Abstract</vt:lpstr>
      <vt:lpstr>Project Abstract</vt:lpstr>
      <vt:lpstr>Project Abstract</vt:lpstr>
      <vt:lpstr>Project Abstract</vt:lpstr>
      <vt:lpstr>Project Abstract</vt:lpstr>
      <vt:lpstr>Project Abstract</vt:lpstr>
      <vt:lpstr>Project Abstract</vt:lpstr>
      <vt:lpstr>Project Abstract</vt:lpstr>
      <vt:lpstr>Project Abstract</vt:lpstr>
      <vt:lpstr>Project Abstract</vt:lpstr>
      <vt:lpstr>Project Abstract</vt:lpstr>
      <vt:lpstr>Project Abstract</vt:lpstr>
      <vt:lpstr>Slide 41</vt:lpstr>
      <vt:lpstr>Slide 42</vt:lpstr>
      <vt:lpstr>Data Sources</vt:lpstr>
      <vt:lpstr>Slide 44</vt:lpstr>
      <vt:lpstr>Action Plan </vt:lpstr>
      <vt:lpstr>Slide 46</vt:lpstr>
      <vt:lpstr>Budget Forms</vt:lpstr>
      <vt:lpstr>Slide 48</vt:lpstr>
      <vt:lpstr>Slide 49</vt:lpstr>
      <vt:lpstr>Slide 50</vt:lpstr>
      <vt:lpstr>Budget Justification</vt:lpstr>
      <vt:lpstr>Slide 52</vt:lpstr>
      <vt:lpstr>Slide 53</vt:lpstr>
      <vt:lpstr>Additional Supporting Documentation</vt:lpstr>
      <vt:lpstr>Additional Supporting Documentation</vt:lpstr>
      <vt:lpstr>Additional Supporting Documentation</vt:lpstr>
      <vt:lpstr>Additional Supporting Documentation</vt:lpstr>
      <vt:lpstr>Additional Supporting Documentation</vt:lpstr>
      <vt:lpstr>Application Submission Instructions</vt:lpstr>
      <vt:lpstr>When Submitting the Application…</vt:lpstr>
      <vt:lpstr>Application Due Date</vt:lpstr>
      <vt:lpstr>Submission Instructions</vt:lpstr>
      <vt:lpstr>Applications may be mailed or delivered to: </vt:lpstr>
      <vt:lpstr>Application Review and Award Process</vt:lpstr>
      <vt:lpstr>Application Review and Award Process</vt:lpstr>
      <vt:lpstr>Review Panel Scoring</vt:lpstr>
      <vt:lpstr>Award Decision Process </vt:lpstr>
      <vt:lpstr>Contractual Agreement and Contract Period</vt:lpstr>
      <vt:lpstr>Questions?</vt:lpstr>
    </vt:vector>
  </TitlesOfParts>
  <Company>Department of Public Safety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Prevention Grants Program</dc:title>
  <dc:creator>Erin</dc:creator>
  <cp:lastModifiedBy>malznl</cp:lastModifiedBy>
  <cp:revision>225</cp:revision>
  <dcterms:created xsi:type="dcterms:W3CDTF">2001-06-29T17:09:20Z</dcterms:created>
  <dcterms:modified xsi:type="dcterms:W3CDTF">2012-01-24T13:54:15Z</dcterms:modified>
</cp:coreProperties>
</file>