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3" r:id="rId3"/>
    <p:sldMasterId id="2147483695" r:id="rId4"/>
    <p:sldMasterId id="2147483707" r:id="rId5"/>
    <p:sldMasterId id="2147483719" r:id="rId6"/>
    <p:sldMasterId id="2147483786" r:id="rId7"/>
    <p:sldMasterId id="2147483798" r:id="rId8"/>
    <p:sldMasterId id="2147483810" r:id="rId9"/>
    <p:sldMasterId id="2147483822" r:id="rId10"/>
  </p:sldMasterIdLst>
  <p:notesMasterIdLst>
    <p:notesMasterId r:id="rId72"/>
  </p:notesMasterIdLst>
  <p:handoutMasterIdLst>
    <p:handoutMasterId r:id="rId73"/>
  </p:handoutMasterIdLst>
  <p:sldIdLst>
    <p:sldId id="256" r:id="rId11"/>
    <p:sldId id="360" r:id="rId12"/>
    <p:sldId id="260" r:id="rId13"/>
    <p:sldId id="361" r:id="rId14"/>
    <p:sldId id="280" r:id="rId15"/>
    <p:sldId id="278" r:id="rId16"/>
    <p:sldId id="364" r:id="rId17"/>
    <p:sldId id="365" r:id="rId18"/>
    <p:sldId id="366" r:id="rId19"/>
    <p:sldId id="367" r:id="rId20"/>
    <p:sldId id="286" r:id="rId21"/>
    <p:sldId id="287" r:id="rId22"/>
    <p:sldId id="293" r:id="rId23"/>
    <p:sldId id="294" r:id="rId24"/>
    <p:sldId id="281" r:id="rId25"/>
    <p:sldId id="297" r:id="rId26"/>
    <p:sldId id="298" r:id="rId27"/>
    <p:sldId id="299" r:id="rId28"/>
    <p:sldId id="285" r:id="rId29"/>
    <p:sldId id="308" r:id="rId30"/>
    <p:sldId id="363" r:id="rId31"/>
    <p:sldId id="309" r:id="rId32"/>
    <p:sldId id="303" r:id="rId33"/>
    <p:sldId id="272" r:id="rId34"/>
    <p:sldId id="343" r:id="rId35"/>
    <p:sldId id="344" r:id="rId36"/>
    <p:sldId id="348" r:id="rId37"/>
    <p:sldId id="349" r:id="rId38"/>
    <p:sldId id="346" r:id="rId39"/>
    <p:sldId id="347" r:id="rId40"/>
    <p:sldId id="345" r:id="rId41"/>
    <p:sldId id="350" r:id="rId42"/>
    <p:sldId id="351" r:id="rId43"/>
    <p:sldId id="352" r:id="rId44"/>
    <p:sldId id="353" r:id="rId45"/>
    <p:sldId id="354" r:id="rId46"/>
    <p:sldId id="368" r:id="rId47"/>
    <p:sldId id="369" r:id="rId48"/>
    <p:sldId id="355" r:id="rId49"/>
    <p:sldId id="317" r:id="rId50"/>
    <p:sldId id="370" r:id="rId51"/>
    <p:sldId id="371" r:id="rId52"/>
    <p:sldId id="327" r:id="rId53"/>
    <p:sldId id="333" r:id="rId54"/>
    <p:sldId id="356" r:id="rId55"/>
    <p:sldId id="357" r:id="rId56"/>
    <p:sldId id="310" r:id="rId57"/>
    <p:sldId id="314" r:id="rId58"/>
    <p:sldId id="315" r:id="rId59"/>
    <p:sldId id="313" r:id="rId60"/>
    <p:sldId id="334" r:id="rId61"/>
    <p:sldId id="311" r:id="rId62"/>
    <p:sldId id="335" r:id="rId63"/>
    <p:sldId id="337" r:id="rId64"/>
    <p:sldId id="338" r:id="rId65"/>
    <p:sldId id="339" r:id="rId66"/>
    <p:sldId id="340" r:id="rId67"/>
    <p:sldId id="312" r:id="rId68"/>
    <p:sldId id="336" r:id="rId69"/>
    <p:sldId id="358" r:id="rId70"/>
    <p:sldId id="359" r:id="rId7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702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86" autoAdjust="0"/>
  </p:normalViewPr>
  <p:slideViewPr>
    <p:cSldViewPr snapToGrid="0" snapToObjects="1">
      <p:cViewPr varScale="1">
        <p:scale>
          <a:sx n="82" d="100"/>
          <a:sy n="82" d="100"/>
        </p:scale>
        <p:origin x="-80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20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99D60B0-AC4E-4D5D-B10A-8E9648D1FD44}" type="datetimeFigureOut">
              <a:rPr lang="en-US"/>
              <a:pPr>
                <a:defRPr/>
              </a:pPr>
              <a:t>4/24/2013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5261932-8798-4C8B-988B-0AD67A5DB7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My background research</a:t>
            </a:r>
          </a:p>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E7E19C-BA3F-4C40-9F5D-C25A9E276D5F}"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29ED5F-A548-4821-9496-B6149CA1214B}"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Ultimately, a Healthy Marriage Initiative is really a “Child-centered” initiative.</a:t>
            </a:r>
          </a:p>
          <a:p>
            <a:pPr eaLnBrk="1" hangingPunct="1">
              <a:spcBef>
                <a:spcPct val="0"/>
              </a:spcBef>
            </a:pPr>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412E2D-A47B-43C7-881F-BB81286C926D}"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0B4E2E-8E7A-4A20-BF4B-CB79C95C195B}" type="slidenum">
              <a:rPr lang="en-US">
                <a:solidFill>
                  <a:prstClr val="black"/>
                </a:solidFill>
              </a:rPr>
              <a:pPr>
                <a:defRPr/>
              </a:pPr>
              <a:t>21</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2AD6FF-D73B-4437-A829-45795223EE9D}"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u="sng" smtClean="0">
              <a:ea typeface="ＭＳ Ｐゴシック" pitchFamily="34" charset="-128"/>
            </a:endParaRPr>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35ADB4-D6B4-4554-A160-0177697AABF1}" type="slidenum">
              <a:rPr lang="en-US" smtClean="0">
                <a:ea typeface="ＭＳ Ｐゴシック" pitchFamily="34" charset="-128"/>
              </a:rPr>
              <a:pPr fontAlgn="base">
                <a:spcBef>
                  <a:spcPct val="0"/>
                </a:spcBef>
                <a:spcAft>
                  <a:spcPct val="0"/>
                </a:spcAft>
                <a:defRPr/>
              </a:pPr>
              <a:t>23</a:t>
            </a:fld>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D191B6A-4103-42D6-9E4A-8B1B3A4AB401}" type="slidenum">
              <a:rPr lang="en-US" smtClean="0"/>
              <a:pPr>
                <a:defRPr/>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don’t focus too much on physical health because of the little difference we are likely to make in their physical healthy practices (eating, smoking, drinking)</a:t>
            </a:r>
          </a:p>
        </p:txBody>
      </p:sp>
      <p:sp>
        <p:nvSpPr>
          <p:cNvPr id="4" name="Slide Number Placeholder 3"/>
          <p:cNvSpPr>
            <a:spLocks noGrp="1"/>
          </p:cNvSpPr>
          <p:nvPr>
            <p:ph type="sldNum" sz="quarter" idx="5"/>
          </p:nvPr>
        </p:nvSpPr>
        <p:spPr/>
        <p:txBody>
          <a:bodyPr/>
          <a:lstStyle/>
          <a:p>
            <a:pPr>
              <a:defRPr/>
            </a:pPr>
            <a:fld id="{3FEA719D-B1A8-4C3D-A558-2245EBE9D4A9}" type="slidenum">
              <a:rPr lang="en-US" smtClean="0"/>
              <a:pPr>
                <a:defRPr/>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BEDDA8F-42CD-4F7C-B406-8679B96669C0}" type="slidenum">
              <a:rPr lang="en-US" smtClean="0"/>
              <a:pPr>
                <a:defRPr/>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63B19A10-DCD8-4983-B29F-B3EC950F53FB}" type="slidenum">
              <a:rPr lang="en-US" smtClean="0"/>
              <a:pPr>
                <a:defRPr/>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F960910-C149-4CF8-AB93-6A759F495265}" type="slidenum">
              <a:rPr lang="en-US" smtClean="0"/>
              <a:pPr>
                <a:defRPr/>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7865EC6-E4E2-401A-9E04-5AFEF6DF77D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does this relate to children?</a:t>
            </a:r>
          </a:p>
        </p:txBody>
      </p:sp>
      <p:sp>
        <p:nvSpPr>
          <p:cNvPr id="4" name="Slide Number Placeholder 3"/>
          <p:cNvSpPr>
            <a:spLocks noGrp="1"/>
          </p:cNvSpPr>
          <p:nvPr>
            <p:ph type="sldNum" sz="quarter" idx="5"/>
          </p:nvPr>
        </p:nvSpPr>
        <p:spPr/>
        <p:txBody>
          <a:bodyPr/>
          <a:lstStyle/>
          <a:p>
            <a:pPr>
              <a:defRPr/>
            </a:pPr>
            <a:fld id="{52D55955-8A7B-4580-BAE4-1B384DFCB050}" type="slidenum">
              <a:rPr lang="en-US" smtClean="0"/>
              <a:pPr>
                <a:defRPr/>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2D8E3A8-D9ED-4B4B-87B4-0D8D04C089FF}" type="slidenum">
              <a:rPr lang="en-US" smtClean="0"/>
              <a:pPr>
                <a:defRPr/>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48D0549-B849-4683-BF26-75013436E5CF}" type="slidenum">
              <a:rPr lang="en-US" smtClean="0"/>
              <a:pPr>
                <a:defRPr/>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33F8A6-CA88-4BB5-808F-A33EB8F84C35}" type="slidenum">
              <a:rPr lang="en-US" smtClean="0">
                <a:solidFill>
                  <a:srgbClr val="000000"/>
                </a:solidFill>
              </a:rPr>
              <a:pPr fontAlgn="base">
                <a:spcBef>
                  <a:spcPct val="0"/>
                </a:spcBef>
                <a:spcAft>
                  <a:spcPct val="0"/>
                </a:spcAft>
                <a:defRPr/>
              </a:pPr>
              <a:t>43</a:t>
            </a:fld>
            <a:endParaRPr 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C65EB8-250E-40AF-AB7B-AC1A2322C854}"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250A43-CD37-4A77-A1AF-64BB59190FC8}"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166 completed pretest, posttest, and 1 week</a:t>
            </a: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0D277D-7211-4423-808B-613009240FD5}"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851F1A-6956-47FA-84B5-F801C9DE49E0}"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Because the training being developed was funded with the intent to facilitate the formation and stability of healthy marriages, respondents were asked a series of questions (five items) to gauge their views on marriage in general</a:t>
            </a:r>
          </a:p>
          <a:p>
            <a:pPr eaLnBrk="1" hangingPunct="1">
              <a:spcBef>
                <a:spcPct val="0"/>
              </a:spcBef>
            </a:pPr>
            <a:endParaRPr lang="en-US" smtClean="0"/>
          </a:p>
          <a:p>
            <a:pPr eaLnBrk="1" hangingPunct="1">
              <a:spcBef>
                <a:spcPct val="0"/>
              </a:spcBef>
            </a:pPr>
            <a:r>
              <a:rPr lang="en-US" smtClean="0"/>
              <a:t>Sample q’s</a:t>
            </a:r>
          </a:p>
          <a:p>
            <a:pPr eaLnBrk="1" hangingPunct="1">
              <a:spcBef>
                <a:spcPct val="0"/>
              </a:spcBef>
            </a:pPr>
            <a:r>
              <a:rPr lang="en-US" smtClean="0"/>
              <a:t>“Strong marital/couple relationships lead to successful parenting”</a:t>
            </a:r>
          </a:p>
          <a:p>
            <a:pPr eaLnBrk="1" hangingPunct="1">
              <a:spcBef>
                <a:spcPct val="0"/>
              </a:spcBef>
            </a:pPr>
            <a:r>
              <a:rPr lang="en-US" smtClean="0"/>
              <a:t>“All couples should receive marriage education before getting married.”	</a:t>
            </a:r>
          </a:p>
          <a:p>
            <a:pPr eaLnBrk="1" hangingPunct="1">
              <a:spcBef>
                <a:spcPct val="0"/>
              </a:spcBef>
            </a:pPr>
            <a:endParaRPr lang="en-US" smtClean="0"/>
          </a:p>
          <a:p>
            <a:pPr eaLnBrk="1" hangingPunct="1">
              <a:spcBef>
                <a:spcPct val="0"/>
              </a:spcBef>
            </a:pPr>
            <a:r>
              <a:rPr lang="en-US" smtClean="0"/>
              <a:t> </a:t>
            </a:r>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7D92E0-9E45-449B-9854-B37849AD4C07}"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Next, given the focus of the training, questions were asked of participants to determine how they viewed the potential helpfulness and relevance of healthy relationship and marriage education (RME) in the child welfare field. </a:t>
            </a:r>
          </a:p>
          <a:p>
            <a:pPr eaLnBrk="1" hangingPunct="1">
              <a:spcBef>
                <a:spcPct val="0"/>
              </a:spcBef>
            </a:pPr>
            <a:endParaRPr lang="en-US" smtClean="0"/>
          </a:p>
          <a:p>
            <a:pPr eaLnBrk="1" hangingPunct="1"/>
            <a:r>
              <a:rPr lang="en-US" smtClean="0"/>
              <a:t>2 Questions:</a:t>
            </a:r>
          </a:p>
          <a:p>
            <a:pPr eaLnBrk="1" hangingPunct="1"/>
            <a:endParaRPr lang="en-US" smtClean="0"/>
          </a:p>
          <a:p>
            <a:pPr eaLnBrk="1" hangingPunct="1"/>
            <a:r>
              <a:rPr lang="en-US" smtClean="0"/>
              <a:t>“Child welfare clients’ participation in marriage/relationship enhancement programs can help reduce incidences of child abuse and neglect.”	</a:t>
            </a:r>
          </a:p>
          <a:p>
            <a:pPr eaLnBrk="1" hangingPunct="1"/>
            <a:endParaRPr lang="pl-PL" smtClean="0"/>
          </a:p>
          <a:p>
            <a:pPr eaLnBrk="1" hangingPunct="1"/>
            <a:r>
              <a:rPr lang="en-US" smtClean="0"/>
              <a:t>“The clients I work with can benefit from participating in programs that focus on enhancing marriage/couple relationships.” 	</a:t>
            </a:r>
          </a:p>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AE9BC8B-2FC8-4880-A6EF-93149DF58738}" type="slidenum">
              <a:rPr lang="en-US" smtClean="0">
                <a:solidFill>
                  <a:prstClr val="black"/>
                </a:solidFill>
              </a:rPr>
              <a:pPr>
                <a:defRPr/>
              </a:pPr>
              <a:t>51</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B4A1837-02C2-43F4-A4EF-24DB078F6A1D}" type="slidenum">
              <a:rPr lang="en-US" smtClean="0"/>
              <a:pPr>
                <a:defRPr/>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Further, participants were also asked to report on the helpfulness and the appropriateness of child welfare professionals (CWPs) being trained in and offering relationship and marriage education (RME</a:t>
            </a:r>
          </a:p>
          <a:p>
            <a:pPr eaLnBrk="1" hangingPunct="1">
              <a:spcBef>
                <a:spcPct val="0"/>
              </a:spcBef>
            </a:pPr>
            <a:endParaRPr lang="en-US" smtClean="0"/>
          </a:p>
          <a:p>
            <a:pPr eaLnBrk="1" hangingPunct="1">
              <a:spcBef>
                <a:spcPct val="0"/>
              </a:spcBef>
            </a:pPr>
            <a:r>
              <a:rPr lang="en-US" smtClean="0"/>
              <a:t>“The knowledge and skills I learn about working with couples will help me perform my job more effectively. 	“</a:t>
            </a:r>
          </a:p>
          <a:p>
            <a:pPr eaLnBrk="1" hangingPunct="1">
              <a:spcBef>
                <a:spcPct val="0"/>
              </a:spcBef>
            </a:pPr>
            <a:endParaRPr lang="en-US" smtClean="0"/>
          </a:p>
          <a:p>
            <a:pPr eaLnBrk="1" hangingPunct="1">
              <a:spcBef>
                <a:spcPct val="0"/>
              </a:spcBef>
            </a:pPr>
            <a:r>
              <a:rPr lang="en-US" smtClean="0"/>
              <a:t>“Child welfare workers need knowledge and skills about enhancing marriage/relationships in order to do their job more effectively.”</a:t>
            </a:r>
          </a:p>
          <a:p>
            <a:pPr eaLnBrk="1" hangingPunct="1">
              <a:spcBef>
                <a:spcPct val="0"/>
              </a:spcBef>
            </a:pPr>
            <a:endParaRPr lang="en-US" smtClean="0"/>
          </a:p>
          <a:p>
            <a:pPr eaLnBrk="1" hangingPunct="1">
              <a:spcBef>
                <a:spcPct val="0"/>
              </a:spcBef>
            </a:pPr>
            <a:r>
              <a:rPr lang="en-US" smtClean="0"/>
              <a:t>“Understanding characteristics of healthy marital/couple relationships will strengthen my assessment and case planning skills to reduce abuse/neglect.” 	</a:t>
            </a:r>
          </a:p>
          <a:p>
            <a:pPr eaLnBrk="1" hangingPunct="1">
              <a:spcBef>
                <a:spcPct val="0"/>
              </a:spcBef>
            </a:pPr>
            <a:r>
              <a:rPr lang="en-US" smtClean="0"/>
              <a:t> 	</a:t>
            </a:r>
          </a:p>
          <a:p>
            <a:pPr eaLnBrk="1" hangingPunct="1">
              <a:spcBef>
                <a:spcPct val="0"/>
              </a:spcBef>
            </a:pPr>
            <a:endParaRPr lang="en-US" smtClean="0"/>
          </a:p>
          <a:p>
            <a:pPr eaLnBrk="1" hangingPunct="1">
              <a:spcBef>
                <a:spcPct val="0"/>
              </a:spcBef>
            </a:pPr>
            <a:endParaRPr lang="en-US"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702D17-E4C4-40DC-BB3D-55E0F6E8DA7A}"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participants were asked in the pre-test, and again at the one-week follow-up, about their knowledge, abilities, comfort, and resource awareness related to incorporating healthy marriage/relationship education and information into case planning, assessment, and practice. </a:t>
            </a:r>
          </a:p>
          <a:p>
            <a:pPr eaLnBrk="1" hangingPunct="1">
              <a:spcBef>
                <a:spcPct val="0"/>
              </a:spcBef>
            </a:pPr>
            <a:endParaRPr lang="en-US" smtClean="0"/>
          </a:p>
          <a:p>
            <a:pPr eaLnBrk="1" hangingPunct="1">
              <a:spcBef>
                <a:spcPct val="0"/>
              </a:spcBef>
            </a:pPr>
            <a:r>
              <a:rPr lang="en-US" smtClean="0"/>
              <a:t>You can see the significant increases in knowledge about ways to incorporate this into their work as well as their comfort and ability to do so.</a:t>
            </a:r>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F3FB265-85FA-4233-B2BF-CFD206383ACC}" type="slidenum">
              <a:rPr lang="en-US" smtClean="0">
                <a:solidFill>
                  <a:prstClr val="black"/>
                </a:solidFill>
              </a:rPr>
              <a:pPr>
                <a:defRPr/>
              </a:pPr>
              <a:t>53</a:t>
            </a:fld>
            <a:endParaRPr lang="en-US" smtClean="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also looked at the change in awareness of resources, including local educational and counseling services that can assist healthy couple formations as well as their perceived overall improvement related to their awareness, knowledge, abilities.</a:t>
            </a:r>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2FAAC6-5F20-438D-A77E-223F14168E9B}" type="slidenum">
              <a:rPr lang="en-US" smtClean="0">
                <a:solidFill>
                  <a:prstClr val="black"/>
                </a:solidFill>
              </a:rPr>
              <a:pPr>
                <a:defRPr/>
              </a:pPr>
              <a:t>54</a:t>
            </a:fld>
            <a:endParaRPr lang="en-US"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Changes in Confidence</a:t>
            </a:r>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66D600-AD4A-470A-9002-42006BA6B553}" type="slidenum">
              <a:rPr lang="en-US" smtClean="0">
                <a:solidFill>
                  <a:prstClr val="black"/>
                </a:solidFill>
              </a:rPr>
              <a:pPr>
                <a:defRPr/>
              </a:pPr>
              <a:t>55</a:t>
            </a:fld>
            <a:endParaRPr 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4B1A21-4AF7-424D-B409-464099A0D9EF}" type="slidenum">
              <a:rPr lang="en-US" smtClean="0">
                <a:solidFill>
                  <a:prstClr val="black"/>
                </a:solidFill>
              </a:rPr>
              <a:pPr>
                <a:defRPr/>
              </a:pPr>
              <a:t>56</a:t>
            </a:fld>
            <a:endParaRPr 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Approximately two- and six-months after completing the course, participants were emailed and asked to complete a follow-up survey on how they have used the HRMET information and materials in their work. From the participants who were emailed following the training, 128 responded to at least one of the follow-up surveys: 111 at two-month follow-up and 85 at six-month follow-up. </a:t>
            </a:r>
          </a:p>
          <a:p>
            <a:pPr eaLnBrk="1" hangingPunct="1">
              <a:spcBef>
                <a:spcPct val="0"/>
              </a:spcBef>
            </a:pPr>
            <a:endParaRPr lang="en-US" smtClean="0"/>
          </a:p>
          <a:p>
            <a:pPr eaLnBrk="1" hangingPunct="1">
              <a:spcBef>
                <a:spcPct val="0"/>
              </a:spcBef>
            </a:pPr>
            <a:r>
              <a:rPr lang="en-US" smtClean="0"/>
              <a:t>Participants were asked how often they had used (1) the materials as a whole that they received during the training, and (2) the Relationship Wheel </a:t>
            </a: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C9CD253-8395-47B4-8DA1-CAE5FB34169A}" type="slidenum">
              <a:rPr lang="en-US" smtClean="0">
                <a:solidFill>
                  <a:prstClr val="black"/>
                </a:solidFill>
              </a:rPr>
              <a:pPr>
                <a:defRPr/>
              </a:pPr>
              <a:t>57</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C76A0D-7E7B-4C40-A65D-83B7899A13B3}" type="slidenum">
              <a:rPr lang="en-US" smtClean="0"/>
              <a:pPr fontAlgn="base">
                <a:spcBef>
                  <a:spcPct val="0"/>
                </a:spcBef>
                <a:spcAft>
                  <a:spcPct val="0"/>
                </a:spcAft>
                <a:defRPr/>
              </a:pPr>
              <a:t>58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4A2E101-2B30-4BA6-8847-0CE473063383}" type="slidenum">
              <a:rPr lang="en-US" smtClean="0">
                <a:solidFill>
                  <a:prstClr val="black"/>
                </a:solidFill>
              </a:rPr>
              <a:pPr>
                <a:defRPr/>
              </a:pPr>
              <a:t>59</a:t>
            </a:fld>
            <a:endParaRPr 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382F3BF-5DAC-446D-9202-400C8F85B330}" type="slidenum">
              <a:rPr lang="en-US" smtClean="0">
                <a:solidFill>
                  <a:prstClr val="black"/>
                </a:solidFill>
              </a:rPr>
              <a:pPr>
                <a:defRPr/>
              </a:pPr>
              <a:t>60</a:t>
            </a:fld>
            <a:endParaRPr lang="en-US" smtClean="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D708745-E275-4CAB-8ABC-E5DCF585FE5A}" type="slidenum">
              <a:rPr lang="en-US" smtClean="0">
                <a:solidFill>
                  <a:prstClr val="black"/>
                </a:solidFill>
              </a:rPr>
              <a:pPr>
                <a:defRPr/>
              </a:pPr>
              <a:t>61</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We know there are several factors related to child outcomes, with the majority of the focus centering on parenting. However, we also know from research that the quality of the couple relationship influencing both parenting and directly influences child outcomes.</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 </a:t>
            </a: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95801F-CB2E-4C2C-B088-62921213F277}"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Cowan and colleagues have said that “the single most powerful predictor of fathers’ engagement with their children is the quality of the men’s relationship with the child’s mother, regardless of whether the couple is married, divorced, separated, or never married.” </a:t>
            </a:r>
            <a:r>
              <a:rPr lang="en-US" sz="1000" smtClean="0">
                <a:ea typeface="ＭＳ Ｐゴシック" pitchFamily="34" charset="-128"/>
              </a:rPr>
              <a:t>(Cowan, Cowan, Pruett, Pruett, Wong, 2009, p. 665)</a:t>
            </a:r>
          </a:p>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1DE887-E4BD-41DE-AFA8-C01672714B4A}"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en-US" smtClean="0">
                <a:ea typeface="ＭＳ Ｐゴシック" pitchFamily="34" charset="-128"/>
              </a:rPr>
              <a:t>Adults who experience high conflict and separation/divorce are </a:t>
            </a:r>
            <a:r>
              <a:rPr lang="en-US" i="1" smtClean="0">
                <a:ea typeface="ＭＳ Ｐゴシック" pitchFamily="34" charset="-128"/>
              </a:rPr>
              <a:t>at greater risk</a:t>
            </a:r>
            <a:r>
              <a:rPr lang="en-US" smtClean="0">
                <a:ea typeface="ＭＳ Ｐゴシック" pitchFamily="34" charset="-128"/>
              </a:rPr>
              <a:t> of depression, unhealthy stress levels, physical illness, and economic hardship, </a:t>
            </a:r>
            <a:r>
              <a:rPr lang="en-US" b="1" u="sng" smtClean="0">
                <a:ea typeface="ＭＳ Ｐゴシック" pitchFamily="34" charset="-128"/>
              </a:rPr>
              <a:t>WHICH affects their parenting</a:t>
            </a:r>
          </a:p>
          <a:p>
            <a:pPr eaLnBrk="1" hangingPunct="1">
              <a:spcBef>
                <a:spcPct val="0"/>
              </a:spcBef>
              <a:buFont typeface="Wingdings" pitchFamily="2" charset="2"/>
              <a:buNone/>
            </a:pPr>
            <a:endParaRPr lang="en-US" b="1" u="sng" smtClean="0">
              <a:ea typeface="ＭＳ Ｐゴシック" pitchFamily="34" charset="-128"/>
            </a:endParaRPr>
          </a:p>
          <a:p>
            <a:pPr eaLnBrk="1" hangingPunct="1">
              <a:spcBef>
                <a:spcPct val="0"/>
              </a:spcBef>
              <a:buFont typeface="Wingdings" pitchFamily="2" charset="2"/>
              <a:buNone/>
            </a:pPr>
            <a:r>
              <a:rPr lang="en-US" smtClean="0">
                <a:ea typeface="ＭＳ Ｐゴシック" pitchFamily="34" charset="-128"/>
              </a:rPr>
              <a:t>When parents experience stress, they can’t think as clearly, and more likely to be harsh, and less likely to be warm, patient, compassionate, and empathetic.</a:t>
            </a:r>
          </a:p>
          <a:p>
            <a:pPr eaLnBrk="1" hangingPunct="1">
              <a:spcBef>
                <a:spcPct val="0"/>
              </a:spcBef>
            </a:pPr>
            <a:endParaRPr lang="en-US" smtClean="0"/>
          </a:p>
          <a:p>
            <a:pPr eaLnBrk="1" hangingPunct="1">
              <a:spcBef>
                <a:spcPct val="0"/>
              </a:spcBef>
              <a:buFont typeface="Wingdings" pitchFamily="2" charset="2"/>
              <a:buNone/>
            </a:pPr>
            <a:r>
              <a:rPr lang="en-US" smtClean="0">
                <a:ea typeface="ＭＳ Ｐゴシック" pitchFamily="34" charset="-128"/>
              </a:rPr>
              <a:t>Results in unhealthy outcomes for children.</a:t>
            </a:r>
          </a:p>
          <a:p>
            <a:pPr eaLnBrk="1" hangingPunct="1">
              <a:spcBef>
                <a:spcPct val="0"/>
              </a:spcBef>
              <a:buFont typeface="Wingdings" pitchFamily="2" charset="2"/>
              <a:buNone/>
            </a:pPr>
            <a:endParaRPr lang="en-US" smtClean="0">
              <a:ea typeface="ＭＳ Ｐゴシック" pitchFamily="34" charset="-128"/>
            </a:endParaRPr>
          </a:p>
          <a:p>
            <a:pPr eaLnBrk="1" hangingPunct="1">
              <a:spcBef>
                <a:spcPct val="0"/>
              </a:spcBef>
              <a:buFont typeface="Wingdings" pitchFamily="2" charset="2"/>
              <a:buNone/>
            </a:pPr>
            <a:endParaRPr lang="en-US" smtClean="0">
              <a:ea typeface="ＭＳ Ｐゴシック" pitchFamily="34" charset="-128"/>
            </a:endParaRPr>
          </a:p>
          <a:p>
            <a:pPr eaLnBrk="1" hangingPunct="1">
              <a:spcBef>
                <a:spcPct val="0"/>
              </a:spcBef>
              <a:buFont typeface="Wingdings" pitchFamily="2" charset="2"/>
              <a:buNone/>
            </a:pPr>
            <a:r>
              <a:rPr lang="en-US" smtClean="0">
                <a:ea typeface="ＭＳ Ｐゴシック" pitchFamily="34" charset="-128"/>
              </a:rPr>
              <a:t>This is true for:</a:t>
            </a:r>
          </a:p>
          <a:p>
            <a:pPr lvl="1" eaLnBrk="1" hangingPunct="1">
              <a:spcBef>
                <a:spcPct val="0"/>
              </a:spcBef>
            </a:pPr>
            <a:r>
              <a:rPr lang="en-US" smtClean="0">
                <a:ea typeface="ＭＳ Ｐゴシック" pitchFamily="34" charset="-128"/>
              </a:rPr>
              <a:t>Married couples, </a:t>
            </a:r>
          </a:p>
          <a:p>
            <a:pPr lvl="1" eaLnBrk="1" hangingPunct="1">
              <a:spcBef>
                <a:spcPct val="0"/>
              </a:spcBef>
            </a:pPr>
            <a:r>
              <a:rPr lang="en-US" smtClean="0">
                <a:ea typeface="ＭＳ Ｐゴシック" pitchFamily="34" charset="-128"/>
              </a:rPr>
              <a:t>non-married couples, </a:t>
            </a:r>
          </a:p>
          <a:p>
            <a:pPr lvl="1" eaLnBrk="1" hangingPunct="1">
              <a:spcBef>
                <a:spcPct val="0"/>
              </a:spcBef>
            </a:pPr>
            <a:r>
              <a:rPr lang="en-US" smtClean="0">
                <a:ea typeface="ＭＳ Ｐゴシック" pitchFamily="34" charset="-128"/>
              </a:rPr>
              <a:t>post-divorce couples</a:t>
            </a:r>
          </a:p>
          <a:p>
            <a:pPr lvl="1" eaLnBrk="1" hangingPunct="1">
              <a:spcBef>
                <a:spcPct val="0"/>
              </a:spcBef>
            </a:pPr>
            <a:r>
              <a:rPr lang="en-US" smtClean="0">
                <a:ea typeface="ＭＳ Ｐゴシック" pitchFamily="34" charset="-128"/>
              </a:rPr>
              <a:t>Low-income couples; </a:t>
            </a:r>
          </a:p>
          <a:p>
            <a:pPr lvl="1" eaLnBrk="1" hangingPunct="1">
              <a:spcBef>
                <a:spcPct val="0"/>
              </a:spcBef>
            </a:pPr>
            <a:r>
              <a:rPr lang="en-US" smtClean="0">
                <a:ea typeface="ＭＳ Ｐゴシック" pitchFamily="34" charset="-128"/>
              </a:rPr>
              <a:t>higher income couples</a:t>
            </a:r>
          </a:p>
          <a:p>
            <a:pPr lvl="1" eaLnBrk="1" hangingPunct="1">
              <a:spcBef>
                <a:spcPct val="0"/>
              </a:spcBef>
            </a:pPr>
            <a:r>
              <a:rPr lang="en-US" smtClean="0">
                <a:ea typeface="ＭＳ Ｐゴシック" pitchFamily="34" charset="-128"/>
              </a:rPr>
              <a:t>Ethnic majority couples; </a:t>
            </a:r>
          </a:p>
          <a:p>
            <a:pPr lvl="1" eaLnBrk="1" hangingPunct="1">
              <a:spcBef>
                <a:spcPct val="0"/>
              </a:spcBef>
            </a:pPr>
            <a:r>
              <a:rPr lang="en-US" smtClean="0">
                <a:ea typeface="ＭＳ Ｐゴシック" pitchFamily="34" charset="-128"/>
              </a:rPr>
              <a:t>ethnic minority couples</a:t>
            </a:r>
          </a:p>
          <a:p>
            <a:pPr lvl="1" eaLnBrk="1" hangingPunct="1">
              <a:spcBef>
                <a:spcPct val="0"/>
              </a:spcBef>
            </a:pPr>
            <a:r>
              <a:rPr lang="en-US" smtClean="0">
                <a:ea typeface="ＭＳ Ｐゴシック" pitchFamily="34" charset="-128"/>
              </a:rPr>
              <a:t>Mothers’ parenting and fathers’ parenting </a:t>
            </a:r>
          </a:p>
          <a:p>
            <a:pPr lvl="1" eaLnBrk="1" hangingPunct="1">
              <a:spcBef>
                <a:spcPct val="0"/>
              </a:spcBef>
            </a:pPr>
            <a:r>
              <a:rPr lang="en-US" smtClean="0">
                <a:ea typeface="ＭＳ Ｐゴシック" pitchFamily="34" charset="-128"/>
              </a:rPr>
              <a:t>Young children, </a:t>
            </a:r>
          </a:p>
          <a:p>
            <a:pPr lvl="1" eaLnBrk="1" hangingPunct="1">
              <a:spcBef>
                <a:spcPct val="0"/>
              </a:spcBef>
            </a:pPr>
            <a:r>
              <a:rPr lang="en-US" smtClean="0">
                <a:ea typeface="ＭＳ Ｐゴシック" pitchFamily="34" charset="-128"/>
              </a:rPr>
              <a:t>school-age children, and adolescents.</a:t>
            </a:r>
          </a:p>
          <a:p>
            <a:pPr eaLnBrk="1" hangingPunct="1">
              <a:spcBef>
                <a:spcPct val="0"/>
              </a:spcBef>
            </a:pPr>
            <a:endParaRPr lang="en-US"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1CDEB-A15A-4DDD-92A0-BA3B1F7509CC}"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2511EE-D61C-4709-8FDB-0994B8D53056}"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We know that it’s not just child outcomes that influence later relationship quality (we know drug and alcohol abuse and incarceration, to name a couple, are factors that make it more difficult to develop and maintain a healthy couple relationship)</a:t>
            </a:r>
          </a:p>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C44B60-91EC-4E15-B4FE-3560FE0EC5AE}"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Quality/Stability</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Review Conway &amp; Huston, 2008 –                               </a:t>
            </a:r>
            <a:r>
              <a:rPr lang="en-US" i="1" smtClean="0">
                <a:ea typeface="ＭＳ Ｐゴシック" pitchFamily="34" charset="-128"/>
              </a:rPr>
              <a:t>Healthy Marriage and the Legacy of Child Maltreatment:</a:t>
            </a:r>
            <a:br>
              <a:rPr lang="en-US" i="1" smtClean="0">
                <a:ea typeface="ＭＳ Ｐゴシック" pitchFamily="34" charset="-128"/>
              </a:rPr>
            </a:br>
            <a:r>
              <a:rPr lang="en-US" i="1" smtClean="0">
                <a:ea typeface="ＭＳ Ｐゴシック" pitchFamily="34" charset="-128"/>
              </a:rPr>
              <a:t>    A Child Welfare Perspective</a:t>
            </a:r>
            <a:r>
              <a:rPr lang="en-US" smtClean="0">
                <a:ea typeface="ＭＳ Ｐゴシック" pitchFamily="34" charset="-128"/>
              </a:rPr>
              <a:t>y/Frequency of Foster Care can have a HUGE impact</a:t>
            </a:r>
          </a:p>
          <a:p>
            <a:pPr eaLnBrk="1" hangingPunct="1">
              <a:spcBef>
                <a:spcPct val="0"/>
              </a:spcBef>
            </a:pPr>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2CB85-6971-4BEE-8FD9-ABAF73C827FF}" type="slidenum">
              <a:rPr lang="en-US" smtClean="0"/>
              <a:pPr fontAlgn="base">
                <a:spcBef>
                  <a:spcPct val="0"/>
                </a:spcBef>
                <a:spcAft>
                  <a:spcPct val="0"/>
                </a:spcAft>
                <a:defRPr/>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8102B8-F8B9-4650-8F22-59E382D5AFDD}"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C7D654-325F-4C1A-8313-09C16DD3FE6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FD4F6A-8CA6-4A87-A92D-17AFC3ECCE2D}"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6871A3-41B3-46AC-B8FB-D3E0D708B9E9}"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3D8DF5C-2407-40BA-8F22-6581788D901C}"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EAEEDDE-538A-45CE-B53A-157180C7B065}"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4413D7F-C882-4EE7-8332-DAC0B792F970}"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2FEC86A-8644-417D-B598-3657E6809867}"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22C7F85-B852-4C16-8C52-759872B8CA05}"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21FBB2E-79A3-4644-BCDC-28DA470B7237}"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8AB1A44-41E1-4F4C-A096-98C6959E4F4E}"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B8E104D-819F-4413-8A40-E522FD3DD4F9}"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EEEEA5-6A4F-4036-BD88-7C1524C2C3C6}" type="datetimeFigureOut">
              <a:rPr lang="en-US"/>
              <a:pPr>
                <a:defRPr/>
              </a:pPr>
              <a:t>4/24/2013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4F7C6C3-B8B0-4125-AA45-EC2AA61FFD6F}"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20BBCA9-7A37-484E-97EB-8CE55A3CDC6B}" type="datetimeFigureOut">
              <a:rPr lang="en-US"/>
              <a:pPr>
                <a:defRPr/>
              </a:pPr>
              <a:t>4/24/2013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FEDE8B8-7FB6-4880-8399-04F363FE2221}"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836ED45-7B3C-4BC0-AEF0-BA1433697316}" type="datetimeFigureOut">
              <a:rPr lang="en-US"/>
              <a:pPr>
                <a:defRPr/>
              </a:pPr>
              <a:t>4/24/2013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D737830-242C-4CA9-A71B-674681F0BE48}"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C3BEB1D-93B1-431E-879F-AAD6D399B946}"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374519C-12F3-4C10-A707-F7CA48E096BC}"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4A592B6-E49D-4B47-A2D7-5914BC74DE2F}"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1790989-9C6D-4FB7-82BF-96C723FC2B26}"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473FDE3-E6E3-4B22-9295-22EA7977E3E1}"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12DC198-C271-4210-92B9-7AEBEDD535D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740D8D-AD44-46B9-8B13-823FB30EDB33}"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2AF1AF-88AD-498B-97F2-0D84EC18EAFA}"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DCD2FB8-CF65-4AAA-B9C3-B6727CF46D00}"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330FFD7-C36F-4F73-81CC-07349C325E9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3E0957C-A5B0-477E-83A8-30842FC48A7A}"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453A92-F12C-4882-B156-B4189B649DC7}" type="slidenum">
              <a:rPr lang="en-US"/>
              <a:pPr>
                <a:defRPr/>
              </a:pPr>
              <a:t>‹#›</a:t>
            </a:fld>
            <a:endParaRPr 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CD9A66-CD53-4148-9F2A-A8D4BFC02149}"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80AB35-FF0E-4EE7-96A0-B56244142E2F}" type="slidenum">
              <a:rPr lang="en-US"/>
              <a:pPr>
                <a:defRPr/>
              </a:pPr>
              <a:t>‹#›</a:t>
            </a:fld>
            <a:endParaRPr 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CEF3E5-C350-4F0A-B77F-EB612940B161}"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29686-9AD8-4837-94B6-167114B31103}" type="slidenum">
              <a:rPr lang="en-US"/>
              <a:pPr>
                <a:defRPr/>
              </a:pPr>
              <a:t>‹#›</a:t>
            </a:fld>
            <a:endParaRPr 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430E88-DA45-41B7-85CB-4E40FEC6460B}"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D8F4D0-C2EF-4CFE-962A-5680596ED84B}" type="slidenum">
              <a:rPr lang="en-US"/>
              <a:pPr>
                <a:defRPr/>
              </a:pPr>
              <a:t>‹#›</a:t>
            </a:fld>
            <a:endParaRPr 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F4E3E9F-7DCF-423C-80FE-C5EF5E6DF5CA}"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DC00F4B-CF66-4C74-B572-F1D5D0955A49}" type="slidenum">
              <a:rPr lang="en-US"/>
              <a:pPr>
                <a:defRPr/>
              </a:pPr>
              <a:t>‹#›</a:t>
            </a:fld>
            <a:endParaRPr lang="en-US"/>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D01FAE2-D420-4512-90D0-890114FB332B}"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FBA9DD-BCA2-44AC-B294-0B6CF90AC1CE}" type="slidenum">
              <a:rPr lang="en-US"/>
              <a:pPr>
                <a:defRPr/>
              </a:pPr>
              <a:t>‹#›</a:t>
            </a:fld>
            <a:endParaRPr 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18B558-91DF-403F-9C1D-F3435574C40D}"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F911D0F-E43A-41FD-8A67-EABC0DE0E5E6}" type="slidenum">
              <a:rPr lang="en-US"/>
              <a:pPr>
                <a:defRPr/>
              </a:pPr>
              <a:t>‹#›</a:t>
            </a:fld>
            <a:endParaRPr 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E146A4-A744-4EC7-8804-53C8A0EAF74C}"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B9D41E-896A-44DB-8D56-B919DE820CE2}"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6BAD11-6FC2-4C1B-A8EE-617059B07B80}"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DACAE-154C-4FBC-AB84-5053BDC1A96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235563-EEEB-4D47-894B-AC0C2847BF6A}"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4534FF-8C24-455D-959E-0A1BBF7E4195}" type="slidenum">
              <a:rPr lang="en-US"/>
              <a:pPr>
                <a:defRPr/>
              </a:pPr>
              <a:t>‹#›</a:t>
            </a:fld>
            <a:endParaRPr lang="en-US"/>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2F7219-4E0A-4EE1-A6B3-717C65B10F87}"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82493E-1210-4A44-B432-F6F131376FCF}" type="slidenum">
              <a:rPr lang="en-US"/>
              <a:pPr>
                <a:defRPr/>
              </a:pPr>
              <a:t>‹#›</a:t>
            </a:fld>
            <a:endParaRPr 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5535E7-B718-4BE8-8190-A10641A4B2A1}"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5703E6-ABC1-43CB-B85E-1B2CE969E48C}" type="slidenum">
              <a:rPr lang="en-US"/>
              <a:pPr>
                <a:defRPr/>
              </a:pPr>
              <a:t>‹#›</a:t>
            </a:fld>
            <a:endParaRPr 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593B30-8DA0-4853-A3CD-F2627C4D751F}"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C9901C-39B1-442B-B8BE-B76BEF00CAF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D5922F-71BD-492E-A3AB-AB9B4463993F}"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06BF6B-9E96-4884-9D74-1A958DE3579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6301D1-9C1B-4477-8349-C22E7AAA8302}"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52529E-8562-4A41-8D2E-C71500E5839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75CF1B-3255-4F32-BB44-6FC4B6D5072C}"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FA8120-E1F9-45D7-AAA3-EE56FD27D29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FD2A77-8911-4E4E-BB87-668BD0016D26}"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F1AE8A-B6CB-44D9-9670-208BD4A4999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A7B0785-9611-4908-8B76-1839DB8C3823}"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C0181A-9166-464A-ABE5-E718E25112A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8A9DCF-8FD4-4340-98A6-B348D12F074D}"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AB1693-1F53-4FE9-9F79-7E0956178A4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51F437-3B18-49FF-A901-1294EA9882B3}"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147A44-9797-425E-969D-9094ED4B912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EBF4BF-4EEC-407A-A845-E2261A85C301}"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F9765-075A-493B-BA30-C990EABBF55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B02C4C-D0CA-4183-8167-BAEAEE592323}"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98D550-E2E6-4C4C-848F-2B89B3E3B66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78AE49-358F-4975-A94F-EA1D963C6A28}"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09DE7F-2AEB-4269-9842-B6C9703E84F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92108E-59CA-43F2-815B-C1DD4570E3C6}"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CB30E4-2C6E-4684-B218-B00032856E7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A3CF6B9-81E0-4B99-962D-24533F0260D6}"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66826A-A0E2-4F8D-B842-D6D4A3C484E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BB9122-EC9C-4EB2-A44B-710F8B28CE44}"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53C2CF-8572-41A4-95ED-B3F261C56C7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6C5A4B-87F2-41BD-89E5-BD8A3C7082FC}"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5C5E0D-CD62-4734-ADFF-9204E1FE364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EE16BB-11D0-47CB-BB11-CDB16F0ABFFF}"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A6DEB2-6495-4766-863D-C13EF6023284}"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5ACB6BE-03D6-4B6E-B090-FB60B8E4F9C3}"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864BC27-9D64-4DEE-88F3-53E2842ABA9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819C9E-DD3D-49BC-AAF3-EAE393858307}"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F21E09-4DD5-4547-8908-F923A4CA7D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4D72746-3A65-409D-8C68-AB1149489C49}"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8EA3E-F9DB-454C-86F1-4744B054002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D5AB56-869C-4430-A2B5-0C0796A54C1C}"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4C7C61-90C9-424C-B155-01B33973A13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E85111-5D2F-4831-A024-2D9F85F78623}"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A39AA3-F45B-4918-9492-310A22846B58}"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86F62A-E83B-49BE-A7CA-4C87603765FE}"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A0A6A1-411C-4CB3-981A-798545A8DE60}"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14C488-58B0-42A0-A4CD-8FAD4F747254}"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770935-33D0-44F4-B8FF-9C1D0B15990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8642E2-08B6-479D-84D8-753F31F06FB0}"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AF8CA5-EA5A-43B7-981D-CF0F6B72BB0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8F4AA5-0C6B-480E-AAA4-C7F2F5D0FFCA}"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3AD211-DD4D-4879-89EF-F226E361C9D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1DEEFB-35D7-40A8-B526-8184915DEC14}"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6A3BE9-4B1B-40A3-971B-60E2A5BE33B3}"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66CB75-84E4-4068-BCD8-18AE8A2A79A6}"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5BC2A-5F82-4DB5-BD20-78E2C35C4F7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69B81A2-E677-4DBA-9DAA-2635F77D3975}"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917E1E-96A3-47E5-ADB7-262631FD902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A2E2A9-4430-40CA-91BB-B5EFBF106E6D}"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013CC2-B747-4EAB-890F-0D83EC72F7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BB2311-D17E-4174-83C3-4C799574D8F9}"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28EEC3-6F18-4106-9D20-AB3ECAEABBC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8CB406-7EB3-490A-B453-13E0181A7D9C}"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90FAE0-F006-4493-99CC-9BC6220014A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AEC6B9-763E-4ADC-B3D9-F0BFE384A9AD}"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95670D-AC05-4908-84E0-57DB9ADB3B3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CF0FB9-01D5-4FA7-94BA-82BD03D51AB6}"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47BB23-E304-4DA8-861C-FC6FF95B7FEF}"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4D8797-952E-44B4-B8E4-1ABCDD5B6C21}"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4218DF-63D3-4A11-B8E7-04FE576E195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7C9A89-635C-4A50-8680-722088DEC942}"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BD3232-D6C2-4F25-8ED5-44E76BE811D1}"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6B3EA-CE5A-4A02-8F5D-5BCA06B90259}"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CA9013-A294-4130-B411-714C3BADC64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34EFEF-99EE-4B5C-BE5E-1886B925B95C}"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363AE9-D998-42AC-9EC7-7EEE1F28A838}"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0E74B-DF9D-447A-9513-2C9CEFA8214F}"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0F81B4-70BE-468B-9030-9572E7A94FF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16830F-58D5-4310-85E8-14E5243DEDE5}"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9D0E23-8831-45D4-9871-D90E765BF2EF}"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056E9ED-C0CD-4E57-91AB-B6BF92A711B1}"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53364D-1334-494E-90C4-501A411050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F66592F-EF43-4B3A-8176-53C0D3117AEE}"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EBEFA4-2D16-4FE2-B757-262C8354C10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8493B77-41B1-4C4F-BA21-C30A755AA911}"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CAF22B-DC32-46D8-9867-EB3DA593009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D18B3C-91AF-408B-8DCF-F2BD526421EF}"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A73F82-D67D-4D02-963B-9754313B5CA7}"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3E8520-6FC0-4181-BC61-692B672B267D}"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D4F8C8-7D95-42CB-A732-80EDAB4CF14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CBD8DC-A6A8-4097-80DB-CEB211EA7840}"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910D4F-1114-4FC3-8FB3-F59DF8709549}"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2EC2D3-4120-492C-9009-7B0701A0410C}"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A8A932-8D9A-43F0-B5F9-6307B92C6ABD}"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212028-5CDA-40FF-8FDF-34FF070AB23B}"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E72597-FC39-48B4-96BB-0A083704154C}"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3C4D9F-43FA-4382-94CD-50778952B3D2}"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20A1A-9F7C-4702-931C-6CEE7570131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4F1920-AE44-463C-B8A3-E79DE497A5D0}"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8F07A-929E-47E9-A873-2F77E98D0308}"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0BF636-71FE-4D3E-A498-917651D4B9E8}"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C09939-C678-4033-B1B1-C207125D1F2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CB14AC-641B-4AA9-9F95-D414A7F74F4B}"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89722-90E1-4399-91D0-44C276AA1D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F0E625-BABA-4CCD-9DEC-D67ADD8E9AA8}"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270828-B728-45D2-87AB-9D7BD2855F9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2A5D3D6-B787-418E-B8C1-DD789DA20107}"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F316E9-EA83-4EA8-AE37-0D48F2BCFB40}"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AC501D-6358-45E7-9975-19F1C134250A}"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F2BDFD-7C2D-42A2-9FEE-60E788A4E131}"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3A9FBC-3B3C-4FBD-84D3-8B508C130D1D}"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D1A78D-D0B4-44AA-8DB7-C4254246FF89}"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CA6660-20FD-4050-8198-67376BACBE69}"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8C0294-FAD2-4694-B3D1-FDBC9F2B0FE3}"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397602-5EE1-44AD-9380-2524AB55A7EA}"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41740E-6B69-4B89-AC52-941DF889DFA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948D20-8C5C-4964-8140-11D5476EABC1}"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B9511E-3FA8-4CBD-8640-B11A1FC36F22}"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B7C1CE-29A9-4319-A975-89479FB562A4}"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3C702-9563-4FB5-A545-3123C3F07E47}"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AF6E13-3569-45EF-9164-9D594512E843}"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DD6DAE-F4ED-4EFA-88B3-1E67ADE5918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E10B1E-0FB7-4FF1-9199-47FFE186A8AA}"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F4D56-C04D-43C3-9B1A-5F72281D218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E77B7DF-6A47-4FBC-9CA3-DA3BF2C06ED1}"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E9A54BB-3384-4B65-A68A-239319169D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E88AFF-0753-486A-BEB5-C63518DDD0A5}"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B24C7-6871-493C-B526-577EBE3FEC1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6DA4711-E09F-4C93-A315-70406FEF66C6}"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795AB4C-1D68-4509-84AB-50271504AD64}"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38757BA-04CD-40AB-9DFF-5698923E540F}"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F266BF-211D-4111-BD03-4699FC1AC99E}"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5C86137-0D7E-4A97-A48B-68F48CFD82AC}" type="datetimeFigureOut">
              <a:rPr lang="en-US"/>
              <a:pPr>
                <a:defRPr/>
              </a:pPr>
              <a:t>4/24/2013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9C42E6F-0704-4755-83EF-140CC0C9557F}"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D11041F-90CE-4E33-9C45-23926049C831}" type="datetimeFigureOut">
              <a:rPr lang="en-US"/>
              <a:pPr>
                <a:defRPr/>
              </a:pPr>
              <a:t>4/24/2013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0A6579A-C6FD-472B-A3C9-E20B75F692D1}"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617BCD8-2BA5-4B1F-9FEA-3EFCA4D8523E}" type="datetimeFigureOut">
              <a:rPr lang="en-US"/>
              <a:pPr>
                <a:defRPr/>
              </a:pPr>
              <a:t>4/24/2013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0EF3B7C-3948-49F6-8A9C-FDD932BB76F7}"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246C54A-F252-47CD-AB20-0483C652FEA2}"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DAB07B2-2937-435E-91CA-C634842AA02D}"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D1AAE7C-112B-4171-8BC7-7C066FEB2E19}" type="datetimeFigureOut">
              <a:rPr lang="en-US"/>
              <a:pPr>
                <a:defRPr/>
              </a:pPr>
              <a:t>4/24/2013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6C88F3D-377A-4982-BA89-C1CBE80F558F}"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66CFEE5-3A45-4F71-A61A-E9D4095AA743}"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AD246CC-1223-41E6-B933-8369F509AB66}"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3CC9CFB-AAB5-4D18-9025-E528ED0C8E89}" type="datetimeFigureOut">
              <a:rPr lang="en-US"/>
              <a:pPr>
                <a:defRPr/>
              </a:pPr>
              <a:t>4/24/2013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D89A8BC-7129-4B19-A989-AEB4980323BF}"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489AE8-EB78-410C-AB36-57640911CFAE}"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0AE2F9-D209-4C60-8A79-921A9CCE311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187A7E-B5CB-472E-95B3-55DD84B42B99}"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9047B9-BAD7-4A57-8210-451302C09CC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E314A4-6460-41C5-9CD3-4AA90E4BA626}"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C16667-DDE8-4A81-A902-562F1FA0FFF2}"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30DD8C-2117-4EF4-BC8B-8CDA60531689}"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FAA582-A098-4DEE-A6E9-3CA59C2FCA9B}"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11F100E-DDFE-43DA-9D21-70ED379F30EA}"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54CFD2-E1A5-46B7-B00D-2A274FEA9E5F}"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571BD5-8A6B-497C-9792-5789B16C6155}" type="datetimeFigureOut">
              <a:rPr lang="en-US"/>
              <a:pPr>
                <a:defRPr/>
              </a:pPr>
              <a:t>4/24/2013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A46063-F023-4682-80D5-3DB8681512EE}"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1B1706-3197-4704-8D28-7C80126576EC}" type="datetimeFigureOut">
              <a:rPr lang="en-US"/>
              <a:pPr>
                <a:defRPr/>
              </a:pPr>
              <a:t>4/24/2013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B678B3-BBC3-4764-ACEF-FDA7F3B7531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339C77-5240-4327-98CB-CDF06EAB2231}" type="datetimeFigureOut">
              <a:rPr lang="en-US"/>
              <a:pPr>
                <a:defRPr/>
              </a:pPr>
              <a:t>4/24/2013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AB33E4-05F6-44A3-B2C6-B2AB4E96E525}"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F85EF-FC64-418B-981B-E6692A716095}"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72C899-CE7F-4C42-B4BE-C96DD4805A03}"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B872B-72E5-4909-BDEC-21533F41DC33}" type="datetimeFigureOut">
              <a:rPr lang="en-US"/>
              <a:pPr>
                <a:defRPr/>
              </a:pPr>
              <a:t>4/24/2013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157892-EFE0-4D3C-9C43-EFB51405B34A}"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1B08B8-5C2B-46DB-81E2-D0637163B53B}"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AC89F-E243-490E-8C1F-DE8AD7C3EA2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644A8C-8FDF-4FBC-96E4-B5D511EA1DE3}" type="datetimeFigureOut">
              <a:rPr lang="en-US"/>
              <a:pPr>
                <a:defRPr/>
              </a:pPr>
              <a:t>4/24/2013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78F596-A8F2-41A5-AA9A-928C6D1BE62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18F4163-3EF7-426C-A4D2-0D6D694349F6}"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A63204-7900-49AA-B6AA-444DCA7FF2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fld id="{1C6B1128-AA55-4EC7-B579-A4A7386F1968}"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F716CB63-580B-48ED-A33B-C905B02C7F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D27AF8D8-4F16-448E-8C1F-E9892A4399DB}"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B02CCAEC-D667-40DF-B3B5-BFA75287E2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spd="slow">
    <p:fad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0D1EB37F-A62E-41D5-8C3B-8217374226F4}"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4EBCD85-7022-4692-9EA7-211AC7B016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6F416F4-27B8-40C0-8A9F-C073996C1CA2}"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DF346400-8BCA-446F-BF95-2A4D24FC46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F9F5BBC6-E611-4D38-89D8-4B8E0E7176F7}"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B2BC5312-3340-4B4B-9C2D-E953130751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6658BF6D-996C-4AC7-8061-D8FEF9B0DCCB}"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68E0CBA-2636-4971-89AB-1CA4163377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F4337447-0A9A-4AA2-9A33-5A515A964637}"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B43F188C-7D19-4A76-B78D-B7E69BFD6E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fld id="{08976F02-7F01-428E-8344-CA67AE8FBE22}"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A132669A-2C76-4D90-A8B1-D8588EF1A5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43F50B85-8055-452C-8EA8-C4CB55919392}" type="datetimeFigureOut">
              <a:rPr lang="en-US"/>
              <a:pPr>
                <a:defRPr/>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7584D56A-7F0D-42D6-B435-7C6DE1B11B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Excel_97-2003_Worksheet2.xls"/><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warzinikk@missouri.edu"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57.xml"/><Relationship Id="rId5" Type="http://schemas.openxmlformats.org/officeDocument/2006/relationships/hyperlink" Target="http://www.nermen.org/" TargetMode="External"/><Relationship Id="rId4" Type="http://schemas.openxmlformats.org/officeDocument/2006/relationships/hyperlink" Target="http://www.hrmet.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0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0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0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itle 1"/>
          <p:cNvSpPr>
            <a:spLocks noGrp="1"/>
          </p:cNvSpPr>
          <p:nvPr>
            <p:ph type="ctrTitle"/>
          </p:nvPr>
        </p:nvSpPr>
        <p:spPr>
          <a:xfrm>
            <a:off x="685800" y="4000500"/>
            <a:ext cx="7772400" cy="1265238"/>
          </a:xfrm>
        </p:spPr>
        <p:txBody>
          <a:bodyPr anchor="t"/>
          <a:lstStyle/>
          <a:p>
            <a:pPr eaLnBrk="1" hangingPunct="1"/>
            <a:r>
              <a:rPr lang="en-US" sz="2400" smtClean="0"/>
              <a:t>Dr. David Schramm</a:t>
            </a:r>
            <a:br>
              <a:rPr lang="en-US" sz="2400" smtClean="0"/>
            </a:br>
            <a:r>
              <a:rPr lang="en-US" sz="2400" smtClean="0"/>
              <a:t>Assistant Professor, Extension Specialist</a:t>
            </a:r>
            <a:br>
              <a:rPr lang="en-US" sz="2400" smtClean="0"/>
            </a:br>
            <a:r>
              <a:rPr lang="en-US" sz="2400" smtClean="0"/>
              <a:t>Dept. Human Development </a:t>
            </a:r>
            <a:br>
              <a:rPr lang="en-US" sz="2400" smtClean="0"/>
            </a:br>
            <a:r>
              <a:rPr lang="en-US" sz="2400" smtClean="0"/>
              <a:t>and Family Studies</a:t>
            </a:r>
            <a:br>
              <a:rPr lang="en-US" sz="2400" smtClean="0"/>
            </a:br>
            <a:r>
              <a:rPr lang="en-US" sz="2400" smtClean="0"/>
              <a:t>University of Missouri</a:t>
            </a:r>
            <a:br>
              <a:rPr lang="en-US" sz="2400" smtClean="0"/>
            </a:br>
            <a:r>
              <a:rPr lang="en-US" sz="2400" smtClean="0"/>
              <a:t>schrammdg@missouri.edu</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2775"/>
            <a:ext cx="8229600" cy="4525963"/>
          </a:xfrm>
        </p:spPr>
        <p:txBody>
          <a:bodyPr rtlCol="0">
            <a:normAutofit/>
          </a:bodyPr>
          <a:lstStyle/>
          <a:p>
            <a:pPr eaLnBrk="1" fontAlgn="auto" hangingPunct="1">
              <a:spcAft>
                <a:spcPts val="0"/>
              </a:spcAft>
              <a:buClr>
                <a:srgbClr val="387025"/>
              </a:buClr>
              <a:buFont typeface="Arial"/>
              <a:buNone/>
              <a:defRPr/>
            </a:pPr>
            <a:r>
              <a:rPr lang="en-US" sz="2400" dirty="0" smtClean="0"/>
              <a:t>The tools presented are NOT intended for individuals who:</a:t>
            </a:r>
          </a:p>
          <a:p>
            <a:pPr eaLnBrk="1" fontAlgn="auto" hangingPunct="1">
              <a:spcAft>
                <a:spcPts val="0"/>
              </a:spcAft>
              <a:buClr>
                <a:srgbClr val="387025"/>
              </a:buClr>
              <a:buFont typeface="Wingdings" pitchFamily="2" charset="2"/>
              <a:buChar char="§"/>
              <a:defRPr/>
            </a:pPr>
            <a:endParaRPr lang="en-US" sz="1200" dirty="0" smtClean="0">
              <a:ea typeface="ＭＳ Ｐゴシック"/>
              <a:cs typeface="ＭＳ Ｐゴシック"/>
            </a:endParaRPr>
          </a:p>
          <a:p>
            <a:pPr eaLnBrk="1" fontAlgn="auto" hangingPunct="1">
              <a:spcAft>
                <a:spcPts val="0"/>
              </a:spcAft>
              <a:buClr>
                <a:srgbClr val="387025"/>
              </a:buClr>
              <a:buFont typeface="Wingdings" pitchFamily="2" charset="2"/>
              <a:buChar char="§"/>
              <a:defRPr/>
            </a:pPr>
            <a:r>
              <a:rPr lang="en-US" sz="2400" dirty="0" smtClean="0">
                <a:ea typeface="ＭＳ Ｐゴシック"/>
                <a:cs typeface="ＭＳ Ｐゴシック"/>
              </a:rPr>
              <a:t>Currently experience domestic violence</a:t>
            </a:r>
          </a:p>
          <a:p>
            <a:pPr eaLnBrk="1" fontAlgn="auto" hangingPunct="1">
              <a:spcAft>
                <a:spcPts val="0"/>
              </a:spcAft>
              <a:buClr>
                <a:srgbClr val="387025"/>
              </a:buClr>
              <a:buFont typeface="Wingdings" pitchFamily="2" charset="2"/>
              <a:buChar char="§"/>
              <a:defRPr/>
            </a:pPr>
            <a:r>
              <a:rPr lang="en-US" sz="2400" dirty="0" smtClean="0">
                <a:ea typeface="ＭＳ Ｐゴシック"/>
                <a:cs typeface="ＭＳ Ｐゴシック"/>
              </a:rPr>
              <a:t>Have severe emotional and/or mental health problems</a:t>
            </a:r>
          </a:p>
          <a:p>
            <a:pPr eaLnBrk="1" fontAlgn="auto" hangingPunct="1">
              <a:spcAft>
                <a:spcPts val="0"/>
              </a:spcAft>
              <a:buClr>
                <a:srgbClr val="387025"/>
              </a:buClr>
              <a:buFont typeface="Wingdings" pitchFamily="2" charset="2"/>
              <a:buChar char="§"/>
              <a:defRPr/>
            </a:pPr>
            <a:r>
              <a:rPr lang="en-US" sz="2400" dirty="0" smtClean="0">
                <a:ea typeface="ＭＳ Ｐゴシック"/>
                <a:cs typeface="ＭＳ Ｐゴシック"/>
              </a:rPr>
              <a:t>Have severe alcohol or drug problems</a:t>
            </a:r>
          </a:p>
          <a:p>
            <a:pPr eaLnBrk="1" fontAlgn="auto" hangingPunct="1">
              <a:spcAft>
                <a:spcPts val="0"/>
              </a:spcAft>
              <a:buFont typeface="Wingdings" pitchFamily="2" charset="2"/>
              <a:buNone/>
              <a:defRPr/>
            </a:pPr>
            <a:endParaRPr lang="en-US" sz="2400" dirty="0" smtClean="0">
              <a:ea typeface="ＭＳ Ｐゴシック"/>
              <a:cs typeface="ＭＳ Ｐゴシック"/>
            </a:endParaRPr>
          </a:p>
          <a:p>
            <a:pPr marL="0" indent="0" eaLnBrk="1" fontAlgn="auto" hangingPunct="1">
              <a:spcAft>
                <a:spcPts val="0"/>
              </a:spcAft>
              <a:buFont typeface="Wingdings" pitchFamily="2" charset="2"/>
              <a:buNone/>
              <a:defRPr/>
            </a:pPr>
            <a:r>
              <a:rPr lang="en-US" sz="2400" dirty="0" smtClean="0">
                <a:ea typeface="ＭＳ Ｐゴシック"/>
                <a:cs typeface="ＭＳ Ｐゴシック"/>
              </a:rPr>
              <a:t>These families FIRST require outside professional intervention, which is beyond the scope of relationship </a:t>
            </a:r>
            <a:br>
              <a:rPr lang="en-US" sz="2400" dirty="0" smtClean="0">
                <a:ea typeface="ＭＳ Ｐゴシック"/>
                <a:cs typeface="ＭＳ Ｐゴシック"/>
              </a:rPr>
            </a:br>
            <a:r>
              <a:rPr lang="en-US" sz="2400" dirty="0" smtClean="0">
                <a:ea typeface="ＭＳ Ｐゴシック"/>
                <a:cs typeface="ＭＳ Ｐゴシック"/>
              </a:rPr>
              <a:t>and marriage education.</a:t>
            </a:r>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274638"/>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Who is </a:t>
            </a:r>
            <a:r>
              <a:rPr lang="en-US" sz="4000" b="1" i="1" dirty="0" smtClean="0">
                <a:solidFill>
                  <a:schemeClr val="bg1"/>
                </a:solidFill>
                <a:effectLst>
                  <a:outerShdw blurRad="76200" dist="63500" dir="2700000">
                    <a:srgbClr val="000000">
                      <a:alpha val="43000"/>
                    </a:srgbClr>
                  </a:outerShdw>
                </a:effectLst>
              </a:rPr>
              <a:t>NOT</a:t>
            </a:r>
            <a:r>
              <a:rPr lang="en-US" sz="4000" b="1" dirty="0" smtClean="0">
                <a:solidFill>
                  <a:schemeClr val="bg1"/>
                </a:solidFill>
                <a:effectLst>
                  <a:outerShdw blurRad="76200" dist="63500" dir="2700000">
                    <a:srgbClr val="000000">
                      <a:alpha val="43000"/>
                    </a:srgbClr>
                  </a:outerShdw>
                </a:effectLst>
              </a:rPr>
              <a:t> Included?</a:t>
            </a:r>
            <a:endParaRPr lang="en-US" sz="4000" b="1" dirty="0">
              <a:solidFill>
                <a:schemeClr val="bg1"/>
              </a:solidFill>
              <a:effectLst>
                <a:outerShdw blurRad="76200" dist="635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a:lstStyle/>
          <a:p>
            <a:pPr eaLnBrk="1" hangingPunct="1">
              <a:buClr>
                <a:srgbClr val="387025"/>
              </a:buClr>
              <a:buFont typeface="Wingdings" pitchFamily="2" charset="2"/>
              <a:buChar char="§"/>
            </a:pPr>
            <a:r>
              <a:rPr lang="en-US" sz="2800" b="1" i="1" smtClean="0">
                <a:solidFill>
                  <a:schemeClr val="accent1"/>
                </a:solidFill>
                <a:ea typeface="ＭＳ Ｐゴシック" pitchFamily="34" charset="-128"/>
              </a:rPr>
              <a:t>How is this different than therapy or marriage counseling?</a:t>
            </a:r>
          </a:p>
          <a:p>
            <a:pPr eaLnBrk="1" hangingPunct="1">
              <a:buClr>
                <a:srgbClr val="387025"/>
              </a:buClr>
              <a:buFont typeface="Wingdings" pitchFamily="2" charset="2"/>
              <a:buChar char="§"/>
            </a:pPr>
            <a:r>
              <a:rPr lang="en-US" sz="2400" smtClean="0">
                <a:ea typeface="ＭＳ Ｐゴシック" pitchFamily="34" charset="-128"/>
              </a:rPr>
              <a:t>The goal of relationship and marriage </a:t>
            </a:r>
            <a:r>
              <a:rPr lang="en-US" sz="2400" i="1" u="sng" smtClean="0">
                <a:ea typeface="ＭＳ Ｐゴシック" pitchFamily="34" charset="-128"/>
              </a:rPr>
              <a:t>education</a:t>
            </a:r>
            <a:r>
              <a:rPr lang="en-US" sz="2400" smtClean="0">
                <a:ea typeface="ＭＳ Ｐゴシック" pitchFamily="34" charset="-128"/>
              </a:rPr>
              <a:t> is to share knowledge, principles, and skills (prevention) that can reduce stress and help individuals and couples have happier relationships – at </a:t>
            </a:r>
            <a:r>
              <a:rPr lang="en-US" sz="2400" i="1" smtClean="0">
                <a:ea typeface="ＭＳ Ｐゴシック" pitchFamily="34" charset="-128"/>
              </a:rPr>
              <a:t>any</a:t>
            </a:r>
            <a:r>
              <a:rPr lang="en-US" sz="2400" smtClean="0">
                <a:ea typeface="ＭＳ Ｐゴシック" pitchFamily="34" charset="-128"/>
              </a:rPr>
              <a:t> stage of their relationship (even if parents no longer live together but they co-parent a child together).</a:t>
            </a:r>
          </a:p>
          <a:p>
            <a:pPr eaLnBrk="1" hangingPunct="1"/>
            <a:r>
              <a:rPr lang="en-US" sz="2400" smtClean="0">
                <a:ea typeface="ＭＳ Ｐゴシック" pitchFamily="34" charset="-128"/>
              </a:rPr>
              <a:t>Prevention/education vs. Intervention/therapy</a:t>
            </a:r>
          </a:p>
          <a:p>
            <a:pPr eaLnBrk="1" hangingPunct="1">
              <a:buClr>
                <a:srgbClr val="387025"/>
              </a:buClr>
              <a:buFont typeface="Wingdings" pitchFamily="2" charset="2"/>
              <a:buChar char="§"/>
            </a:pPr>
            <a:endParaRPr lang="en-US" sz="2800" smtClean="0">
              <a:ea typeface="ＭＳ Ｐゴシック" pitchFamily="34" charset="-128"/>
            </a:endParaRPr>
          </a:p>
          <a:p>
            <a:pPr eaLnBrk="1" hangingPunct="1">
              <a:buClr>
                <a:srgbClr val="387025"/>
              </a:buClr>
              <a:buFont typeface="Arial" charset="0"/>
              <a:buNone/>
            </a:pPr>
            <a:endParaRPr lang="en-US" b="1" i="1" smtClean="0">
              <a:solidFill>
                <a:schemeClr val="accent1"/>
              </a:solidFill>
              <a:ea typeface="ＭＳ Ｐゴシック" pitchFamily="34" charset="-128"/>
            </a:endParaRPr>
          </a:p>
          <a:p>
            <a:pPr eaLnBrk="1" hangingPunct="1">
              <a:buClr>
                <a:srgbClr val="387025"/>
              </a:buClr>
              <a:buFont typeface="Wingdings" pitchFamily="2" charset="2"/>
              <a:buChar char="§"/>
            </a:pPr>
            <a:endParaRPr lang="en-US" smtClean="0">
              <a:ea typeface="ＭＳ Ｐゴシック" pitchFamily="34" charset="-128"/>
            </a:endParaRPr>
          </a:p>
          <a:p>
            <a:pPr eaLnBrk="1" hangingPunct="1">
              <a:buClr>
                <a:srgbClr val="387025"/>
              </a:buClr>
              <a:buFont typeface="Arial" charset="0"/>
              <a:buNone/>
            </a:pPr>
            <a:endParaRPr lang="en-US" smtClean="0">
              <a:ea typeface="ＭＳ Ｐゴシック" pitchFamily="34" charset="-128"/>
            </a:endParaRPr>
          </a:p>
          <a:p>
            <a:pPr eaLnBrk="1" hangingPunct="1">
              <a:buClr>
                <a:srgbClr val="387025"/>
              </a:buClr>
              <a:buFont typeface="Wingdings" pitchFamily="2" charset="2"/>
              <a:buChar char="§"/>
            </a:pPr>
            <a:endParaRPr lang="en-US" smtClean="0"/>
          </a:p>
        </p:txBody>
      </p:sp>
      <p:sp>
        <p:nvSpPr>
          <p:cNvPr id="5" name="Title 1"/>
          <p:cNvSpPr>
            <a:spLocks noGrp="1"/>
          </p:cNvSpPr>
          <p:nvPr>
            <p:ph type="title"/>
          </p:nvPr>
        </p:nvSpPr>
        <p:spPr>
          <a:xfrm>
            <a:off x="238125" y="142875"/>
            <a:ext cx="7375525"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Relationship and Marriage Education</a:t>
            </a:r>
            <a:endParaRPr lang="en-US" sz="4000" b="1" dirty="0">
              <a:solidFill>
                <a:schemeClr val="bg1"/>
              </a:solidFill>
              <a:effectLst>
                <a:outerShdw blurRad="76200" dist="63500" dir="2700000">
                  <a:srgbClr val="000000">
                    <a:alpha val="43000"/>
                  </a:srgbClr>
                </a:outerShdw>
              </a:effectLst>
            </a:endParaRPr>
          </a:p>
        </p:txBody>
      </p:sp>
      <p:sp>
        <p:nvSpPr>
          <p:cNvPr id="9" name="TextBox 8"/>
          <p:cNvSpPr txBox="1">
            <a:spLocks noChangeArrowheads="1"/>
          </p:cNvSpPr>
          <p:nvPr/>
        </p:nvSpPr>
        <p:spPr bwMode="auto">
          <a:xfrm>
            <a:off x="304800" y="5383213"/>
            <a:ext cx="4419600" cy="1752600"/>
          </a:xfrm>
          <a:prstGeom prst="rect">
            <a:avLst/>
          </a:prstGeom>
          <a:noFill/>
          <a:ln w="9525">
            <a:noFill/>
            <a:miter lim="800000"/>
            <a:headEnd/>
            <a:tailEnd/>
          </a:ln>
        </p:spPr>
        <p:txBody>
          <a:bodyPr>
            <a:spAutoFit/>
          </a:bodyPr>
          <a:lstStyle/>
          <a:p>
            <a:pPr>
              <a:buFont typeface="Arial" charset="0"/>
              <a:buChar char="•"/>
            </a:pPr>
            <a:r>
              <a:rPr lang="en-US" sz="2200" b="1">
                <a:latin typeface="Tw Cen MT" pitchFamily="34" charset="0"/>
              </a:rPr>
              <a:t> Improve communication</a:t>
            </a:r>
          </a:p>
          <a:p>
            <a:pPr>
              <a:buFont typeface="Arial" charset="0"/>
              <a:buChar char="•"/>
            </a:pPr>
            <a:r>
              <a:rPr lang="en-US" sz="2200" b="1">
                <a:latin typeface="Tw Cen MT" pitchFamily="34" charset="0"/>
              </a:rPr>
              <a:t> Manage conflict productively </a:t>
            </a:r>
          </a:p>
          <a:p>
            <a:pPr>
              <a:buFont typeface="Arial" charset="0"/>
              <a:buChar char="•"/>
            </a:pPr>
            <a:r>
              <a:rPr lang="en-US" sz="2200" b="1">
                <a:latin typeface="Tw Cen MT" pitchFamily="34" charset="0"/>
              </a:rPr>
              <a:t> Handle differences in expectations</a:t>
            </a:r>
          </a:p>
          <a:p>
            <a:pPr>
              <a:buFont typeface="Arial" charset="0"/>
              <a:buChar char="•"/>
            </a:pPr>
            <a:r>
              <a:rPr lang="en-US" sz="2200" b="1">
                <a:latin typeface="Tw Cen MT" pitchFamily="34" charset="0"/>
              </a:rPr>
              <a:t> Work together as a team </a:t>
            </a:r>
          </a:p>
          <a:p>
            <a:endParaRPr lang="en-US" b="1">
              <a:latin typeface="Tw Cen MT" pitchFamily="34" charset="0"/>
            </a:endParaRPr>
          </a:p>
        </p:txBody>
      </p:sp>
      <p:sp>
        <p:nvSpPr>
          <p:cNvPr id="10" name="TextBox 9"/>
          <p:cNvSpPr txBox="1">
            <a:spLocks noChangeArrowheads="1"/>
          </p:cNvSpPr>
          <p:nvPr/>
        </p:nvSpPr>
        <p:spPr bwMode="auto">
          <a:xfrm>
            <a:off x="4610100" y="5380038"/>
            <a:ext cx="4419600" cy="1477962"/>
          </a:xfrm>
          <a:prstGeom prst="rect">
            <a:avLst/>
          </a:prstGeom>
          <a:noFill/>
          <a:ln w="9525">
            <a:noFill/>
            <a:miter lim="800000"/>
            <a:headEnd/>
            <a:tailEnd/>
          </a:ln>
        </p:spPr>
        <p:txBody>
          <a:bodyPr>
            <a:spAutoFit/>
          </a:bodyPr>
          <a:lstStyle/>
          <a:p>
            <a:pPr>
              <a:buFont typeface="Arial" charset="0"/>
              <a:buChar char="•"/>
            </a:pPr>
            <a:r>
              <a:rPr lang="en-US" sz="2200" b="1">
                <a:latin typeface="Tw Cen MT" pitchFamily="34" charset="0"/>
              </a:rPr>
              <a:t> Learning how to forgive and make</a:t>
            </a:r>
          </a:p>
          <a:p>
            <a:r>
              <a:rPr lang="en-US" sz="2200" b="1">
                <a:latin typeface="Tw Cen MT" pitchFamily="34" charset="0"/>
              </a:rPr>
              <a:t>  healthy sacrifice</a:t>
            </a:r>
          </a:p>
          <a:p>
            <a:pPr>
              <a:buFont typeface="Arial" charset="0"/>
              <a:buChar char="•"/>
            </a:pPr>
            <a:r>
              <a:rPr lang="en-US" sz="2200" b="1">
                <a:latin typeface="Tw Cen MT" pitchFamily="34" charset="0"/>
              </a:rPr>
              <a:t> Strengthen your trust in and</a:t>
            </a:r>
          </a:p>
          <a:p>
            <a:r>
              <a:rPr lang="en-US" sz="2200" b="1">
                <a:latin typeface="Tw Cen MT" pitchFamily="34" charset="0"/>
              </a:rPr>
              <a:t>  commitment to the relationship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rtlCol="0">
            <a:normAutofit fontScale="85000" lnSpcReduction="20000"/>
          </a:bodyPr>
          <a:lstStyle/>
          <a:p>
            <a:pPr eaLnBrk="1" fontAlgn="auto" hangingPunct="1">
              <a:spcAft>
                <a:spcPts val="0"/>
              </a:spcAft>
              <a:buFont typeface="Arial"/>
              <a:buChar char="•"/>
              <a:defRPr/>
            </a:pPr>
            <a:r>
              <a:rPr lang="en-US" b="1" i="1" dirty="0" smtClean="0">
                <a:solidFill>
                  <a:schemeClr val="accent1"/>
                </a:solidFill>
                <a:ea typeface="ＭＳ Ｐゴシック"/>
                <a:cs typeface="ＭＳ Ｐゴシック"/>
              </a:rPr>
              <a:t>Most of the individuals I work with are single parents – how is this going to relate to them?</a:t>
            </a:r>
          </a:p>
          <a:p>
            <a:pPr marL="400050" indent="-400050" eaLnBrk="1" fontAlgn="auto" hangingPunct="1">
              <a:lnSpc>
                <a:spcPct val="120000"/>
              </a:lnSpc>
              <a:spcAft>
                <a:spcPts val="0"/>
              </a:spcAft>
              <a:buFont typeface="Arial"/>
              <a:buNone/>
              <a:defRPr/>
            </a:pPr>
            <a:endParaRPr lang="en-US" dirty="0" smtClean="0"/>
          </a:p>
          <a:p>
            <a:pPr eaLnBrk="1" fontAlgn="auto" hangingPunct="1">
              <a:spcAft>
                <a:spcPts val="0"/>
              </a:spcAft>
              <a:buFont typeface="Arial"/>
              <a:buChar char="•"/>
              <a:defRPr/>
            </a:pPr>
            <a:r>
              <a:rPr lang="en-US" dirty="0" smtClean="0">
                <a:ea typeface="ＭＳ Ｐゴシック"/>
                <a:cs typeface="ＭＳ Ｐゴシック"/>
              </a:rPr>
              <a:t>Research shows that the majority of single parents will eventually become involved in a romantic relationship(s).</a:t>
            </a:r>
          </a:p>
          <a:p>
            <a:pPr eaLnBrk="1" fontAlgn="auto" hangingPunct="1">
              <a:spcAft>
                <a:spcPts val="0"/>
              </a:spcAft>
              <a:buFont typeface="Arial"/>
              <a:buChar char="•"/>
              <a:defRPr/>
            </a:pPr>
            <a:r>
              <a:rPr lang="en-US" dirty="0" smtClean="0">
                <a:ea typeface="ＭＳ Ｐゴシック"/>
                <a:cs typeface="ＭＳ Ｐゴシック"/>
              </a:rPr>
              <a:t>The knowledge, principles, and relationship skills can help them make better decisions when considering a romantic partner.</a:t>
            </a:r>
          </a:p>
          <a:p>
            <a:pPr eaLnBrk="1" fontAlgn="auto" hangingPunct="1">
              <a:spcAft>
                <a:spcPts val="0"/>
              </a:spcAft>
              <a:buFont typeface="Arial"/>
              <a:buChar char="•"/>
              <a:defRPr/>
            </a:pPr>
            <a:r>
              <a:rPr lang="en-US" dirty="0" smtClean="0">
                <a:ea typeface="ＭＳ Ｐゴシック"/>
                <a:cs typeface="ＭＳ Ｐゴシック"/>
              </a:rPr>
              <a:t>Few decisions they make will have a greater impact on the well-being of their child(</a:t>
            </a:r>
            <a:r>
              <a:rPr lang="en-US" dirty="0" err="1" smtClean="0">
                <a:ea typeface="ＭＳ Ｐゴシック"/>
                <a:cs typeface="ＭＳ Ｐゴシック"/>
              </a:rPr>
              <a:t>ren</a:t>
            </a:r>
            <a:r>
              <a:rPr lang="en-US" dirty="0" smtClean="0">
                <a:ea typeface="ＭＳ Ｐゴシック"/>
                <a:cs typeface="ＭＳ Ｐゴシック"/>
              </a:rPr>
              <a:t>) than the type of person they bring into their child’s life.</a:t>
            </a:r>
          </a:p>
        </p:txBody>
      </p:sp>
      <p:sp>
        <p:nvSpPr>
          <p:cNvPr id="5" name="Title 1"/>
          <p:cNvSpPr>
            <a:spLocks noGrp="1"/>
          </p:cNvSpPr>
          <p:nvPr>
            <p:ph type="title"/>
          </p:nvPr>
        </p:nvSpPr>
        <p:spPr>
          <a:xfrm>
            <a:off x="238125" y="133350"/>
            <a:ext cx="7375525"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Relationship and Marriage Education</a:t>
            </a:r>
            <a:endParaRPr lang="en-US" sz="4000" b="1" dirty="0">
              <a:solidFill>
                <a:schemeClr val="bg1"/>
              </a:solidFill>
              <a:effectLst>
                <a:outerShdw blurRad="76200" dist="635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133350"/>
            <a:ext cx="7375525"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Couple Functioning, Parenting, and Child Outcomes</a:t>
            </a:r>
            <a:endParaRPr lang="en-US" sz="4000" b="1" dirty="0">
              <a:solidFill>
                <a:schemeClr val="bg1"/>
              </a:solidFill>
              <a:effectLst>
                <a:outerShdw blurRad="76200" dist="63500" dir="2700000">
                  <a:srgbClr val="000000">
                    <a:alpha val="43000"/>
                  </a:srgbClr>
                </a:outerShdw>
              </a:effectLst>
            </a:endParaRPr>
          </a:p>
        </p:txBody>
      </p:sp>
      <p:sp>
        <p:nvSpPr>
          <p:cNvPr id="48131" name="Content Placeholder 3"/>
          <p:cNvSpPr>
            <a:spLocks noGrp="1"/>
          </p:cNvSpPr>
          <p:nvPr>
            <p:ph idx="1"/>
          </p:nvPr>
        </p:nvSpPr>
        <p:spPr/>
        <p:txBody>
          <a:bodyPr/>
          <a:lstStyle/>
          <a:p>
            <a:pPr eaLnBrk="1" hangingPunct="1"/>
            <a:r>
              <a:rPr lang="en-US" smtClean="0"/>
              <a:t>How are they related?</a:t>
            </a:r>
          </a:p>
        </p:txBody>
      </p:sp>
      <p:sp>
        <p:nvSpPr>
          <p:cNvPr id="6" name="Oval 3"/>
          <p:cNvSpPr>
            <a:spLocks noChangeArrowheads="1"/>
          </p:cNvSpPr>
          <p:nvPr/>
        </p:nvSpPr>
        <p:spPr bwMode="auto">
          <a:xfrm>
            <a:off x="1905000" y="2286000"/>
            <a:ext cx="17526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7" name="Oval 4"/>
          <p:cNvSpPr>
            <a:spLocks noChangeArrowheads="1"/>
          </p:cNvSpPr>
          <p:nvPr/>
        </p:nvSpPr>
        <p:spPr bwMode="auto">
          <a:xfrm>
            <a:off x="5105400" y="3124200"/>
            <a:ext cx="1676400" cy="990600"/>
          </a:xfrm>
          <a:prstGeom prst="ellipse">
            <a:avLst/>
          </a:prstGeom>
          <a:solidFill>
            <a:srgbClr val="339966"/>
          </a:solidFill>
          <a:ln w="9525">
            <a:solidFill>
              <a:schemeClr val="tx1"/>
            </a:solidFill>
            <a:round/>
            <a:headEnd/>
            <a:tailEnd/>
          </a:ln>
        </p:spPr>
        <p:txBody>
          <a:bodyPr wrap="none" anchor="ctr"/>
          <a:lstStyle/>
          <a:p>
            <a:endParaRPr lang="en-US"/>
          </a:p>
        </p:txBody>
      </p:sp>
      <p:sp>
        <p:nvSpPr>
          <p:cNvPr id="8" name="Oval 5"/>
          <p:cNvSpPr>
            <a:spLocks noChangeArrowheads="1"/>
          </p:cNvSpPr>
          <p:nvPr/>
        </p:nvSpPr>
        <p:spPr bwMode="auto">
          <a:xfrm>
            <a:off x="1905000" y="3886200"/>
            <a:ext cx="18288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9" name="Text Box 6"/>
          <p:cNvSpPr txBox="1">
            <a:spLocks noChangeArrowheads="1"/>
          </p:cNvSpPr>
          <p:nvPr/>
        </p:nvSpPr>
        <p:spPr bwMode="auto">
          <a:xfrm>
            <a:off x="2057400" y="2514600"/>
            <a:ext cx="14478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Couple Functioning</a:t>
            </a:r>
          </a:p>
        </p:txBody>
      </p:sp>
      <p:sp>
        <p:nvSpPr>
          <p:cNvPr id="10" name="Text Box 7"/>
          <p:cNvSpPr txBox="1">
            <a:spLocks noChangeArrowheads="1"/>
          </p:cNvSpPr>
          <p:nvPr/>
        </p:nvSpPr>
        <p:spPr bwMode="auto">
          <a:xfrm>
            <a:off x="5257800" y="3276600"/>
            <a:ext cx="13716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Child Outcomes</a:t>
            </a:r>
          </a:p>
        </p:txBody>
      </p:sp>
      <p:sp>
        <p:nvSpPr>
          <p:cNvPr id="11" name="Text Box 8"/>
          <p:cNvSpPr txBox="1">
            <a:spLocks noChangeArrowheads="1"/>
          </p:cNvSpPr>
          <p:nvPr/>
        </p:nvSpPr>
        <p:spPr bwMode="auto">
          <a:xfrm>
            <a:off x="2209800" y="4191000"/>
            <a:ext cx="1371600" cy="366713"/>
          </a:xfrm>
          <a:prstGeom prst="rect">
            <a:avLst/>
          </a:prstGeom>
          <a:noFill/>
          <a:ln w="9525">
            <a:noFill/>
            <a:miter lim="800000"/>
            <a:headEnd/>
            <a:tailEnd/>
          </a:ln>
        </p:spPr>
        <p:txBody>
          <a:bodyPr>
            <a:spAutoFit/>
          </a:bodyPr>
          <a:lstStyle/>
          <a:p>
            <a:pPr algn="ctr">
              <a:spcBef>
                <a:spcPct val="50000"/>
              </a:spcBef>
            </a:pPr>
            <a:r>
              <a:rPr lang="en-US">
                <a:solidFill>
                  <a:srgbClr val="FFFFFF"/>
                </a:solidFill>
              </a:rPr>
              <a:t>Parenting</a:t>
            </a:r>
          </a:p>
        </p:txBody>
      </p:sp>
      <p:sp>
        <p:nvSpPr>
          <p:cNvPr id="12" name="Line 9"/>
          <p:cNvSpPr>
            <a:spLocks noChangeShapeType="1"/>
          </p:cNvSpPr>
          <p:nvPr/>
        </p:nvSpPr>
        <p:spPr bwMode="auto">
          <a:xfrm flipV="1">
            <a:off x="3733800" y="3810000"/>
            <a:ext cx="1371600" cy="609600"/>
          </a:xfrm>
          <a:prstGeom prst="line">
            <a:avLst/>
          </a:prstGeom>
          <a:noFill/>
          <a:ln w="9525">
            <a:solidFill>
              <a:schemeClr val="tx1"/>
            </a:solidFill>
            <a:round/>
            <a:headEnd/>
            <a:tailEnd type="triangle" w="med" len="med"/>
          </a:ln>
        </p:spPr>
        <p:txBody>
          <a:bodyPr/>
          <a:lstStyle/>
          <a:p>
            <a:endParaRPr lang="en-US"/>
          </a:p>
        </p:txBody>
      </p:sp>
      <p:sp>
        <p:nvSpPr>
          <p:cNvPr id="13" name="Line 10"/>
          <p:cNvSpPr>
            <a:spLocks noChangeShapeType="1"/>
          </p:cNvSpPr>
          <p:nvPr/>
        </p:nvSpPr>
        <p:spPr bwMode="auto">
          <a:xfrm>
            <a:off x="3657600" y="2895600"/>
            <a:ext cx="1447800" cy="533400"/>
          </a:xfrm>
          <a:prstGeom prst="line">
            <a:avLst/>
          </a:prstGeom>
          <a:noFill/>
          <a:ln w="9525">
            <a:solidFill>
              <a:schemeClr val="tx1"/>
            </a:solidFill>
            <a:round/>
            <a:headEnd/>
            <a:tailEnd type="triangle" w="med" len="med"/>
          </a:ln>
        </p:spPr>
        <p:txBody>
          <a:bodyPr/>
          <a:lstStyle/>
          <a:p>
            <a:endParaRPr lang="en-US"/>
          </a:p>
        </p:txBody>
      </p:sp>
      <p:sp>
        <p:nvSpPr>
          <p:cNvPr id="14" name="Line 10"/>
          <p:cNvSpPr>
            <a:spLocks noChangeShapeType="1"/>
          </p:cNvSpPr>
          <p:nvPr/>
        </p:nvSpPr>
        <p:spPr bwMode="auto">
          <a:xfrm>
            <a:off x="2743200" y="3352800"/>
            <a:ext cx="0" cy="533400"/>
          </a:xfrm>
          <a:prstGeom prst="line">
            <a:avLst/>
          </a:prstGeom>
          <a:noFill/>
          <a:ln w="9525">
            <a:solidFill>
              <a:schemeClr val="tx1"/>
            </a:solidFill>
            <a:round/>
            <a:headEnd/>
            <a:tailEnd type="triangle" w="med" len="med"/>
          </a:ln>
        </p:spPr>
        <p:txBody>
          <a:bodyPr/>
          <a:lstStyle/>
          <a:p>
            <a:endParaRPr lang="en-US"/>
          </a:p>
        </p:txBody>
      </p:sp>
      <p:sp>
        <p:nvSpPr>
          <p:cNvPr id="15" name="Line 10"/>
          <p:cNvSpPr>
            <a:spLocks noChangeShapeType="1"/>
          </p:cNvSpPr>
          <p:nvPr/>
        </p:nvSpPr>
        <p:spPr bwMode="auto">
          <a:xfrm flipV="1">
            <a:off x="2743200" y="3352800"/>
            <a:ext cx="0" cy="533400"/>
          </a:xfrm>
          <a:prstGeom prst="line">
            <a:avLst/>
          </a:prstGeom>
          <a:noFill/>
          <a:ln w="9525">
            <a:solidFill>
              <a:schemeClr val="tx1"/>
            </a:solidFill>
            <a:round/>
            <a:headEnd/>
            <a:tailEnd type="triangle" w="med" len="med"/>
          </a:ln>
        </p:spPr>
        <p:txBody>
          <a:bodyPr/>
          <a:lstStyle/>
          <a:p>
            <a:endParaRPr lang="en-US"/>
          </a:p>
        </p:txBody>
      </p:sp>
      <p:sp>
        <p:nvSpPr>
          <p:cNvPr id="17" name="Content Placeholder 2"/>
          <p:cNvSpPr txBox="1">
            <a:spLocks/>
          </p:cNvSpPr>
          <p:nvPr/>
        </p:nvSpPr>
        <p:spPr bwMode="auto">
          <a:xfrm>
            <a:off x="457200" y="5195888"/>
            <a:ext cx="8839200" cy="1524000"/>
          </a:xfrm>
          <a:prstGeom prst="rect">
            <a:avLst/>
          </a:prstGeom>
          <a:noFill/>
          <a:ln w="9525">
            <a:noFill/>
            <a:miter lim="800000"/>
            <a:headEnd/>
            <a:tailEnd/>
          </a:ln>
        </p:spPr>
        <p:txBody>
          <a:bodyPr/>
          <a:lstStyle/>
          <a:p>
            <a:pPr>
              <a:spcBef>
                <a:spcPct val="20000"/>
              </a:spcBef>
              <a:buFont typeface="Wingdings" pitchFamily="2" charset="2"/>
              <a:buNone/>
            </a:pPr>
            <a:r>
              <a:rPr lang="en-US" sz="2800">
                <a:ea typeface="ＭＳ Ｐゴシック" pitchFamily="34" charset="-128"/>
              </a:rPr>
              <a:t>Couple, parenting, and co-parenting relationships impact children’s safety and well-being. </a:t>
            </a:r>
            <a:endParaRPr lang="en-US" sz="320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animBg="1"/>
      <p:bldP spid="13" grpId="0" animBg="1"/>
      <p:bldP spid="14" grpId="0" animBg="1"/>
      <p:bldP spid="15" grpId="0" animBg="1"/>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133350"/>
            <a:ext cx="7375525"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Healthy Couples </a:t>
            </a:r>
            <a:br>
              <a:rPr lang="en-US" sz="4000" b="1" dirty="0" smtClean="0">
                <a:solidFill>
                  <a:schemeClr val="bg1"/>
                </a:solidFill>
                <a:effectLst>
                  <a:outerShdw blurRad="76200" dist="63500" dir="2700000">
                    <a:srgbClr val="000000">
                      <a:alpha val="43000"/>
                    </a:srgbClr>
                  </a:outerShdw>
                </a:effectLst>
              </a:rPr>
            </a:br>
            <a:r>
              <a:rPr lang="en-US" sz="4000" b="1" dirty="0" smtClean="0">
                <a:solidFill>
                  <a:schemeClr val="bg1"/>
                </a:solidFill>
                <a:effectLst>
                  <a:outerShdw blurRad="76200" dist="63500" dir="2700000">
                    <a:srgbClr val="000000">
                      <a:alpha val="43000"/>
                    </a:srgbClr>
                  </a:outerShdw>
                </a:effectLst>
              </a:rPr>
              <a:t>Healthy Parenting</a:t>
            </a:r>
            <a:endParaRPr lang="en-US" sz="4000" b="1" dirty="0">
              <a:solidFill>
                <a:schemeClr val="bg1"/>
              </a:solidFill>
              <a:effectLst>
                <a:outerShdw blurRad="76200" dist="63500" dir="2700000">
                  <a:srgbClr val="000000">
                    <a:alpha val="43000"/>
                  </a:srgbClr>
                </a:outerShdw>
              </a:effectLst>
            </a:endParaRPr>
          </a:p>
        </p:txBody>
      </p:sp>
      <p:sp>
        <p:nvSpPr>
          <p:cNvPr id="7" name="Content Placeholder 2"/>
          <p:cNvSpPr>
            <a:spLocks noGrp="1"/>
          </p:cNvSpPr>
          <p:nvPr>
            <p:ph sz="quarter" idx="1"/>
          </p:nvPr>
        </p:nvSpPr>
        <p:spPr>
          <a:xfrm>
            <a:off x="1371600" y="1524000"/>
            <a:ext cx="6477000" cy="990600"/>
          </a:xfrm>
        </p:spPr>
        <p:txBody>
          <a:bodyPr rtlCol="0">
            <a:normAutofit/>
          </a:bodyPr>
          <a:lstStyle/>
          <a:p>
            <a:pPr marL="0" indent="0" eaLnBrk="1" fontAlgn="auto" hangingPunct="1">
              <a:spcAft>
                <a:spcPts val="0"/>
              </a:spcAft>
              <a:buFont typeface="Wingdings" pitchFamily="2" charset="2"/>
              <a:buNone/>
              <a:defRPr/>
            </a:pPr>
            <a:r>
              <a:rPr lang="en-US" sz="5000" dirty="0" smtClean="0">
                <a:cs typeface="Arial" pitchFamily="34" charset="0"/>
              </a:rPr>
              <a:t>What is good for kids?</a:t>
            </a:r>
          </a:p>
          <a:p>
            <a:pPr eaLnBrk="1" fontAlgn="auto" hangingPunct="1">
              <a:spcAft>
                <a:spcPts val="0"/>
              </a:spcAft>
              <a:buFont typeface="Wingdings" pitchFamily="2" charset="2"/>
              <a:buNone/>
              <a:defRPr/>
            </a:pPr>
            <a:endParaRPr lang="en-US" b="1" dirty="0" smtClean="0"/>
          </a:p>
          <a:p>
            <a:pPr eaLnBrk="1" fontAlgn="auto" hangingPunct="1">
              <a:spcAft>
                <a:spcPts val="0"/>
              </a:spcAft>
              <a:buFont typeface="Wingdings" pitchFamily="2" charset="2"/>
              <a:buNone/>
              <a:defRPr/>
            </a:pPr>
            <a:endParaRPr lang="en-US" b="1" dirty="0" smtClean="0"/>
          </a:p>
          <a:p>
            <a:pPr marL="396875" indent="-276225" eaLnBrk="1" fontAlgn="auto" hangingPunct="1">
              <a:spcAft>
                <a:spcPts val="0"/>
              </a:spcAft>
              <a:buFont typeface="Wingdings" pitchFamily="2" charset="2"/>
              <a:buNone/>
              <a:defRPr/>
            </a:pPr>
            <a:endParaRPr lang="en-US" sz="1200" dirty="0" smtClean="0"/>
          </a:p>
          <a:p>
            <a:pPr eaLnBrk="1" fontAlgn="auto" hangingPunct="1">
              <a:spcAft>
                <a:spcPts val="0"/>
              </a:spcAft>
              <a:buFont typeface="Arial"/>
              <a:buChar char="•"/>
              <a:defRPr/>
            </a:pPr>
            <a:endParaRPr lang="en-US" dirty="0" smtClean="0"/>
          </a:p>
          <a:p>
            <a:pPr eaLnBrk="1" fontAlgn="auto" hangingPunct="1">
              <a:spcAft>
                <a:spcPts val="0"/>
              </a:spcAft>
              <a:buFont typeface="Arial"/>
              <a:buChar char="•"/>
              <a:defRPr/>
            </a:pPr>
            <a:endParaRPr lang="en-US" dirty="0"/>
          </a:p>
        </p:txBody>
      </p:sp>
      <p:sp>
        <p:nvSpPr>
          <p:cNvPr id="8" name="Content Placeholder 2"/>
          <p:cNvSpPr txBox="1">
            <a:spLocks/>
          </p:cNvSpPr>
          <p:nvPr/>
        </p:nvSpPr>
        <p:spPr bwMode="auto">
          <a:xfrm>
            <a:off x="0" y="2667000"/>
            <a:ext cx="6324600" cy="1752600"/>
          </a:xfrm>
          <a:prstGeom prst="rect">
            <a:avLst/>
          </a:prstGeom>
          <a:noFill/>
          <a:ln w="9525">
            <a:noFill/>
            <a:miter lim="800000"/>
            <a:headEnd/>
            <a:tailEnd/>
          </a:ln>
        </p:spPr>
        <p:txBody>
          <a:bodyPr/>
          <a:lstStyle/>
          <a:p>
            <a:pPr marL="319088" indent="-319088" eaLnBrk="0" hangingPunct="0">
              <a:spcBef>
                <a:spcPts val="700"/>
              </a:spcBef>
              <a:buClr>
                <a:schemeClr val="accent2"/>
              </a:buClr>
              <a:buSzPct val="60000"/>
              <a:buFont typeface="Wingdings" pitchFamily="2" charset="2"/>
              <a:buChar char="Ø"/>
            </a:pPr>
            <a:r>
              <a:rPr lang="en-US" sz="2800">
                <a:ea typeface="ＭＳ Ｐゴシック" pitchFamily="34" charset="-128"/>
                <a:cs typeface="Arial" charset="0"/>
              </a:rPr>
              <a:t>Positive Parental Involvement</a:t>
            </a:r>
          </a:p>
          <a:p>
            <a:pPr marL="319088" indent="-319088" eaLnBrk="0" hangingPunct="0">
              <a:spcBef>
                <a:spcPts val="700"/>
              </a:spcBef>
              <a:buClr>
                <a:schemeClr val="accent2"/>
              </a:buClr>
              <a:buSzPct val="60000"/>
              <a:buFont typeface="Wingdings" pitchFamily="2" charset="2"/>
              <a:buChar char="Ø"/>
            </a:pPr>
            <a:r>
              <a:rPr lang="en-US" sz="2800">
                <a:ea typeface="ＭＳ Ｐゴシック" pitchFamily="34" charset="-128"/>
                <a:cs typeface="Arial" charset="0"/>
              </a:rPr>
              <a:t>Positive Parenting Practices</a:t>
            </a:r>
          </a:p>
          <a:p>
            <a:pPr marL="319088" indent="-319088" eaLnBrk="0" hangingPunct="0">
              <a:spcBef>
                <a:spcPts val="700"/>
              </a:spcBef>
              <a:buClr>
                <a:schemeClr val="accent2"/>
              </a:buClr>
              <a:buSzPct val="60000"/>
              <a:buFont typeface="Wingdings" pitchFamily="2" charset="2"/>
              <a:buChar char="Ø"/>
            </a:pPr>
            <a:r>
              <a:rPr lang="en-US" sz="2800">
                <a:ea typeface="ＭＳ Ｐゴシック" pitchFamily="34" charset="-128"/>
                <a:cs typeface="Arial" charset="0"/>
              </a:rPr>
              <a:t>Family Stability</a:t>
            </a:r>
          </a:p>
          <a:p>
            <a:pPr marL="319088" indent="-319088" eaLnBrk="0" hangingPunct="0">
              <a:spcBef>
                <a:spcPts val="700"/>
              </a:spcBef>
              <a:buClr>
                <a:schemeClr val="accent2"/>
              </a:buClr>
              <a:buSzPct val="60000"/>
            </a:pPr>
            <a:endParaRPr lang="en-US" sz="2900">
              <a:ea typeface="ＭＳ Ｐゴシック" pitchFamily="34" charset="-128"/>
              <a:cs typeface="Arial" charset="0"/>
            </a:endParaRPr>
          </a:p>
          <a:p>
            <a:pPr marL="319088" indent="-319088" eaLnBrk="0" hangingPunct="0">
              <a:spcBef>
                <a:spcPts val="700"/>
              </a:spcBef>
              <a:buClr>
                <a:schemeClr val="accent2"/>
              </a:buClr>
              <a:buSzPct val="60000"/>
              <a:buFont typeface="Wingdings" pitchFamily="2" charset="2"/>
              <a:buChar char="q"/>
            </a:pPr>
            <a:endParaRPr lang="en-US" sz="2900">
              <a:ea typeface="ＭＳ Ｐゴシック" pitchFamily="34" charset="-128"/>
              <a:cs typeface="Arial" charset="0"/>
            </a:endParaRPr>
          </a:p>
        </p:txBody>
      </p:sp>
      <p:sp>
        <p:nvSpPr>
          <p:cNvPr id="9" name="Content Placeholder 2"/>
          <p:cNvSpPr txBox="1">
            <a:spLocks/>
          </p:cNvSpPr>
          <p:nvPr/>
        </p:nvSpPr>
        <p:spPr bwMode="auto">
          <a:xfrm>
            <a:off x="4114800" y="3733800"/>
            <a:ext cx="6324600" cy="1752600"/>
          </a:xfrm>
          <a:prstGeom prst="rect">
            <a:avLst/>
          </a:prstGeom>
          <a:noFill/>
          <a:ln w="9525">
            <a:noFill/>
            <a:miter lim="800000"/>
            <a:headEnd/>
            <a:tailEnd/>
          </a:ln>
        </p:spPr>
        <p:txBody>
          <a:bodyPr/>
          <a:lstStyle/>
          <a:p>
            <a:pPr fontAlgn="auto">
              <a:spcBef>
                <a:spcPts val="0"/>
              </a:spcBef>
              <a:spcAft>
                <a:spcPts val="0"/>
              </a:spcAft>
              <a:defRPr/>
            </a:pPr>
            <a:r>
              <a:rPr lang="en-US" sz="3200" b="1" i="1" dirty="0">
                <a:latin typeface="+mn-lt"/>
              </a:rPr>
              <a:t>HEALTHY</a:t>
            </a:r>
          </a:p>
          <a:p>
            <a:pPr fontAlgn="auto">
              <a:spcBef>
                <a:spcPts val="0"/>
              </a:spcBef>
              <a:spcAft>
                <a:spcPts val="0"/>
              </a:spcAft>
              <a:defRPr/>
            </a:pPr>
            <a:r>
              <a:rPr lang="en-US" sz="3200" b="1" i="1" dirty="0">
                <a:latin typeface="+mn-lt"/>
              </a:rPr>
              <a:t>RELATIONSHIPS</a:t>
            </a:r>
          </a:p>
          <a:p>
            <a:pPr fontAlgn="auto">
              <a:spcBef>
                <a:spcPts val="0"/>
              </a:spcBef>
              <a:spcAft>
                <a:spcPts val="0"/>
              </a:spcAft>
              <a:defRPr/>
            </a:pPr>
            <a:r>
              <a:rPr lang="en-US" sz="3200" b="1" i="1" dirty="0">
                <a:latin typeface="+mn-lt"/>
              </a:rPr>
              <a:t>ARE LINKED TO:</a:t>
            </a:r>
          </a:p>
          <a:p>
            <a:pPr fontAlgn="auto">
              <a:spcBef>
                <a:spcPts val="0"/>
              </a:spcBef>
              <a:spcAft>
                <a:spcPts val="0"/>
              </a:spcAft>
              <a:buFont typeface="Wingdings" pitchFamily="2" charset="2"/>
              <a:buChar char="ü"/>
              <a:defRPr/>
            </a:pPr>
            <a:r>
              <a:rPr lang="en-US" sz="3200" b="1" i="1" dirty="0">
                <a:latin typeface="+mn-lt"/>
                <a:ea typeface="ＭＳ Ｐゴシック" pitchFamily="22" charset="-128"/>
                <a:cs typeface="ＭＳ Ｐゴシック" pitchFamily="22" charset="-128"/>
              </a:rPr>
              <a:t> </a:t>
            </a:r>
            <a:r>
              <a:rPr lang="en-US" sz="3200" dirty="0">
                <a:latin typeface="+mn-lt"/>
                <a:ea typeface="ＭＳ Ｐゴシック" pitchFamily="22" charset="-128"/>
                <a:cs typeface="ＭＳ Ｐゴシック" pitchFamily="22" charset="-128"/>
              </a:rPr>
              <a:t>Parent Involvement</a:t>
            </a:r>
          </a:p>
          <a:p>
            <a:pPr fontAlgn="auto">
              <a:spcBef>
                <a:spcPts val="0"/>
              </a:spcBef>
              <a:spcAft>
                <a:spcPts val="0"/>
              </a:spcAft>
              <a:buFont typeface="Wingdings" pitchFamily="2" charset="2"/>
              <a:buChar char="ü"/>
              <a:defRPr/>
            </a:pPr>
            <a:r>
              <a:rPr lang="en-US" sz="3200" dirty="0">
                <a:latin typeface="+mn-lt"/>
                <a:ea typeface="ＭＳ Ｐゴシック" pitchFamily="22" charset="-128"/>
                <a:cs typeface="ＭＳ Ｐゴシック" pitchFamily="22" charset="-128"/>
              </a:rPr>
              <a:t> Positive Parenting</a:t>
            </a:r>
          </a:p>
          <a:p>
            <a:pPr fontAlgn="auto">
              <a:spcBef>
                <a:spcPts val="0"/>
              </a:spcBef>
              <a:spcAft>
                <a:spcPts val="0"/>
              </a:spcAft>
              <a:buFont typeface="Wingdings" pitchFamily="2" charset="2"/>
              <a:buChar char="ü"/>
              <a:defRPr/>
            </a:pPr>
            <a:r>
              <a:rPr lang="en-US" sz="3200" dirty="0">
                <a:latin typeface="+mn-lt"/>
                <a:ea typeface="ＭＳ Ｐゴシック" pitchFamily="22" charset="-128"/>
                <a:cs typeface="ＭＳ Ｐゴシック" pitchFamily="22" charset="-128"/>
              </a:rPr>
              <a:t> Family Stability</a:t>
            </a:r>
            <a:endParaRPr lang="en-US" sz="2900" dirty="0">
              <a:latin typeface="+mn-lt"/>
              <a:ea typeface="ＭＳ Ｐゴシック" pitchFamily="22" charset="-128"/>
              <a:cs typeface="ＭＳ Ｐゴシック" pitchFamily="22" charset="-128"/>
            </a:endParaRPr>
          </a:p>
          <a:p>
            <a:pPr marL="319088" indent="-319088" eaLnBrk="0" fontAlgn="auto" hangingPunct="0">
              <a:spcBef>
                <a:spcPts val="700"/>
              </a:spcBef>
              <a:spcAft>
                <a:spcPts val="0"/>
              </a:spcAft>
              <a:buClr>
                <a:schemeClr val="accent2"/>
              </a:buClr>
              <a:buSzPct val="60000"/>
              <a:buFont typeface="Wingdings" pitchFamily="2" charset="2"/>
              <a:buChar char="q"/>
              <a:defRPr/>
            </a:pPr>
            <a:endParaRPr lang="en-US" sz="2900" dirty="0">
              <a:latin typeface="+mn-lt"/>
              <a:ea typeface="ＭＳ Ｐゴシック" pitchFamily="22" charset="-128"/>
              <a:cs typeface="ＭＳ Ｐゴシック" pitchFamily="22" charset="-128"/>
            </a:endParaRPr>
          </a:p>
        </p:txBody>
      </p:sp>
      <p:cxnSp>
        <p:nvCxnSpPr>
          <p:cNvPr id="10" name="Straight Arrow Connector 9"/>
          <p:cNvCxnSpPr/>
          <p:nvPr/>
        </p:nvCxnSpPr>
        <p:spPr>
          <a:xfrm>
            <a:off x="1143000" y="4648200"/>
            <a:ext cx="2286000" cy="0"/>
          </a:xfrm>
          <a:prstGeom prst="straightConnector1">
            <a:avLst/>
          </a:prstGeom>
          <a:ln w="101600">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2625"/>
            <a:ext cx="8229600" cy="4306888"/>
          </a:xfrm>
        </p:spPr>
        <p:txBody>
          <a:bodyPr rtlCol="0">
            <a:normAutofit/>
          </a:bodyPr>
          <a:lstStyle/>
          <a:p>
            <a:pPr marL="0" indent="0" eaLnBrk="1" fontAlgn="auto" hangingPunct="1">
              <a:spcAft>
                <a:spcPts val="0"/>
              </a:spcAft>
              <a:buFont typeface="Wingdings" pitchFamily="2" charset="2"/>
              <a:buNone/>
              <a:defRPr/>
            </a:pPr>
            <a:r>
              <a:rPr lang="en-US" dirty="0" smtClean="0"/>
              <a:t>Couple and co-parenting relationships impact children’s safety and well-being:</a:t>
            </a:r>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Healthy Parents – Healthy Children</a:t>
            </a:r>
            <a:endParaRPr lang="en-US" sz="3400" b="1" dirty="0">
              <a:solidFill>
                <a:schemeClr val="bg1"/>
              </a:solidFill>
              <a:effectLst>
                <a:outerShdw blurRad="76200" dist="63500" dir="2700000">
                  <a:srgbClr val="000000">
                    <a:alpha val="43000"/>
                  </a:srgbClr>
                </a:outerShdw>
              </a:effectLst>
            </a:endParaRPr>
          </a:p>
        </p:txBody>
      </p:sp>
      <p:grpSp>
        <p:nvGrpSpPr>
          <p:cNvPr id="2" name="Group 24"/>
          <p:cNvGrpSpPr>
            <a:grpSpLocks/>
          </p:cNvGrpSpPr>
          <p:nvPr/>
        </p:nvGrpSpPr>
        <p:grpSpPr bwMode="auto">
          <a:xfrm>
            <a:off x="609600" y="3924300"/>
            <a:ext cx="7620000" cy="1143000"/>
            <a:chOff x="609600" y="3886200"/>
            <a:chExt cx="7620000" cy="1143000"/>
          </a:xfrm>
        </p:grpSpPr>
        <p:sp>
          <p:nvSpPr>
            <p:cNvPr id="50182" name="Oval 4"/>
            <p:cNvSpPr>
              <a:spLocks noChangeArrowheads="1"/>
            </p:cNvSpPr>
            <p:nvPr/>
          </p:nvSpPr>
          <p:spPr bwMode="auto">
            <a:xfrm>
              <a:off x="6553200" y="3962400"/>
              <a:ext cx="1676400" cy="990600"/>
            </a:xfrm>
            <a:prstGeom prst="ellipse">
              <a:avLst/>
            </a:prstGeom>
            <a:solidFill>
              <a:srgbClr val="339966"/>
            </a:solidFill>
            <a:ln w="9525">
              <a:solidFill>
                <a:schemeClr val="tx1"/>
              </a:solidFill>
              <a:round/>
              <a:headEnd/>
              <a:tailEnd/>
            </a:ln>
          </p:spPr>
          <p:txBody>
            <a:bodyPr wrap="none" anchor="ctr"/>
            <a:lstStyle/>
            <a:p>
              <a:endParaRPr lang="en-US"/>
            </a:p>
          </p:txBody>
        </p:sp>
        <p:grpSp>
          <p:nvGrpSpPr>
            <p:cNvPr id="50183" name="Group 20"/>
            <p:cNvGrpSpPr>
              <a:grpSpLocks/>
            </p:cNvGrpSpPr>
            <p:nvPr/>
          </p:nvGrpSpPr>
          <p:grpSpPr bwMode="auto">
            <a:xfrm>
              <a:off x="609600" y="3886200"/>
              <a:ext cx="7467600" cy="1143000"/>
              <a:chOff x="609600" y="3505200"/>
              <a:chExt cx="7467600" cy="1143000"/>
            </a:xfrm>
          </p:grpSpPr>
          <p:sp>
            <p:nvSpPr>
              <p:cNvPr id="50184" name="Oval 3"/>
              <p:cNvSpPr>
                <a:spLocks noChangeArrowheads="1"/>
              </p:cNvSpPr>
              <p:nvPr/>
            </p:nvSpPr>
            <p:spPr bwMode="auto">
              <a:xfrm>
                <a:off x="609600" y="3505200"/>
                <a:ext cx="17526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50185" name="Oval 5"/>
              <p:cNvSpPr>
                <a:spLocks noChangeArrowheads="1"/>
              </p:cNvSpPr>
              <p:nvPr/>
            </p:nvSpPr>
            <p:spPr bwMode="auto">
              <a:xfrm>
                <a:off x="3429000" y="3581400"/>
                <a:ext cx="18288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50186" name="Text Box 6"/>
              <p:cNvSpPr txBox="1">
                <a:spLocks noChangeArrowheads="1"/>
              </p:cNvSpPr>
              <p:nvPr/>
            </p:nvSpPr>
            <p:spPr bwMode="auto">
              <a:xfrm>
                <a:off x="762000" y="3702050"/>
                <a:ext cx="14478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Couple Functioning</a:t>
                </a:r>
              </a:p>
            </p:txBody>
          </p:sp>
          <p:sp>
            <p:nvSpPr>
              <p:cNvPr id="50187" name="Text Box 7"/>
              <p:cNvSpPr txBox="1">
                <a:spLocks noChangeArrowheads="1"/>
              </p:cNvSpPr>
              <p:nvPr/>
            </p:nvSpPr>
            <p:spPr bwMode="auto">
              <a:xfrm>
                <a:off x="6705600" y="3778250"/>
                <a:ext cx="13716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Child Outcomes</a:t>
                </a:r>
              </a:p>
            </p:txBody>
          </p:sp>
          <p:sp>
            <p:nvSpPr>
              <p:cNvPr id="50188" name="Text Box 8"/>
              <p:cNvSpPr txBox="1">
                <a:spLocks noChangeArrowheads="1"/>
              </p:cNvSpPr>
              <p:nvPr/>
            </p:nvSpPr>
            <p:spPr bwMode="auto">
              <a:xfrm>
                <a:off x="3657600" y="3900488"/>
                <a:ext cx="1371600" cy="366712"/>
              </a:xfrm>
              <a:prstGeom prst="rect">
                <a:avLst/>
              </a:prstGeom>
              <a:noFill/>
              <a:ln w="9525">
                <a:noFill/>
                <a:miter lim="800000"/>
                <a:headEnd/>
                <a:tailEnd/>
              </a:ln>
            </p:spPr>
            <p:txBody>
              <a:bodyPr>
                <a:spAutoFit/>
              </a:bodyPr>
              <a:lstStyle/>
              <a:p>
                <a:pPr algn="ctr">
                  <a:spcBef>
                    <a:spcPct val="50000"/>
                  </a:spcBef>
                </a:pPr>
                <a:r>
                  <a:rPr lang="en-US">
                    <a:solidFill>
                      <a:srgbClr val="FFFFFF"/>
                    </a:solidFill>
                  </a:rPr>
                  <a:t>Parenting</a:t>
                </a:r>
              </a:p>
            </p:txBody>
          </p:sp>
          <p:sp>
            <p:nvSpPr>
              <p:cNvPr id="50189" name="Line 9"/>
              <p:cNvSpPr>
                <a:spLocks noChangeShapeType="1"/>
              </p:cNvSpPr>
              <p:nvPr/>
            </p:nvSpPr>
            <p:spPr bwMode="auto">
              <a:xfrm>
                <a:off x="2362200" y="4114800"/>
                <a:ext cx="1066800" cy="0"/>
              </a:xfrm>
              <a:prstGeom prst="line">
                <a:avLst/>
              </a:prstGeom>
              <a:noFill/>
              <a:ln w="9525">
                <a:solidFill>
                  <a:schemeClr val="tx1"/>
                </a:solidFill>
                <a:round/>
                <a:headEnd/>
                <a:tailEnd type="triangle" w="med" len="med"/>
              </a:ln>
            </p:spPr>
            <p:txBody>
              <a:bodyPr/>
              <a:lstStyle/>
              <a:p>
                <a:endParaRPr lang="en-US"/>
              </a:p>
            </p:txBody>
          </p:sp>
          <p:sp>
            <p:nvSpPr>
              <p:cNvPr id="50190" name="Line 10"/>
              <p:cNvSpPr>
                <a:spLocks noChangeShapeType="1"/>
              </p:cNvSpPr>
              <p:nvPr/>
            </p:nvSpPr>
            <p:spPr bwMode="auto">
              <a:xfrm flipV="1">
                <a:off x="5257800" y="4114800"/>
                <a:ext cx="1295400" cy="0"/>
              </a:xfrm>
              <a:prstGeom prst="line">
                <a:avLst/>
              </a:prstGeom>
              <a:noFill/>
              <a:ln w="9525">
                <a:solidFill>
                  <a:schemeClr val="tx1"/>
                </a:solidFill>
                <a:round/>
                <a:headEnd/>
                <a:tailEnd type="triangle" w="med" len="med"/>
              </a:ln>
            </p:spPr>
            <p:txBody>
              <a:bodyPr/>
              <a:lstStyle/>
              <a:p>
                <a:endParaRPr lang="en-US"/>
              </a:p>
            </p:txBody>
          </p:sp>
        </p:grpSp>
      </p:grpSp>
      <p:sp>
        <p:nvSpPr>
          <p:cNvPr id="25" name="Content Placeholder 2"/>
          <p:cNvSpPr txBox="1">
            <a:spLocks/>
          </p:cNvSpPr>
          <p:nvPr/>
        </p:nvSpPr>
        <p:spPr>
          <a:xfrm>
            <a:off x="762000" y="5067300"/>
            <a:ext cx="8153400" cy="1524000"/>
          </a:xfrm>
          <a:prstGeom prst="rect">
            <a:avLst/>
          </a:prstGeom>
        </p:spPr>
        <p:txBody>
          <a:bodyPr>
            <a:normAutofit fontScale="85000" lnSpcReduction="20000"/>
          </a:bodyPr>
          <a:lstStyle/>
          <a:p>
            <a:pPr fontAlgn="auto">
              <a:spcBef>
                <a:spcPct val="20000"/>
              </a:spcBef>
              <a:spcAft>
                <a:spcPts val="0"/>
              </a:spcAft>
              <a:buFont typeface="Wingdings" pitchFamily="2" charset="2"/>
              <a:buNone/>
              <a:defRPr/>
            </a:pPr>
            <a:r>
              <a:rPr lang="en-US" sz="3000" b="1" dirty="0">
                <a:latin typeface="+mn-lt"/>
              </a:rPr>
              <a:t>Research also supports these direct paths</a:t>
            </a:r>
          </a:p>
          <a:p>
            <a:pPr marL="396875" indent="-276225" fontAlgn="auto">
              <a:spcBef>
                <a:spcPct val="20000"/>
              </a:spcBef>
              <a:spcAft>
                <a:spcPts val="0"/>
              </a:spcAft>
              <a:buFont typeface="Wingdings" pitchFamily="2" charset="2"/>
              <a:buNone/>
              <a:defRPr/>
            </a:pPr>
            <a:endParaRPr lang="en-US" sz="3000" dirty="0">
              <a:latin typeface="+mn-lt"/>
            </a:endParaRPr>
          </a:p>
          <a:p>
            <a:pPr marL="342900" indent="-342900" fontAlgn="auto">
              <a:spcBef>
                <a:spcPct val="20000"/>
              </a:spcBef>
              <a:spcAft>
                <a:spcPts val="0"/>
              </a:spcAft>
              <a:buFont typeface="Wingdings" pitchFamily="2" charset="2"/>
              <a:buNone/>
              <a:defRPr/>
            </a:pPr>
            <a:r>
              <a:rPr lang="en-US" sz="3000" dirty="0">
                <a:latin typeface="+mn-lt"/>
              </a:rPr>
              <a:t>When children are physically abused, it is often in the context of a poor couple relationship</a:t>
            </a:r>
          </a:p>
          <a:p>
            <a:pPr marL="342900" indent="-342900" fontAlgn="auto">
              <a:spcBef>
                <a:spcPct val="20000"/>
              </a:spcBef>
              <a:spcAft>
                <a:spcPts val="0"/>
              </a:spcAft>
              <a:buFont typeface="Arial"/>
              <a:buChar char="•"/>
              <a:defRPr/>
            </a:pPr>
            <a:endParaRPr lang="en-US"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0"/>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Stress Model of Effective Parenting</a:t>
            </a:r>
            <a:endParaRPr lang="en-US" sz="3400" b="1" dirty="0">
              <a:solidFill>
                <a:schemeClr val="bg1"/>
              </a:solidFill>
              <a:effectLst>
                <a:outerShdw blurRad="76200" dist="63500" dir="2700000">
                  <a:srgbClr val="000000">
                    <a:alpha val="43000"/>
                  </a:srgbClr>
                </a:outerShdw>
              </a:effectLst>
            </a:endParaRPr>
          </a:p>
        </p:txBody>
      </p:sp>
      <p:pic>
        <p:nvPicPr>
          <p:cNvPr id="51203" name="Content Placeholder 4" descr="01549-10-f02.jpg"/>
          <p:cNvPicPr>
            <a:picLocks noGrp="1" noChangeAspect="1"/>
          </p:cNvPicPr>
          <p:nvPr>
            <p:ph idx="1"/>
          </p:nvPr>
        </p:nvPicPr>
        <p:blipFill>
          <a:blip r:embed="rId4"/>
          <a:srcRect t="-16576" b="-16576"/>
          <a:stretch>
            <a:fillRect/>
          </a:stretch>
        </p:blipFill>
        <p:spPr>
          <a:xfrm>
            <a:off x="1895475" y="1633538"/>
            <a:ext cx="7402513" cy="4938712"/>
          </a:xfrm>
        </p:spPr>
      </p:pic>
      <p:sp>
        <p:nvSpPr>
          <p:cNvPr id="27" name="TextBox 26"/>
          <p:cNvSpPr txBox="1">
            <a:spLocks noChangeArrowheads="1"/>
          </p:cNvSpPr>
          <p:nvPr/>
        </p:nvSpPr>
        <p:spPr bwMode="auto">
          <a:xfrm>
            <a:off x="238125" y="3322638"/>
            <a:ext cx="1166813" cy="600075"/>
          </a:xfrm>
          <a:prstGeom prst="rect">
            <a:avLst/>
          </a:prstGeom>
          <a:solidFill>
            <a:srgbClr val="92D050"/>
          </a:solidFill>
          <a:ln w="9525">
            <a:solidFill>
              <a:schemeClr val="tx1"/>
            </a:solidFill>
            <a:miter lim="800000"/>
            <a:headEnd/>
            <a:tailEnd/>
          </a:ln>
        </p:spPr>
        <p:txBody>
          <a:bodyPr>
            <a:spAutoFit/>
          </a:bodyPr>
          <a:lstStyle/>
          <a:p>
            <a:pPr algn="ctr"/>
            <a:r>
              <a:rPr lang="en-US" sz="1100" b="1"/>
              <a:t>Poor</a:t>
            </a:r>
          </a:p>
          <a:p>
            <a:pPr algn="ctr"/>
            <a:r>
              <a:rPr lang="en-US" sz="1100" b="1"/>
              <a:t>relationship quality</a:t>
            </a:r>
          </a:p>
        </p:txBody>
      </p:sp>
      <p:cxnSp>
        <p:nvCxnSpPr>
          <p:cNvPr id="29" name="Straight Arrow Connector 28"/>
          <p:cNvCxnSpPr>
            <a:stCxn id="27" idx="3"/>
          </p:cNvCxnSpPr>
          <p:nvPr/>
        </p:nvCxnSpPr>
        <p:spPr>
          <a:xfrm>
            <a:off x="1404938" y="3622675"/>
            <a:ext cx="490537" cy="1588"/>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30" name="TextBox 29"/>
          <p:cNvSpPr txBox="1">
            <a:spLocks noChangeArrowheads="1"/>
          </p:cNvSpPr>
          <p:nvPr/>
        </p:nvSpPr>
        <p:spPr bwMode="auto">
          <a:xfrm>
            <a:off x="1511300" y="3322638"/>
            <a:ext cx="211138" cy="307975"/>
          </a:xfrm>
          <a:prstGeom prst="rect">
            <a:avLst/>
          </a:prstGeom>
          <a:noFill/>
          <a:ln w="9525">
            <a:noFill/>
            <a:miter lim="800000"/>
            <a:headEnd/>
            <a:tailEnd/>
          </a:ln>
        </p:spPr>
        <p:txBody>
          <a:bodyPr>
            <a:spAutoFit/>
          </a:bodyPr>
          <a:lstStyle/>
          <a:p>
            <a:r>
              <a:rPr lang="en-US" sz="14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133350"/>
            <a:ext cx="7375525"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Couple Functioning, Parenting, and Child Outcomes</a:t>
            </a:r>
            <a:endParaRPr lang="en-US" sz="4000" b="1" dirty="0">
              <a:solidFill>
                <a:schemeClr val="bg1"/>
              </a:solidFill>
              <a:effectLst>
                <a:outerShdw blurRad="76200" dist="63500" dir="2700000">
                  <a:srgbClr val="000000">
                    <a:alpha val="43000"/>
                  </a:srgbClr>
                </a:outerShdw>
              </a:effectLst>
            </a:endParaRPr>
          </a:p>
        </p:txBody>
      </p:sp>
      <p:sp>
        <p:nvSpPr>
          <p:cNvPr id="6" name="Oval 3"/>
          <p:cNvSpPr>
            <a:spLocks noChangeArrowheads="1"/>
          </p:cNvSpPr>
          <p:nvPr/>
        </p:nvSpPr>
        <p:spPr bwMode="auto">
          <a:xfrm>
            <a:off x="1905000" y="2286000"/>
            <a:ext cx="17526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7" name="Oval 4"/>
          <p:cNvSpPr>
            <a:spLocks noChangeArrowheads="1"/>
          </p:cNvSpPr>
          <p:nvPr/>
        </p:nvSpPr>
        <p:spPr bwMode="auto">
          <a:xfrm>
            <a:off x="5105400" y="3124200"/>
            <a:ext cx="1676400" cy="990600"/>
          </a:xfrm>
          <a:prstGeom prst="ellipse">
            <a:avLst/>
          </a:prstGeom>
          <a:solidFill>
            <a:srgbClr val="339966"/>
          </a:solidFill>
          <a:ln w="9525">
            <a:solidFill>
              <a:schemeClr val="tx1"/>
            </a:solidFill>
            <a:round/>
            <a:headEnd/>
            <a:tailEnd/>
          </a:ln>
        </p:spPr>
        <p:txBody>
          <a:bodyPr wrap="none" anchor="ctr"/>
          <a:lstStyle/>
          <a:p>
            <a:endParaRPr lang="en-US"/>
          </a:p>
        </p:txBody>
      </p:sp>
      <p:sp>
        <p:nvSpPr>
          <p:cNvPr id="8" name="Oval 5"/>
          <p:cNvSpPr>
            <a:spLocks noChangeArrowheads="1"/>
          </p:cNvSpPr>
          <p:nvPr/>
        </p:nvSpPr>
        <p:spPr bwMode="auto">
          <a:xfrm>
            <a:off x="1905000" y="3886200"/>
            <a:ext cx="18288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9" name="Text Box 6"/>
          <p:cNvSpPr txBox="1">
            <a:spLocks noChangeArrowheads="1"/>
          </p:cNvSpPr>
          <p:nvPr/>
        </p:nvSpPr>
        <p:spPr bwMode="auto">
          <a:xfrm>
            <a:off x="2057400" y="2514600"/>
            <a:ext cx="14478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Couple Functioning</a:t>
            </a:r>
          </a:p>
        </p:txBody>
      </p:sp>
      <p:sp>
        <p:nvSpPr>
          <p:cNvPr id="10" name="Text Box 7"/>
          <p:cNvSpPr txBox="1">
            <a:spLocks noChangeArrowheads="1"/>
          </p:cNvSpPr>
          <p:nvPr/>
        </p:nvSpPr>
        <p:spPr bwMode="auto">
          <a:xfrm>
            <a:off x="5257800" y="3276600"/>
            <a:ext cx="13716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Child Outcomes</a:t>
            </a:r>
          </a:p>
        </p:txBody>
      </p:sp>
      <p:sp>
        <p:nvSpPr>
          <p:cNvPr id="11" name="Text Box 8"/>
          <p:cNvSpPr txBox="1">
            <a:spLocks noChangeArrowheads="1"/>
          </p:cNvSpPr>
          <p:nvPr/>
        </p:nvSpPr>
        <p:spPr bwMode="auto">
          <a:xfrm>
            <a:off x="2209800" y="4191000"/>
            <a:ext cx="1371600" cy="366713"/>
          </a:xfrm>
          <a:prstGeom prst="rect">
            <a:avLst/>
          </a:prstGeom>
          <a:noFill/>
          <a:ln w="9525">
            <a:noFill/>
            <a:miter lim="800000"/>
            <a:headEnd/>
            <a:tailEnd/>
          </a:ln>
        </p:spPr>
        <p:txBody>
          <a:bodyPr>
            <a:spAutoFit/>
          </a:bodyPr>
          <a:lstStyle/>
          <a:p>
            <a:pPr algn="ctr">
              <a:spcBef>
                <a:spcPct val="50000"/>
              </a:spcBef>
            </a:pPr>
            <a:r>
              <a:rPr lang="en-US">
                <a:solidFill>
                  <a:srgbClr val="FFFFFF"/>
                </a:solidFill>
              </a:rPr>
              <a:t>Parenting</a:t>
            </a:r>
          </a:p>
        </p:txBody>
      </p:sp>
      <p:sp>
        <p:nvSpPr>
          <p:cNvPr id="12" name="Line 9"/>
          <p:cNvSpPr>
            <a:spLocks noChangeShapeType="1"/>
          </p:cNvSpPr>
          <p:nvPr/>
        </p:nvSpPr>
        <p:spPr bwMode="auto">
          <a:xfrm flipV="1">
            <a:off x="3733800" y="3810000"/>
            <a:ext cx="1371600" cy="609600"/>
          </a:xfrm>
          <a:prstGeom prst="line">
            <a:avLst/>
          </a:prstGeom>
          <a:noFill/>
          <a:ln w="9525">
            <a:solidFill>
              <a:schemeClr val="tx1"/>
            </a:solidFill>
            <a:round/>
            <a:headEnd/>
            <a:tailEnd type="triangle" w="med" len="med"/>
          </a:ln>
        </p:spPr>
        <p:txBody>
          <a:bodyPr/>
          <a:lstStyle/>
          <a:p>
            <a:endParaRPr lang="en-US"/>
          </a:p>
        </p:txBody>
      </p:sp>
      <p:sp>
        <p:nvSpPr>
          <p:cNvPr id="13" name="Line 10"/>
          <p:cNvSpPr>
            <a:spLocks noChangeShapeType="1"/>
          </p:cNvSpPr>
          <p:nvPr/>
        </p:nvSpPr>
        <p:spPr bwMode="auto">
          <a:xfrm>
            <a:off x="3657600" y="2895600"/>
            <a:ext cx="1447800" cy="533400"/>
          </a:xfrm>
          <a:prstGeom prst="line">
            <a:avLst/>
          </a:prstGeom>
          <a:noFill/>
          <a:ln w="9525">
            <a:solidFill>
              <a:schemeClr val="tx1"/>
            </a:solidFill>
            <a:round/>
            <a:headEnd/>
            <a:tailEnd type="triangle" w="med" len="med"/>
          </a:ln>
        </p:spPr>
        <p:txBody>
          <a:bodyPr/>
          <a:lstStyle/>
          <a:p>
            <a:endParaRPr lang="en-US"/>
          </a:p>
        </p:txBody>
      </p:sp>
      <p:sp>
        <p:nvSpPr>
          <p:cNvPr id="14" name="Line 10"/>
          <p:cNvSpPr>
            <a:spLocks noChangeShapeType="1"/>
          </p:cNvSpPr>
          <p:nvPr/>
        </p:nvSpPr>
        <p:spPr bwMode="auto">
          <a:xfrm>
            <a:off x="2743200" y="3352800"/>
            <a:ext cx="0" cy="533400"/>
          </a:xfrm>
          <a:prstGeom prst="line">
            <a:avLst/>
          </a:prstGeom>
          <a:noFill/>
          <a:ln w="9525">
            <a:solidFill>
              <a:schemeClr val="tx1"/>
            </a:solidFill>
            <a:round/>
            <a:headEnd/>
            <a:tailEnd type="triangle" w="med" len="med"/>
          </a:ln>
        </p:spPr>
        <p:txBody>
          <a:bodyPr/>
          <a:lstStyle/>
          <a:p>
            <a:endParaRPr lang="en-US"/>
          </a:p>
        </p:txBody>
      </p:sp>
      <p:sp>
        <p:nvSpPr>
          <p:cNvPr id="15" name="Line 10"/>
          <p:cNvSpPr>
            <a:spLocks noChangeShapeType="1"/>
          </p:cNvSpPr>
          <p:nvPr/>
        </p:nvSpPr>
        <p:spPr bwMode="auto">
          <a:xfrm flipV="1">
            <a:off x="2743200" y="3352800"/>
            <a:ext cx="0" cy="533400"/>
          </a:xfrm>
          <a:prstGeom prst="line">
            <a:avLst/>
          </a:prstGeom>
          <a:noFill/>
          <a:ln w="9525">
            <a:solidFill>
              <a:schemeClr val="tx1"/>
            </a:solidFill>
            <a:round/>
            <a:headEnd/>
            <a:tailEnd type="triangle" w="med" len="med"/>
          </a:ln>
        </p:spPr>
        <p:txBody>
          <a:bodyPr/>
          <a:lstStyle/>
          <a:p>
            <a:endParaRPr lang="en-US"/>
          </a:p>
        </p:txBody>
      </p:sp>
      <p:sp>
        <p:nvSpPr>
          <p:cNvPr id="18" name="Freeform 17"/>
          <p:cNvSpPr/>
          <p:nvPr/>
        </p:nvSpPr>
        <p:spPr>
          <a:xfrm>
            <a:off x="3114675" y="1714500"/>
            <a:ext cx="3143250" cy="1441450"/>
          </a:xfrm>
          <a:custGeom>
            <a:avLst/>
            <a:gdLst>
              <a:gd name="connsiteX0" fmla="*/ 3143250 w 3143250"/>
              <a:gd name="connsiteY0" fmla="*/ 1441450 h 1441450"/>
              <a:gd name="connsiteX1" fmla="*/ 1924050 w 3143250"/>
              <a:gd name="connsiteY1" fmla="*/ 146050 h 1441450"/>
              <a:gd name="connsiteX2" fmla="*/ 0 w 3143250"/>
              <a:gd name="connsiteY2" fmla="*/ 565150 h 1441450"/>
              <a:gd name="connsiteX3" fmla="*/ 0 w 3143250"/>
              <a:gd name="connsiteY3" fmla="*/ 565150 h 1441450"/>
            </a:gdLst>
            <a:ahLst/>
            <a:cxnLst>
              <a:cxn ang="0">
                <a:pos x="connsiteX0" y="connsiteY0"/>
              </a:cxn>
              <a:cxn ang="0">
                <a:pos x="connsiteX1" y="connsiteY1"/>
              </a:cxn>
              <a:cxn ang="0">
                <a:pos x="connsiteX2" y="connsiteY2"/>
              </a:cxn>
              <a:cxn ang="0">
                <a:pos x="connsiteX3" y="connsiteY3"/>
              </a:cxn>
            </a:cxnLst>
            <a:rect l="l" t="t" r="r" b="b"/>
            <a:pathLst>
              <a:path w="3143250" h="1441450">
                <a:moveTo>
                  <a:pt x="3143250" y="1441450"/>
                </a:moveTo>
                <a:cubicBezTo>
                  <a:pt x="2795587" y="866775"/>
                  <a:pt x="2447925" y="292100"/>
                  <a:pt x="1924050" y="146050"/>
                </a:cubicBezTo>
                <a:cubicBezTo>
                  <a:pt x="1400175" y="0"/>
                  <a:pt x="0" y="565150"/>
                  <a:pt x="0" y="565150"/>
                </a:cubicBezTo>
                <a:lnTo>
                  <a:pt x="0" y="565150"/>
                </a:lnTo>
              </a:path>
            </a:pathLst>
          </a:cu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p>
        </p:txBody>
      </p:sp>
      <p:sp>
        <p:nvSpPr>
          <p:cNvPr id="19" name="Line 10"/>
          <p:cNvSpPr>
            <a:spLocks noChangeShapeType="1"/>
          </p:cNvSpPr>
          <p:nvPr/>
        </p:nvSpPr>
        <p:spPr bwMode="auto">
          <a:xfrm flipH="1">
            <a:off x="3000375" y="2247900"/>
            <a:ext cx="228600" cy="76200"/>
          </a:xfrm>
          <a:prstGeom prst="line">
            <a:avLst/>
          </a:prstGeom>
          <a:noFill/>
          <a:ln w="9525">
            <a:solidFill>
              <a:schemeClr val="tx1"/>
            </a:solidFill>
            <a:round/>
            <a:headEnd/>
            <a:tailEnd type="triangle" w="med" len="med"/>
          </a:ln>
        </p:spPr>
        <p:txBody>
          <a:bodyPr/>
          <a:lstStyle/>
          <a:p>
            <a:endParaRPr lang="en-US"/>
          </a:p>
        </p:txBody>
      </p:sp>
      <p:sp>
        <p:nvSpPr>
          <p:cNvPr id="20" name="TextBox 19"/>
          <p:cNvSpPr txBox="1">
            <a:spLocks noChangeArrowheads="1"/>
          </p:cNvSpPr>
          <p:nvPr/>
        </p:nvSpPr>
        <p:spPr bwMode="auto">
          <a:xfrm>
            <a:off x="4114800" y="4629150"/>
            <a:ext cx="4495800" cy="646113"/>
          </a:xfrm>
          <a:prstGeom prst="rect">
            <a:avLst/>
          </a:prstGeom>
          <a:noFill/>
          <a:ln w="9525">
            <a:noFill/>
            <a:miter lim="800000"/>
            <a:headEnd/>
            <a:tailEnd/>
          </a:ln>
        </p:spPr>
        <p:txBody>
          <a:bodyPr>
            <a:spAutoFit/>
          </a:bodyPr>
          <a:lstStyle/>
          <a:p>
            <a:r>
              <a:rPr lang="en-US"/>
              <a:t>Experiences during childhood have an influence on future romantic relationships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animBg="1"/>
      <p:bldP spid="13" grpId="0" animBg="1"/>
      <p:bldP spid="14" grpId="0" animBg="1"/>
      <p:bldP spid="15"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133350"/>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Unhealthy Relationship Cycle</a:t>
            </a:r>
            <a:endParaRPr lang="en-US" sz="4000" b="1" dirty="0">
              <a:solidFill>
                <a:schemeClr val="bg1"/>
              </a:solidFill>
              <a:effectLst>
                <a:outerShdw blurRad="76200" dist="63500" dir="2700000">
                  <a:srgbClr val="000000">
                    <a:alpha val="43000"/>
                  </a:srgbClr>
                </a:outerShdw>
              </a:effectLst>
            </a:endParaRPr>
          </a:p>
        </p:txBody>
      </p:sp>
      <p:sp>
        <p:nvSpPr>
          <p:cNvPr id="17" name="Rectangle 16"/>
          <p:cNvSpPr/>
          <p:nvPr/>
        </p:nvSpPr>
        <p:spPr>
          <a:xfrm>
            <a:off x="381000" y="3200400"/>
            <a:ext cx="2286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pitchFamily="34" charset="0"/>
              <a:buChar char="•"/>
              <a:defRPr/>
            </a:pPr>
            <a:endParaRPr lang="en-US"/>
          </a:p>
        </p:txBody>
      </p:sp>
      <p:sp>
        <p:nvSpPr>
          <p:cNvPr id="53252" name="TextBox 4"/>
          <p:cNvSpPr txBox="1">
            <a:spLocks noChangeArrowheads="1"/>
          </p:cNvSpPr>
          <p:nvPr/>
        </p:nvSpPr>
        <p:spPr bwMode="auto">
          <a:xfrm>
            <a:off x="381000" y="3276600"/>
            <a:ext cx="2286000" cy="1570038"/>
          </a:xfrm>
          <a:prstGeom prst="rect">
            <a:avLst/>
          </a:prstGeom>
          <a:noFill/>
          <a:ln w="9525">
            <a:noFill/>
            <a:miter lim="800000"/>
            <a:headEnd/>
            <a:tailEnd/>
          </a:ln>
        </p:spPr>
        <p:txBody>
          <a:bodyPr>
            <a:spAutoFit/>
          </a:bodyPr>
          <a:lstStyle/>
          <a:p>
            <a:r>
              <a:rPr lang="en-US" sz="1600"/>
              <a:t>Child maltreatment</a:t>
            </a:r>
          </a:p>
          <a:p>
            <a:r>
              <a:rPr lang="en-US" sz="1600"/>
              <a:t>Physical/Emotional/</a:t>
            </a:r>
          </a:p>
          <a:p>
            <a:r>
              <a:rPr lang="en-US" sz="1600"/>
              <a:t>Sexual abuse</a:t>
            </a:r>
          </a:p>
          <a:p>
            <a:r>
              <a:rPr lang="en-US" sz="1600"/>
              <a:t>Neglect</a:t>
            </a:r>
          </a:p>
          <a:p>
            <a:r>
              <a:rPr lang="en-US" sz="1600"/>
              <a:t>Adverse childhood experiences</a:t>
            </a:r>
          </a:p>
        </p:txBody>
      </p:sp>
      <p:sp>
        <p:nvSpPr>
          <p:cNvPr id="22" name="Rectangle 21"/>
          <p:cNvSpPr/>
          <p:nvPr/>
        </p:nvSpPr>
        <p:spPr>
          <a:xfrm>
            <a:off x="3505200" y="2133600"/>
            <a:ext cx="26670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Arrow Connector 22"/>
          <p:cNvCxnSpPr>
            <a:stCxn id="53252" idx="3"/>
          </p:cNvCxnSpPr>
          <p:nvPr/>
        </p:nvCxnSpPr>
        <p:spPr>
          <a:xfrm flipV="1">
            <a:off x="2667000" y="4038600"/>
            <a:ext cx="838200" cy="238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8"/>
          <p:cNvSpPr txBox="1">
            <a:spLocks noChangeArrowheads="1"/>
          </p:cNvSpPr>
          <p:nvPr/>
        </p:nvSpPr>
        <p:spPr bwMode="auto">
          <a:xfrm>
            <a:off x="3581400" y="2133600"/>
            <a:ext cx="2667000" cy="3600450"/>
          </a:xfrm>
          <a:prstGeom prst="rect">
            <a:avLst/>
          </a:prstGeom>
          <a:noFill/>
          <a:ln w="9525">
            <a:noFill/>
            <a:miter lim="800000"/>
            <a:headEnd/>
            <a:tailEnd/>
          </a:ln>
        </p:spPr>
        <p:txBody>
          <a:bodyPr>
            <a:spAutoFit/>
          </a:bodyPr>
          <a:lstStyle/>
          <a:p>
            <a:r>
              <a:rPr lang="en-US" sz="1600"/>
              <a:t>Intimacy</a:t>
            </a:r>
          </a:p>
          <a:p>
            <a:r>
              <a:rPr lang="en-US" sz="1600"/>
              <a:t>Personal relationship skills</a:t>
            </a:r>
          </a:p>
          <a:p>
            <a:r>
              <a:rPr lang="en-US" sz="1600"/>
              <a:t>Insecure attachment</a:t>
            </a:r>
          </a:p>
          <a:p>
            <a:r>
              <a:rPr lang="en-US" sz="1600"/>
              <a:t>Limited education</a:t>
            </a:r>
          </a:p>
          <a:p>
            <a:r>
              <a:rPr lang="en-US" sz="1600"/>
              <a:t>Economic challenges</a:t>
            </a:r>
          </a:p>
          <a:p>
            <a:r>
              <a:rPr lang="en-US" sz="1600"/>
              <a:t>Mental health problems</a:t>
            </a:r>
          </a:p>
          <a:p>
            <a:r>
              <a:rPr lang="en-US" sz="1600"/>
              <a:t>Alcohol/drug abuse</a:t>
            </a:r>
          </a:p>
          <a:p>
            <a:r>
              <a:rPr lang="en-US" sz="1600"/>
              <a:t>Early childbearing</a:t>
            </a:r>
          </a:p>
          <a:p>
            <a:r>
              <a:rPr lang="en-US" sz="1600"/>
              <a:t>Suicide attempts</a:t>
            </a:r>
          </a:p>
          <a:p>
            <a:r>
              <a:rPr lang="en-US" sz="1600"/>
              <a:t>Multiple sexual partners</a:t>
            </a:r>
          </a:p>
          <a:p>
            <a:r>
              <a:rPr lang="en-US" sz="1600"/>
              <a:t>Unintended pregnancy</a:t>
            </a:r>
          </a:p>
          <a:p>
            <a:r>
              <a:rPr lang="en-US" sz="1600"/>
              <a:t>Intimate partner violence</a:t>
            </a:r>
          </a:p>
          <a:p>
            <a:endParaRPr lang="en-US"/>
          </a:p>
          <a:p>
            <a:endParaRPr lang="en-US"/>
          </a:p>
        </p:txBody>
      </p:sp>
      <p:sp>
        <p:nvSpPr>
          <p:cNvPr id="25" name="Rectangle 24"/>
          <p:cNvSpPr/>
          <p:nvPr/>
        </p:nvSpPr>
        <p:spPr>
          <a:xfrm>
            <a:off x="7010400" y="3048000"/>
            <a:ext cx="2133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TextBox 10"/>
          <p:cNvSpPr txBox="1">
            <a:spLocks noChangeArrowheads="1"/>
          </p:cNvSpPr>
          <p:nvPr/>
        </p:nvSpPr>
        <p:spPr bwMode="auto">
          <a:xfrm>
            <a:off x="7086600" y="3200400"/>
            <a:ext cx="2057400" cy="1323975"/>
          </a:xfrm>
          <a:prstGeom prst="rect">
            <a:avLst/>
          </a:prstGeom>
          <a:noFill/>
          <a:ln w="9525">
            <a:noFill/>
            <a:miter lim="800000"/>
            <a:headEnd/>
            <a:tailEnd/>
          </a:ln>
        </p:spPr>
        <p:txBody>
          <a:bodyPr>
            <a:spAutoFit/>
          </a:bodyPr>
          <a:lstStyle/>
          <a:p>
            <a:r>
              <a:rPr lang="en-US" sz="1600"/>
              <a:t>Negative Marital/Relationship outcomes</a:t>
            </a:r>
          </a:p>
          <a:p>
            <a:r>
              <a:rPr lang="en-US" sz="1600"/>
              <a:t>Higher stress</a:t>
            </a:r>
          </a:p>
          <a:p>
            <a:r>
              <a:rPr lang="en-US" sz="1600"/>
              <a:t>Harsher parenting</a:t>
            </a:r>
          </a:p>
        </p:txBody>
      </p:sp>
      <p:sp>
        <p:nvSpPr>
          <p:cNvPr id="27" name="Rectangle 26"/>
          <p:cNvSpPr/>
          <p:nvPr/>
        </p:nvSpPr>
        <p:spPr>
          <a:xfrm>
            <a:off x="1295400" y="1600200"/>
            <a:ext cx="1981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16"/>
          <p:cNvSpPr txBox="1">
            <a:spLocks noChangeArrowheads="1"/>
          </p:cNvSpPr>
          <p:nvPr/>
        </p:nvSpPr>
        <p:spPr bwMode="auto">
          <a:xfrm>
            <a:off x="1447800" y="1571625"/>
            <a:ext cx="1905000" cy="1323975"/>
          </a:xfrm>
          <a:prstGeom prst="rect">
            <a:avLst/>
          </a:prstGeom>
          <a:noFill/>
          <a:ln w="9525">
            <a:noFill/>
            <a:miter lim="800000"/>
            <a:headEnd/>
            <a:tailEnd/>
          </a:ln>
        </p:spPr>
        <p:txBody>
          <a:bodyPr>
            <a:spAutoFit/>
          </a:bodyPr>
          <a:lstStyle/>
          <a:p>
            <a:r>
              <a:rPr lang="en-US" sz="1600"/>
              <a:t>Child protective services</a:t>
            </a:r>
          </a:p>
          <a:p>
            <a:r>
              <a:rPr lang="en-US" sz="1600"/>
              <a:t>Mental health services</a:t>
            </a:r>
          </a:p>
          <a:p>
            <a:r>
              <a:rPr lang="en-US" sz="1600"/>
              <a:t>Foster care</a:t>
            </a:r>
          </a:p>
        </p:txBody>
      </p:sp>
      <p:cxnSp>
        <p:nvCxnSpPr>
          <p:cNvPr id="29" name="Straight Arrow Connector 28"/>
          <p:cNvCxnSpPr/>
          <p:nvPr/>
        </p:nvCxnSpPr>
        <p:spPr>
          <a:xfrm rot="5400000">
            <a:off x="2401888" y="3467100"/>
            <a:ext cx="114141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6172200" y="3962400"/>
            <a:ext cx="762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Oval 3"/>
          <p:cNvSpPr>
            <a:spLocks noChangeArrowheads="1"/>
          </p:cNvSpPr>
          <p:nvPr/>
        </p:nvSpPr>
        <p:spPr bwMode="auto">
          <a:xfrm>
            <a:off x="3733800" y="5486400"/>
            <a:ext cx="17526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32" name="Oval 4"/>
          <p:cNvSpPr>
            <a:spLocks noChangeArrowheads="1"/>
          </p:cNvSpPr>
          <p:nvPr/>
        </p:nvSpPr>
        <p:spPr bwMode="auto">
          <a:xfrm>
            <a:off x="533400" y="5486400"/>
            <a:ext cx="1676400" cy="990600"/>
          </a:xfrm>
          <a:prstGeom prst="ellipse">
            <a:avLst/>
          </a:prstGeom>
          <a:solidFill>
            <a:srgbClr val="339966"/>
          </a:solidFill>
          <a:ln w="9525">
            <a:solidFill>
              <a:schemeClr val="tx1"/>
            </a:solidFill>
            <a:round/>
            <a:headEnd/>
            <a:tailEnd/>
          </a:ln>
        </p:spPr>
        <p:txBody>
          <a:bodyPr wrap="none" anchor="ctr"/>
          <a:lstStyle/>
          <a:p>
            <a:endParaRPr lang="en-US"/>
          </a:p>
        </p:txBody>
      </p:sp>
      <p:sp>
        <p:nvSpPr>
          <p:cNvPr id="33" name="Oval 5"/>
          <p:cNvSpPr>
            <a:spLocks noChangeArrowheads="1"/>
          </p:cNvSpPr>
          <p:nvPr/>
        </p:nvSpPr>
        <p:spPr bwMode="auto">
          <a:xfrm>
            <a:off x="7086600" y="5486400"/>
            <a:ext cx="18288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34" name="Text Box 6"/>
          <p:cNvSpPr txBox="1">
            <a:spLocks noChangeArrowheads="1"/>
          </p:cNvSpPr>
          <p:nvPr/>
        </p:nvSpPr>
        <p:spPr bwMode="auto">
          <a:xfrm>
            <a:off x="3886200" y="5715000"/>
            <a:ext cx="14478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Couple Functioning</a:t>
            </a:r>
          </a:p>
        </p:txBody>
      </p:sp>
      <p:sp>
        <p:nvSpPr>
          <p:cNvPr id="35" name="Text Box 7"/>
          <p:cNvSpPr txBox="1">
            <a:spLocks noChangeArrowheads="1"/>
          </p:cNvSpPr>
          <p:nvPr/>
        </p:nvSpPr>
        <p:spPr bwMode="auto">
          <a:xfrm>
            <a:off x="533400" y="5638800"/>
            <a:ext cx="1600200" cy="646113"/>
          </a:xfrm>
          <a:prstGeom prst="rect">
            <a:avLst/>
          </a:prstGeom>
          <a:noFill/>
          <a:ln w="9525">
            <a:noFill/>
            <a:miter lim="800000"/>
            <a:headEnd/>
            <a:tailEnd/>
          </a:ln>
        </p:spPr>
        <p:txBody>
          <a:bodyPr>
            <a:spAutoFit/>
          </a:bodyPr>
          <a:lstStyle/>
          <a:p>
            <a:pPr algn="ctr">
              <a:spcBef>
                <a:spcPct val="50000"/>
              </a:spcBef>
            </a:pPr>
            <a:r>
              <a:rPr lang="en-US">
                <a:solidFill>
                  <a:srgbClr val="FFFFFF"/>
                </a:solidFill>
              </a:rPr>
              <a:t>Child Maltreatment</a:t>
            </a:r>
          </a:p>
        </p:txBody>
      </p:sp>
      <p:sp>
        <p:nvSpPr>
          <p:cNvPr id="36" name="Text Box 8"/>
          <p:cNvSpPr txBox="1">
            <a:spLocks noChangeArrowheads="1"/>
          </p:cNvSpPr>
          <p:nvPr/>
        </p:nvSpPr>
        <p:spPr bwMode="auto">
          <a:xfrm>
            <a:off x="7315200" y="5867400"/>
            <a:ext cx="1371600" cy="366713"/>
          </a:xfrm>
          <a:prstGeom prst="rect">
            <a:avLst/>
          </a:prstGeom>
          <a:noFill/>
          <a:ln w="9525">
            <a:noFill/>
            <a:miter lim="800000"/>
            <a:headEnd/>
            <a:tailEnd/>
          </a:ln>
        </p:spPr>
        <p:txBody>
          <a:bodyPr>
            <a:spAutoFit/>
          </a:bodyPr>
          <a:lstStyle/>
          <a:p>
            <a:pPr algn="ctr">
              <a:spcBef>
                <a:spcPct val="50000"/>
              </a:spcBef>
            </a:pPr>
            <a:r>
              <a:rPr lang="en-US">
                <a:solidFill>
                  <a:srgbClr val="FFFFFF"/>
                </a:solidFill>
              </a:rPr>
              <a:t>Parenting</a:t>
            </a:r>
          </a:p>
        </p:txBody>
      </p:sp>
      <p:sp>
        <p:nvSpPr>
          <p:cNvPr id="37" name="Line 9"/>
          <p:cNvSpPr>
            <a:spLocks noChangeShapeType="1"/>
          </p:cNvSpPr>
          <p:nvPr/>
        </p:nvSpPr>
        <p:spPr bwMode="auto">
          <a:xfrm flipV="1">
            <a:off x="5486400" y="6019800"/>
            <a:ext cx="1524000" cy="0"/>
          </a:xfrm>
          <a:prstGeom prst="line">
            <a:avLst/>
          </a:prstGeom>
          <a:noFill/>
          <a:ln w="9525">
            <a:solidFill>
              <a:schemeClr val="tx1"/>
            </a:solidFill>
            <a:round/>
            <a:headEnd/>
            <a:tailEnd type="triangle" w="med" len="med"/>
          </a:ln>
        </p:spPr>
        <p:txBody>
          <a:bodyPr/>
          <a:lstStyle/>
          <a:p>
            <a:endParaRPr lang="en-US"/>
          </a:p>
        </p:txBody>
      </p:sp>
      <p:sp>
        <p:nvSpPr>
          <p:cNvPr id="38" name="Line 10"/>
          <p:cNvSpPr>
            <a:spLocks noChangeShapeType="1"/>
          </p:cNvSpPr>
          <p:nvPr/>
        </p:nvSpPr>
        <p:spPr bwMode="auto">
          <a:xfrm>
            <a:off x="2209800" y="6019800"/>
            <a:ext cx="1524000" cy="0"/>
          </a:xfrm>
          <a:prstGeom prst="line">
            <a:avLst/>
          </a:prstGeom>
          <a:noFill/>
          <a:ln w="9525">
            <a:solidFill>
              <a:schemeClr val="tx1"/>
            </a:solidFill>
            <a:round/>
            <a:headEnd/>
            <a:tailEnd type="triangle" w="med" len="med"/>
          </a:ln>
        </p:spPr>
        <p:txBody>
          <a:bodyPr/>
          <a:lstStyle/>
          <a:p>
            <a:endParaRPr lang="en-US"/>
          </a:p>
        </p:txBody>
      </p:sp>
      <p:sp>
        <p:nvSpPr>
          <p:cNvPr id="39" name="Freeform 38"/>
          <p:cNvSpPr/>
          <p:nvPr/>
        </p:nvSpPr>
        <p:spPr>
          <a:xfrm>
            <a:off x="381000" y="762000"/>
            <a:ext cx="7734300" cy="2378075"/>
          </a:xfrm>
          <a:custGeom>
            <a:avLst/>
            <a:gdLst>
              <a:gd name="connsiteX0" fmla="*/ 7734300 w 7734300"/>
              <a:gd name="connsiteY0" fmla="*/ 2282825 h 2378075"/>
              <a:gd name="connsiteX1" fmla="*/ 3829050 w 7734300"/>
              <a:gd name="connsiteY1" fmla="*/ 225425 h 2378075"/>
              <a:gd name="connsiteX2" fmla="*/ 571500 w 7734300"/>
              <a:gd name="connsiteY2" fmla="*/ 930275 h 2378075"/>
              <a:gd name="connsiteX3" fmla="*/ 400050 w 7734300"/>
              <a:gd name="connsiteY3" fmla="*/ 2378075 h 2378075"/>
              <a:gd name="connsiteX4" fmla="*/ 400050 w 7734300"/>
              <a:gd name="connsiteY4" fmla="*/ 2378075 h 237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2378075">
                <a:moveTo>
                  <a:pt x="7734300" y="2282825"/>
                </a:moveTo>
                <a:cubicBezTo>
                  <a:pt x="6378575" y="1366837"/>
                  <a:pt x="5022850" y="450850"/>
                  <a:pt x="3829050" y="225425"/>
                </a:cubicBezTo>
                <a:cubicBezTo>
                  <a:pt x="2635250" y="0"/>
                  <a:pt x="1143000" y="571500"/>
                  <a:pt x="571500" y="930275"/>
                </a:cubicBezTo>
                <a:cubicBezTo>
                  <a:pt x="0" y="1289050"/>
                  <a:pt x="400050" y="2378075"/>
                  <a:pt x="400050" y="2378075"/>
                </a:cubicBezTo>
                <a:lnTo>
                  <a:pt x="400050" y="2378075"/>
                </a:lnTo>
              </a:path>
            </a:pathLst>
          </a:cu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p>
        </p:txBody>
      </p:sp>
      <p:cxnSp>
        <p:nvCxnSpPr>
          <p:cNvPr id="40" name="Straight Arrow Connector 39"/>
          <p:cNvCxnSpPr/>
          <p:nvPr/>
        </p:nvCxnSpPr>
        <p:spPr>
          <a:xfrm>
            <a:off x="762000" y="3124200"/>
            <a:ext cx="76200" cy="152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4" grpId="1"/>
      <p:bldP spid="25" grpId="0" animBg="1"/>
      <p:bldP spid="26" grpId="0"/>
      <p:bldP spid="27" grpId="0" animBg="1"/>
      <p:bldP spid="28" grpId="0"/>
      <p:bldP spid="31" grpId="0" animBg="1"/>
      <p:bldP spid="32" grpId="0" animBg="1"/>
      <p:bldP spid="33" grpId="0" animBg="1"/>
      <p:bldP spid="35" grpId="0"/>
      <p:bldP spid="36" grpId="0"/>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133350"/>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Couple Functioning, Parenting, and Child Outcomes</a:t>
            </a:r>
            <a:endParaRPr lang="en-US" sz="3400" b="1" dirty="0">
              <a:solidFill>
                <a:schemeClr val="bg1"/>
              </a:solidFill>
              <a:effectLst>
                <a:outerShdw blurRad="76200" dist="63500" dir="2700000">
                  <a:srgbClr val="000000">
                    <a:alpha val="43000"/>
                  </a:srgbClr>
                </a:outerShdw>
              </a:effectLst>
            </a:endParaRPr>
          </a:p>
        </p:txBody>
      </p:sp>
      <p:sp>
        <p:nvSpPr>
          <p:cNvPr id="54275" name="Oval 3"/>
          <p:cNvSpPr>
            <a:spLocks noChangeArrowheads="1"/>
          </p:cNvSpPr>
          <p:nvPr/>
        </p:nvSpPr>
        <p:spPr bwMode="auto">
          <a:xfrm>
            <a:off x="3276600" y="1600200"/>
            <a:ext cx="17526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54276" name="Oval 4"/>
          <p:cNvSpPr>
            <a:spLocks noChangeArrowheads="1"/>
          </p:cNvSpPr>
          <p:nvPr/>
        </p:nvSpPr>
        <p:spPr bwMode="auto">
          <a:xfrm>
            <a:off x="4648200" y="3200400"/>
            <a:ext cx="1676400" cy="990600"/>
          </a:xfrm>
          <a:prstGeom prst="ellipse">
            <a:avLst/>
          </a:prstGeom>
          <a:solidFill>
            <a:srgbClr val="339966"/>
          </a:solidFill>
          <a:ln w="9525">
            <a:solidFill>
              <a:schemeClr val="tx1"/>
            </a:solidFill>
            <a:round/>
            <a:headEnd/>
            <a:tailEnd/>
          </a:ln>
        </p:spPr>
        <p:txBody>
          <a:bodyPr wrap="none" anchor="ctr"/>
          <a:lstStyle/>
          <a:p>
            <a:endParaRPr lang="en-US"/>
          </a:p>
        </p:txBody>
      </p:sp>
      <p:sp>
        <p:nvSpPr>
          <p:cNvPr id="54277" name="Oval 5"/>
          <p:cNvSpPr>
            <a:spLocks noChangeArrowheads="1"/>
          </p:cNvSpPr>
          <p:nvPr/>
        </p:nvSpPr>
        <p:spPr bwMode="auto">
          <a:xfrm>
            <a:off x="1600200" y="3200400"/>
            <a:ext cx="1828800" cy="1066800"/>
          </a:xfrm>
          <a:prstGeom prst="ellipse">
            <a:avLst/>
          </a:prstGeom>
          <a:solidFill>
            <a:srgbClr val="339966"/>
          </a:solidFill>
          <a:ln w="9525">
            <a:solidFill>
              <a:schemeClr val="tx1"/>
            </a:solidFill>
            <a:round/>
            <a:headEnd/>
            <a:tailEnd/>
          </a:ln>
        </p:spPr>
        <p:txBody>
          <a:bodyPr wrap="none" anchor="ctr"/>
          <a:lstStyle/>
          <a:p>
            <a:endParaRPr lang="en-US"/>
          </a:p>
        </p:txBody>
      </p:sp>
      <p:sp>
        <p:nvSpPr>
          <p:cNvPr id="54278" name="Text Box 6"/>
          <p:cNvSpPr txBox="1">
            <a:spLocks noChangeArrowheads="1"/>
          </p:cNvSpPr>
          <p:nvPr/>
        </p:nvSpPr>
        <p:spPr bwMode="auto">
          <a:xfrm>
            <a:off x="3429000" y="1828800"/>
            <a:ext cx="14478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Couple Functioning</a:t>
            </a:r>
          </a:p>
        </p:txBody>
      </p:sp>
      <p:sp>
        <p:nvSpPr>
          <p:cNvPr id="54279" name="Text Box 7"/>
          <p:cNvSpPr txBox="1">
            <a:spLocks noChangeArrowheads="1"/>
          </p:cNvSpPr>
          <p:nvPr/>
        </p:nvSpPr>
        <p:spPr bwMode="auto">
          <a:xfrm>
            <a:off x="4800600" y="3352800"/>
            <a:ext cx="1371600" cy="641350"/>
          </a:xfrm>
          <a:prstGeom prst="rect">
            <a:avLst/>
          </a:prstGeom>
          <a:noFill/>
          <a:ln w="9525">
            <a:noFill/>
            <a:miter lim="800000"/>
            <a:headEnd/>
            <a:tailEnd/>
          </a:ln>
        </p:spPr>
        <p:txBody>
          <a:bodyPr>
            <a:spAutoFit/>
          </a:bodyPr>
          <a:lstStyle/>
          <a:p>
            <a:pPr algn="ctr">
              <a:spcBef>
                <a:spcPct val="50000"/>
              </a:spcBef>
            </a:pPr>
            <a:r>
              <a:rPr lang="en-US">
                <a:solidFill>
                  <a:srgbClr val="FFFFFF"/>
                </a:solidFill>
              </a:rPr>
              <a:t>Child Outcomes</a:t>
            </a:r>
          </a:p>
        </p:txBody>
      </p:sp>
      <p:sp>
        <p:nvSpPr>
          <p:cNvPr id="54280" name="Text Box 8"/>
          <p:cNvSpPr txBox="1">
            <a:spLocks noChangeArrowheads="1"/>
          </p:cNvSpPr>
          <p:nvPr/>
        </p:nvSpPr>
        <p:spPr bwMode="auto">
          <a:xfrm>
            <a:off x="1828800" y="3505200"/>
            <a:ext cx="1371600" cy="366713"/>
          </a:xfrm>
          <a:prstGeom prst="rect">
            <a:avLst/>
          </a:prstGeom>
          <a:noFill/>
          <a:ln w="9525">
            <a:noFill/>
            <a:miter lim="800000"/>
            <a:headEnd/>
            <a:tailEnd/>
          </a:ln>
        </p:spPr>
        <p:txBody>
          <a:bodyPr>
            <a:spAutoFit/>
          </a:bodyPr>
          <a:lstStyle/>
          <a:p>
            <a:pPr algn="ctr">
              <a:spcBef>
                <a:spcPct val="50000"/>
              </a:spcBef>
            </a:pPr>
            <a:r>
              <a:rPr lang="en-US">
                <a:solidFill>
                  <a:srgbClr val="FFFFFF"/>
                </a:solidFill>
              </a:rPr>
              <a:t>Parenting</a:t>
            </a:r>
          </a:p>
        </p:txBody>
      </p:sp>
      <p:sp>
        <p:nvSpPr>
          <p:cNvPr id="54281" name="Line 9"/>
          <p:cNvSpPr>
            <a:spLocks noChangeShapeType="1"/>
          </p:cNvSpPr>
          <p:nvPr/>
        </p:nvSpPr>
        <p:spPr bwMode="auto">
          <a:xfrm>
            <a:off x="4953000" y="2590800"/>
            <a:ext cx="304800" cy="609600"/>
          </a:xfrm>
          <a:prstGeom prst="line">
            <a:avLst/>
          </a:prstGeom>
          <a:noFill/>
          <a:ln w="9525">
            <a:solidFill>
              <a:schemeClr val="tx1"/>
            </a:solidFill>
            <a:round/>
            <a:headEnd/>
            <a:tailEnd type="triangle" w="med" len="med"/>
          </a:ln>
        </p:spPr>
        <p:txBody>
          <a:bodyPr/>
          <a:lstStyle/>
          <a:p>
            <a:endParaRPr lang="en-US"/>
          </a:p>
        </p:txBody>
      </p:sp>
      <p:sp>
        <p:nvSpPr>
          <p:cNvPr id="54282" name="Line 10"/>
          <p:cNvSpPr>
            <a:spLocks noChangeShapeType="1"/>
          </p:cNvSpPr>
          <p:nvPr/>
        </p:nvSpPr>
        <p:spPr bwMode="auto">
          <a:xfrm>
            <a:off x="3505200" y="3733800"/>
            <a:ext cx="1143000" cy="0"/>
          </a:xfrm>
          <a:prstGeom prst="line">
            <a:avLst/>
          </a:prstGeom>
          <a:noFill/>
          <a:ln w="28575">
            <a:solidFill>
              <a:schemeClr val="tx1"/>
            </a:solidFill>
            <a:round/>
            <a:headEnd/>
            <a:tailEnd type="triangle" w="med" len="med"/>
          </a:ln>
        </p:spPr>
        <p:txBody>
          <a:bodyPr/>
          <a:lstStyle/>
          <a:p>
            <a:endParaRPr lang="en-US"/>
          </a:p>
        </p:txBody>
      </p:sp>
      <p:sp>
        <p:nvSpPr>
          <p:cNvPr id="54283" name="Line 10"/>
          <p:cNvSpPr>
            <a:spLocks noChangeShapeType="1"/>
          </p:cNvSpPr>
          <p:nvPr/>
        </p:nvSpPr>
        <p:spPr bwMode="auto">
          <a:xfrm flipH="1">
            <a:off x="2819400" y="2438400"/>
            <a:ext cx="609600" cy="762000"/>
          </a:xfrm>
          <a:prstGeom prst="line">
            <a:avLst/>
          </a:prstGeom>
          <a:noFill/>
          <a:ln w="9525">
            <a:solidFill>
              <a:schemeClr val="tx1"/>
            </a:solidFill>
            <a:round/>
            <a:headEnd/>
            <a:tailEnd type="triangle" w="med" len="med"/>
          </a:ln>
        </p:spPr>
        <p:txBody>
          <a:bodyPr/>
          <a:lstStyle/>
          <a:p>
            <a:endParaRPr lang="en-US"/>
          </a:p>
        </p:txBody>
      </p:sp>
      <p:sp>
        <p:nvSpPr>
          <p:cNvPr id="54284" name="Line 10"/>
          <p:cNvSpPr>
            <a:spLocks noChangeShapeType="1"/>
          </p:cNvSpPr>
          <p:nvPr/>
        </p:nvSpPr>
        <p:spPr bwMode="auto">
          <a:xfrm flipV="1">
            <a:off x="2819400" y="2438400"/>
            <a:ext cx="609600" cy="762000"/>
          </a:xfrm>
          <a:prstGeom prst="line">
            <a:avLst/>
          </a:prstGeom>
          <a:noFill/>
          <a:ln w="9525">
            <a:solidFill>
              <a:schemeClr val="tx1"/>
            </a:solidFill>
            <a:round/>
            <a:headEnd/>
            <a:tailEnd type="triangle" w="med" len="med"/>
          </a:ln>
        </p:spPr>
        <p:txBody>
          <a:bodyPr/>
          <a:lstStyle/>
          <a:p>
            <a:endParaRPr lang="en-US"/>
          </a:p>
        </p:txBody>
      </p:sp>
      <p:sp>
        <p:nvSpPr>
          <p:cNvPr id="54285" name="Line 9"/>
          <p:cNvSpPr>
            <a:spLocks noChangeShapeType="1"/>
          </p:cNvSpPr>
          <p:nvPr/>
        </p:nvSpPr>
        <p:spPr bwMode="auto">
          <a:xfrm flipH="1" flipV="1">
            <a:off x="4876800" y="2438400"/>
            <a:ext cx="381000" cy="762000"/>
          </a:xfrm>
          <a:prstGeom prst="line">
            <a:avLst/>
          </a:prstGeom>
          <a:noFill/>
          <a:ln w="9525">
            <a:solidFill>
              <a:schemeClr val="tx1"/>
            </a:solidFill>
            <a:round/>
            <a:headEnd/>
            <a:tailEnd type="triangle" w="med" len="med"/>
          </a:ln>
        </p:spPr>
        <p:txBody>
          <a:bodyPr/>
          <a:lstStyle/>
          <a:p>
            <a:endParaRPr lang="en-US"/>
          </a:p>
        </p:txBody>
      </p:sp>
      <p:sp>
        <p:nvSpPr>
          <p:cNvPr id="54286" name="Line 9"/>
          <p:cNvSpPr>
            <a:spLocks noChangeShapeType="1"/>
          </p:cNvSpPr>
          <p:nvPr/>
        </p:nvSpPr>
        <p:spPr bwMode="auto">
          <a:xfrm flipH="1" flipV="1">
            <a:off x="3429000" y="3733800"/>
            <a:ext cx="1066800" cy="0"/>
          </a:xfrm>
          <a:prstGeom prst="line">
            <a:avLst/>
          </a:prstGeom>
          <a:noFill/>
          <a:ln w="28575">
            <a:solidFill>
              <a:schemeClr val="tx1"/>
            </a:solidFill>
            <a:round/>
            <a:headEnd/>
            <a:tailEnd type="triangle" w="med" len="med"/>
          </a:ln>
        </p:spPr>
        <p:txBody>
          <a:bodyPr/>
          <a:lstStyle/>
          <a:p>
            <a:endParaRPr lang="en-US"/>
          </a:p>
        </p:txBody>
      </p:sp>
      <p:sp>
        <p:nvSpPr>
          <p:cNvPr id="54287" name="TextBox 21"/>
          <p:cNvSpPr txBox="1">
            <a:spLocks noChangeArrowheads="1"/>
          </p:cNvSpPr>
          <p:nvPr/>
        </p:nvSpPr>
        <p:spPr bwMode="auto">
          <a:xfrm>
            <a:off x="685800" y="4419600"/>
            <a:ext cx="8458200" cy="1954213"/>
          </a:xfrm>
          <a:prstGeom prst="rect">
            <a:avLst/>
          </a:prstGeom>
          <a:noFill/>
          <a:ln w="9525">
            <a:noFill/>
            <a:miter lim="800000"/>
            <a:headEnd/>
            <a:tailEnd/>
          </a:ln>
        </p:spPr>
        <p:txBody>
          <a:bodyPr>
            <a:spAutoFit/>
          </a:bodyPr>
          <a:lstStyle/>
          <a:p>
            <a:r>
              <a:rPr lang="en-US" b="1" i="1" u="sng"/>
              <a:t>Research has demonstrated:</a:t>
            </a:r>
          </a:p>
          <a:p>
            <a:r>
              <a:rPr lang="en-US"/>
              <a:t>• </a:t>
            </a:r>
            <a:r>
              <a:rPr lang="en-US" b="1"/>
              <a:t>Evidence of elements of the couple relationship spillover into parenting.</a:t>
            </a:r>
            <a:r>
              <a:rPr lang="en-US"/>
              <a:t>  (</a:t>
            </a:r>
            <a:r>
              <a:rPr lang="en-US" sz="1300"/>
              <a:t>El Sheikh &amp; Elmore-Stanton, 2004)</a:t>
            </a:r>
          </a:p>
          <a:p>
            <a:r>
              <a:rPr lang="en-US"/>
              <a:t>• </a:t>
            </a:r>
            <a:r>
              <a:rPr lang="en-US" b="1"/>
              <a:t>Evidence of links between couple functioning and individual well-being of the parent. </a:t>
            </a:r>
            <a:r>
              <a:rPr lang="en-US" sz="1300"/>
              <a:t>(Seifer &amp; Dickstein, 2000)</a:t>
            </a:r>
          </a:p>
          <a:p>
            <a:r>
              <a:rPr lang="en-US"/>
              <a:t>• </a:t>
            </a:r>
            <a:r>
              <a:rPr lang="en-US" b="1"/>
              <a:t>Links between individual well-being of parent and parenting practices. </a:t>
            </a:r>
            <a:r>
              <a:rPr lang="en-US" sz="1300"/>
              <a:t>(Seifer &amp; Dickstein, 2000)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a:lstStyle/>
          <a:p>
            <a:pPr eaLnBrk="1" hangingPunct="1">
              <a:buClr>
                <a:srgbClr val="387025"/>
              </a:buClr>
              <a:buFont typeface="Wingdings" pitchFamily="2" charset="2"/>
              <a:buChar char="§"/>
            </a:pPr>
            <a:r>
              <a:rPr lang="en-US" smtClean="0">
                <a:ea typeface="ＭＳ Ｐゴシック" pitchFamily="34" charset="-128"/>
              </a:rPr>
              <a:t>Provide an overview of the Healthy Relationship and Marriage Education Training (HRMET) project</a:t>
            </a:r>
          </a:p>
          <a:p>
            <a:pPr eaLnBrk="1" hangingPunct="1">
              <a:buClr>
                <a:srgbClr val="387025"/>
              </a:buClr>
              <a:buFont typeface="Arial" charset="0"/>
              <a:buNone/>
            </a:pPr>
            <a:endParaRPr lang="en-US" sz="1800" smtClean="0">
              <a:ea typeface="ＭＳ Ｐゴシック" pitchFamily="34" charset="-128"/>
            </a:endParaRPr>
          </a:p>
          <a:p>
            <a:pPr eaLnBrk="1" hangingPunct="1">
              <a:buClr>
                <a:srgbClr val="387025"/>
              </a:buClr>
              <a:buFont typeface="Wingdings" pitchFamily="2" charset="2"/>
              <a:buChar char="§"/>
            </a:pPr>
            <a:r>
              <a:rPr lang="en-US" smtClean="0">
                <a:ea typeface="ＭＳ Ｐゴシック" pitchFamily="34" charset="-128"/>
              </a:rPr>
              <a:t>Describe the research related to healthy couples – healthy children</a:t>
            </a:r>
          </a:p>
          <a:p>
            <a:pPr eaLnBrk="1" hangingPunct="1">
              <a:buClr>
                <a:srgbClr val="387025"/>
              </a:buClr>
              <a:buFont typeface="Arial" charset="0"/>
              <a:buNone/>
            </a:pPr>
            <a:endParaRPr lang="en-US" sz="1800" smtClean="0">
              <a:ea typeface="ＭＳ Ｐゴシック" pitchFamily="34" charset="-128"/>
            </a:endParaRPr>
          </a:p>
          <a:p>
            <a:pPr eaLnBrk="1" hangingPunct="1">
              <a:buClr>
                <a:srgbClr val="387025"/>
              </a:buClr>
              <a:buFont typeface="Wingdings" pitchFamily="2" charset="2"/>
              <a:buChar char="§"/>
            </a:pPr>
            <a:r>
              <a:rPr lang="en-US" smtClean="0">
                <a:ea typeface="ＭＳ Ｐゴシック" pitchFamily="34" charset="-128"/>
              </a:rPr>
              <a:t>Present results from HRMET trainings</a:t>
            </a:r>
          </a:p>
          <a:p>
            <a:pPr eaLnBrk="1" hangingPunct="1">
              <a:buClr>
                <a:srgbClr val="387025"/>
              </a:buClr>
              <a:buFont typeface="Arial" charset="0"/>
              <a:buNone/>
            </a:pPr>
            <a:endParaRPr lang="en-US" smtClean="0">
              <a:ea typeface="ＭＳ Ｐゴシック" pitchFamily="34" charset="-128"/>
            </a:endParaRPr>
          </a:p>
          <a:p>
            <a:pPr eaLnBrk="1" hangingPunct="1">
              <a:buClr>
                <a:srgbClr val="387025"/>
              </a:buClr>
              <a:buFont typeface="Wingdings" pitchFamily="2" charset="2"/>
              <a:buChar char="§"/>
            </a:pPr>
            <a:endParaRPr lang="en-US" smtClean="0"/>
          </a:p>
        </p:txBody>
      </p:sp>
      <p:sp>
        <p:nvSpPr>
          <p:cNvPr id="5" name="Title 1"/>
          <p:cNvSpPr>
            <a:spLocks noGrp="1"/>
          </p:cNvSpPr>
          <p:nvPr>
            <p:ph type="title"/>
          </p:nvPr>
        </p:nvSpPr>
        <p:spPr>
          <a:xfrm>
            <a:off x="238125" y="274638"/>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Presentation Overview</a:t>
            </a:r>
            <a:endParaRPr lang="en-US" sz="4000" b="1" dirty="0">
              <a:solidFill>
                <a:schemeClr val="bg1"/>
              </a:solidFill>
              <a:effectLst>
                <a:outerShdw blurRad="76200" dist="635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357188"/>
            <a:ext cx="7375525" cy="1147762"/>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Child Abuse Prevention and RME</a:t>
            </a:r>
            <a:endParaRPr lang="en-US" sz="3400" b="1" dirty="0">
              <a:solidFill>
                <a:schemeClr val="bg1"/>
              </a:solidFill>
              <a:effectLst>
                <a:outerShdw blurRad="76200" dist="63500" dir="2700000">
                  <a:srgbClr val="000000">
                    <a:alpha val="43000"/>
                  </a:srgbClr>
                </a:outerShdw>
              </a:effectLst>
            </a:endParaRPr>
          </a:p>
        </p:txBody>
      </p:sp>
      <p:sp>
        <p:nvSpPr>
          <p:cNvPr id="55299" name="Rectangle 3"/>
          <p:cNvSpPr txBox="1">
            <a:spLocks noChangeArrowheads="1"/>
          </p:cNvSpPr>
          <p:nvPr/>
        </p:nvSpPr>
        <p:spPr bwMode="auto">
          <a:xfrm>
            <a:off x="533400" y="2362200"/>
            <a:ext cx="7804150" cy="4191000"/>
          </a:xfrm>
          <a:prstGeom prst="rect">
            <a:avLst/>
          </a:prstGeom>
          <a:noFill/>
          <a:ln w="9525">
            <a:noFill/>
            <a:miter lim="800000"/>
            <a:headEnd/>
            <a:tailEnd/>
          </a:ln>
        </p:spPr>
        <p:txBody>
          <a:bodyPr/>
          <a:lstStyle/>
          <a:p>
            <a:pPr marL="342900" indent="-342900">
              <a:lnSpc>
                <a:spcPct val="80000"/>
              </a:lnSpc>
              <a:spcBef>
                <a:spcPct val="20000"/>
              </a:spcBef>
              <a:buFont typeface="Arial" charset="0"/>
              <a:buChar char="•"/>
            </a:pPr>
            <a:r>
              <a:rPr lang="en-US" sz="3600">
                <a:ea typeface="ＭＳ Ｐゴシック" pitchFamily="34" charset="-128"/>
              </a:rPr>
              <a:t>Preventing child abuse and neglect includes many approaches, </a:t>
            </a:r>
            <a:r>
              <a:rPr lang="en-US" sz="3600" i="1">
                <a:ea typeface="ＭＳ Ｐゴシック" pitchFamily="34" charset="-128"/>
              </a:rPr>
              <a:t>including</a:t>
            </a:r>
            <a:r>
              <a:rPr lang="en-US" sz="3600">
                <a:ea typeface="ＭＳ Ｐゴシック" pitchFamily="34" charset="-128"/>
              </a:rPr>
              <a:t> relationship and marriage education</a:t>
            </a:r>
          </a:p>
        </p:txBody>
      </p:sp>
      <p:pic>
        <p:nvPicPr>
          <p:cNvPr id="55300" name="Picture 4"/>
          <p:cNvPicPr>
            <a:picLocks noChangeAspect="1" noChangeArrowheads="1"/>
          </p:cNvPicPr>
          <p:nvPr/>
        </p:nvPicPr>
        <p:blipFill>
          <a:blip r:embed="rId4"/>
          <a:srcRect/>
          <a:stretch>
            <a:fillRect/>
          </a:stretch>
        </p:blipFill>
        <p:spPr bwMode="auto">
          <a:xfrm>
            <a:off x="3754438" y="4071938"/>
            <a:ext cx="330835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38125" y="0"/>
            <a:ext cx="7375525" cy="1379538"/>
          </a:xfrm>
          <a:prstGeom prst="rect">
            <a:avLst/>
          </a:prstGeom>
        </p:spPr>
        <p:txBody>
          <a:bodyPr/>
          <a:lstStyle/>
          <a:p>
            <a:pPr algn="ctr" fontAlgn="auto">
              <a:spcAft>
                <a:spcPts val="0"/>
              </a:spcAft>
              <a:defRPr/>
            </a:pPr>
            <a:r>
              <a:rPr lang="en-US" sz="2800" b="1" dirty="0">
                <a:solidFill>
                  <a:prstClr val="white"/>
                </a:solidFill>
                <a:effectLst>
                  <a:outerShdw blurRad="76200" dist="63500" dir="2700000">
                    <a:srgbClr val="000000">
                      <a:alpha val="43000"/>
                    </a:srgbClr>
                  </a:outerShdw>
                </a:effectLst>
                <a:latin typeface="Arial"/>
              </a:rPr>
              <a:t>How does Relationship/Marriage Education “fit” with Protective Factors?</a:t>
            </a:r>
          </a:p>
        </p:txBody>
      </p:sp>
      <p:sp>
        <p:nvSpPr>
          <p:cNvPr id="4" name="Content Placeholder 2"/>
          <p:cNvSpPr>
            <a:spLocks noGrp="1"/>
          </p:cNvSpPr>
          <p:nvPr>
            <p:ph idx="1"/>
          </p:nvPr>
        </p:nvSpPr>
        <p:spPr>
          <a:xfrm>
            <a:off x="238125" y="1752600"/>
            <a:ext cx="8153400" cy="4297363"/>
          </a:xfrm>
        </p:spPr>
        <p:txBody>
          <a:bodyPr/>
          <a:lstStyle/>
          <a:p>
            <a:pPr lvl="1">
              <a:spcAft>
                <a:spcPts val="1200"/>
              </a:spcAft>
            </a:pPr>
            <a:r>
              <a:rPr lang="en-US" sz="1800" u="sng" smtClean="0">
                <a:ea typeface="ＭＳ Ｐゴシック" pitchFamily="34" charset="-128"/>
                <a:cs typeface="Arial" charset="0"/>
              </a:rPr>
              <a:t>Nurturing and Attachment  </a:t>
            </a:r>
            <a:r>
              <a:rPr lang="en-US" sz="1800" smtClean="0">
                <a:ea typeface="ＭＳ Ｐゴシック" pitchFamily="34" charset="-128"/>
                <a:cs typeface="Arial" charset="0"/>
              </a:rPr>
              <a:t>- “Ways to create and sustain healthy marriages that better support a nurturing home environment for children”</a:t>
            </a:r>
          </a:p>
          <a:p>
            <a:pPr lvl="1">
              <a:spcAft>
                <a:spcPts val="1200"/>
              </a:spcAft>
            </a:pPr>
            <a:r>
              <a:rPr lang="en-US" sz="1800" u="sng" smtClean="0">
                <a:ea typeface="ＭＳ Ｐゴシック" pitchFamily="34" charset="-128"/>
                <a:cs typeface="Arial" charset="0"/>
              </a:rPr>
              <a:t>Knowledge of parenting and child development</a:t>
            </a:r>
            <a:r>
              <a:rPr lang="en-US" sz="1800" smtClean="0">
                <a:ea typeface="ＭＳ Ｐゴシック" pitchFamily="34" charset="-128"/>
                <a:cs typeface="Arial" charset="0"/>
              </a:rPr>
              <a:t>  - modeling desirable behavior (how you treat your partner)</a:t>
            </a:r>
          </a:p>
          <a:p>
            <a:pPr lvl="1">
              <a:spcAft>
                <a:spcPts val="1200"/>
              </a:spcAft>
            </a:pPr>
            <a:r>
              <a:rPr lang="en-US" sz="1800" smtClean="0">
                <a:ea typeface="ＭＳ Ｐゴシック" pitchFamily="34" charset="-128"/>
                <a:cs typeface="Arial" charset="0"/>
              </a:rPr>
              <a:t> </a:t>
            </a:r>
            <a:r>
              <a:rPr lang="en-US" sz="1800" u="sng" smtClean="0">
                <a:ea typeface="ＭＳ Ｐゴシック" pitchFamily="34" charset="-128"/>
                <a:cs typeface="Arial" charset="0"/>
              </a:rPr>
              <a:t>Parental resilience </a:t>
            </a:r>
            <a:r>
              <a:rPr lang="en-US" sz="1800" smtClean="0">
                <a:ea typeface="ＭＳ Ｐゴシック" pitchFamily="34" charset="-128"/>
                <a:cs typeface="Arial" charset="0"/>
              </a:rPr>
              <a:t>– “Faith communities, community colleges, self-help groups, and social service agencies can help parents and caregivers develop problem-solving and communication skills that strengthen their ability to deal effectively with crisis, so they can continue to provide for their children.”… “How stress affects parenting, marriage, and family life”</a:t>
            </a:r>
          </a:p>
          <a:p>
            <a:pPr lvl="1">
              <a:spcAft>
                <a:spcPts val="1200"/>
              </a:spcAft>
              <a:buFont typeface="Wingdings" pitchFamily="2" charset="2"/>
              <a:buNone/>
            </a:pPr>
            <a:r>
              <a:rPr lang="en-US" sz="1800" smtClean="0">
                <a:ea typeface="ＭＳ Ｐゴシック" pitchFamily="34" charset="-128"/>
                <a:cs typeface="Arial" charset="0"/>
              </a:rPr>
              <a:t>	“Concrete skill building in areas such as problem solving, goal setting, communication, and self-care”</a:t>
            </a:r>
          </a:p>
          <a:p>
            <a:pPr lvl="1">
              <a:spcAft>
                <a:spcPts val="1200"/>
              </a:spcAft>
            </a:pPr>
            <a:endParaRPr lang="en-US" sz="1600" smtClean="0">
              <a:ea typeface="ＭＳ Ｐゴシック" pitchFamily="34" charset="-128"/>
              <a:cs typeface="Arial" charset="0"/>
            </a:endParaRPr>
          </a:p>
          <a:p>
            <a:pPr>
              <a:spcAft>
                <a:spcPts val="1200"/>
              </a:spcAft>
            </a:pPr>
            <a:endParaRPr lang="en-US" sz="1600" smtClean="0">
              <a:ea typeface="ＭＳ Ｐゴシック" pitchFamily="34" charset="-128"/>
              <a:cs typeface="Arial" charset="0"/>
            </a:endParaRPr>
          </a:p>
          <a:p>
            <a:pPr>
              <a:spcAft>
                <a:spcPts val="1200"/>
              </a:spcAft>
            </a:pPr>
            <a:endParaRPr lang="en-US" smtClean="0">
              <a:ea typeface="ＭＳ Ｐゴシック" pitchFamily="34" charset="-128"/>
            </a:endParaRPr>
          </a:p>
        </p:txBody>
      </p:sp>
      <p:sp>
        <p:nvSpPr>
          <p:cNvPr id="56324" name="TextBox 3"/>
          <p:cNvSpPr txBox="1">
            <a:spLocks noChangeArrowheads="1"/>
          </p:cNvSpPr>
          <p:nvPr/>
        </p:nvSpPr>
        <p:spPr bwMode="auto">
          <a:xfrm>
            <a:off x="238125" y="6345238"/>
            <a:ext cx="7086600" cy="338137"/>
          </a:xfrm>
          <a:prstGeom prst="rect">
            <a:avLst/>
          </a:prstGeom>
          <a:noFill/>
          <a:ln w="9525">
            <a:noFill/>
            <a:miter lim="800000"/>
            <a:headEnd/>
            <a:tailEnd/>
          </a:ln>
        </p:spPr>
        <p:txBody>
          <a:bodyPr>
            <a:spAutoFit/>
          </a:bodyPr>
          <a:lstStyle/>
          <a:p>
            <a:r>
              <a:rPr lang="en-US" sz="1600" b="1"/>
              <a:t>(http://www.childwelfare.gov/preventing/preventionmonth/factors.cfm)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200" y="2514600"/>
            <a:ext cx="8077200" cy="2492375"/>
          </a:xfrm>
          <a:prstGeom prst="rect">
            <a:avLst/>
          </a:prstGeom>
          <a:noFill/>
        </p:spPr>
        <p:txBody>
          <a:bodyPr>
            <a:spAutoFit/>
          </a:bodyPr>
          <a:lstStyle/>
          <a:p>
            <a:pPr fontAlgn="auto">
              <a:spcBef>
                <a:spcPts val="0"/>
              </a:spcBef>
              <a:spcAft>
                <a:spcPts val="0"/>
              </a:spcAft>
              <a:defRPr/>
            </a:pPr>
            <a:r>
              <a:rPr lang="en-US" sz="2800" dirty="0">
                <a:latin typeface="+mn-lt"/>
              </a:rPr>
              <a:t>“Over half a million American children suffer neglect or abuse every year. </a:t>
            </a:r>
            <a:r>
              <a:rPr lang="en-US" sz="2800" u="sng" dirty="0">
                <a:latin typeface="+mn-lt"/>
              </a:rPr>
              <a:t> A strong and well-informed family unit is the surest defense against child abuse</a:t>
            </a:r>
            <a:r>
              <a:rPr lang="en-US" sz="2800" dirty="0">
                <a:latin typeface="+mn-lt"/>
              </a:rPr>
              <a:t>”. </a:t>
            </a:r>
          </a:p>
          <a:p>
            <a:pPr fontAlgn="auto">
              <a:spcBef>
                <a:spcPts val="0"/>
              </a:spcBef>
              <a:spcAft>
                <a:spcPts val="0"/>
              </a:spcAft>
              <a:defRPr/>
            </a:pPr>
            <a:r>
              <a:rPr lang="en-US" sz="2800" dirty="0">
                <a:latin typeface="+mn-lt"/>
              </a:rPr>
              <a:t>	- </a:t>
            </a:r>
            <a:r>
              <a:rPr lang="en-US" sz="1600" dirty="0">
                <a:latin typeface="+mn-lt"/>
              </a:rPr>
              <a:t>President Barack Obama, Proclamation, National Child Abuse Prevention 	    Month, April  2012</a:t>
            </a:r>
            <a:endParaRPr lang="en-US" sz="1600" b="1" dirty="0">
              <a:latin typeface="+mj-lt"/>
            </a:endParaRPr>
          </a:p>
        </p:txBody>
      </p:sp>
      <p:sp>
        <p:nvSpPr>
          <p:cNvPr id="6" name="Title 1"/>
          <p:cNvSpPr txBox="1">
            <a:spLocks/>
          </p:cNvSpPr>
          <p:nvPr/>
        </p:nvSpPr>
        <p:spPr>
          <a:xfrm>
            <a:off x="238125" y="346075"/>
            <a:ext cx="7375525" cy="1147763"/>
          </a:xfrm>
          <a:prstGeom prst="rect">
            <a:avLst/>
          </a:prstGeom>
        </p:spPr>
        <p:txBody>
          <a:bodyPr/>
          <a:lstStyle/>
          <a:p>
            <a:pPr algn="ctr" fontAlgn="auto">
              <a:spcAft>
                <a:spcPts val="0"/>
              </a:spcAft>
              <a:defRPr/>
            </a:pPr>
            <a:r>
              <a:rPr lang="en-US" sz="3400" b="1" dirty="0">
                <a:solidFill>
                  <a:schemeClr val="bg1"/>
                </a:solidFill>
                <a:effectLst>
                  <a:outerShdw blurRad="76200" dist="63500" dir="2700000">
                    <a:srgbClr val="000000">
                      <a:alpha val="43000"/>
                    </a:srgbClr>
                  </a:outerShdw>
                </a:effectLst>
                <a:latin typeface="+mj-lt"/>
                <a:ea typeface="+mj-ea"/>
                <a:cs typeface="+mj-cs"/>
              </a:rPr>
              <a:t>A Strong Family Unit is Needed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990600"/>
          </a:xfrm>
          <a:prstGeom prst="rect">
            <a:avLst/>
          </a:prstGeom>
          <a:gradFill>
            <a:gsLst>
              <a:gs pos="0">
                <a:srgbClr val="DDEBCF"/>
              </a:gs>
              <a:gs pos="50000">
                <a:srgbClr val="9CB86E"/>
              </a:gs>
              <a:gs pos="100000">
                <a:srgbClr val="156B1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0" name="Title 3"/>
          <p:cNvSpPr>
            <a:spLocks noGrp="1"/>
          </p:cNvSpPr>
          <p:nvPr>
            <p:ph type="title" idx="4294967295"/>
          </p:nvPr>
        </p:nvSpPr>
        <p:spPr>
          <a:xfrm>
            <a:off x="0" y="76200"/>
            <a:ext cx="9144000" cy="838200"/>
          </a:xfrm>
        </p:spPr>
        <p:txBody>
          <a:bodyPr rtlCol="0">
            <a:normAutofit fontScale="90000"/>
          </a:bodyPr>
          <a:lstStyle/>
          <a:p>
            <a:pPr eaLnBrk="1" fontAlgn="auto" hangingPunct="1">
              <a:spcAft>
                <a:spcPts val="0"/>
              </a:spcAft>
              <a:defRPr/>
            </a:pPr>
            <a:r>
              <a:rPr lang="en-US" sz="2500" dirty="0" smtClean="0">
                <a:solidFill>
                  <a:schemeClr val="bg1"/>
                </a:solidFill>
              </a:rPr>
              <a:t>Framework for Conceptualizing Relationships and Marriages Guiding Curriculum Development and Training</a:t>
            </a:r>
          </a:p>
        </p:txBody>
      </p:sp>
      <p:sp>
        <p:nvSpPr>
          <p:cNvPr id="37" name="Content Placeholder 4"/>
          <p:cNvSpPr txBox="1">
            <a:spLocks/>
          </p:cNvSpPr>
          <p:nvPr/>
        </p:nvSpPr>
        <p:spPr bwMode="auto">
          <a:xfrm>
            <a:off x="76200" y="1752600"/>
            <a:ext cx="1600200" cy="2438400"/>
          </a:xfrm>
          <a:prstGeom prst="rect">
            <a:avLst/>
          </a:prstGeom>
          <a:noFill/>
          <a:ln w="9525">
            <a:solidFill>
              <a:schemeClr val="accent1"/>
            </a:solidFill>
            <a:miter lim="800000"/>
            <a:headEnd/>
            <a:tailEnd/>
          </a:ln>
        </p:spPr>
        <p:txBody>
          <a:bodyPr rIns="0"/>
          <a:lstStyle/>
          <a:p>
            <a:pPr fontAlgn="auto">
              <a:spcBef>
                <a:spcPct val="20000"/>
              </a:spcBef>
              <a:spcAft>
                <a:spcPts val="0"/>
              </a:spcAft>
              <a:buFont typeface="Arial" charset="0"/>
              <a:buNone/>
              <a:defRPr/>
            </a:pPr>
            <a:r>
              <a:rPr lang="en-US" sz="1400" b="1" dirty="0">
                <a:latin typeface="Calibri" pitchFamily="22" charset="0"/>
                <a:ea typeface="ＭＳ Ｐゴシック" pitchFamily="22" charset="-128"/>
              </a:rPr>
              <a:t>Social context &amp; Macro-level factors:</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Race/Ethnicity</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Culture</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Social class</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Regional &amp; neighborhood characteristics</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Immigrant status</a:t>
            </a:r>
          </a:p>
          <a:p>
            <a:pPr marL="166688" indent="-166688" fontAlgn="auto">
              <a:spcBef>
                <a:spcPct val="20000"/>
              </a:spcBef>
              <a:spcAft>
                <a:spcPts val="0"/>
              </a:spcAft>
              <a:buFont typeface="Arial" charset="0"/>
              <a:buChar char="•"/>
              <a:defRPr/>
            </a:pPr>
            <a:r>
              <a:rPr lang="en-US" sz="1300" dirty="0">
                <a:latin typeface="+mn-lt"/>
                <a:ea typeface="ＭＳ Ｐゴシック" pitchFamily="22" charset="-128"/>
              </a:rPr>
              <a:t> Public policy</a:t>
            </a:r>
          </a:p>
        </p:txBody>
      </p:sp>
      <p:sp>
        <p:nvSpPr>
          <p:cNvPr id="38" name="Content Placeholder 4"/>
          <p:cNvSpPr>
            <a:spLocks noGrp="1"/>
          </p:cNvSpPr>
          <p:nvPr/>
        </p:nvSpPr>
        <p:spPr bwMode="auto">
          <a:xfrm>
            <a:off x="76200" y="4343400"/>
            <a:ext cx="1600200" cy="2286000"/>
          </a:xfrm>
          <a:prstGeom prst="rect">
            <a:avLst/>
          </a:prstGeom>
          <a:noFill/>
          <a:ln w="9525">
            <a:solidFill>
              <a:schemeClr val="accent1"/>
            </a:solidFill>
            <a:miter lim="800000"/>
            <a:headEnd/>
            <a:tailEnd/>
          </a:ln>
        </p:spPr>
        <p:txBody>
          <a:bodyPr/>
          <a:lstStyle/>
          <a:p>
            <a:pPr fontAlgn="auto">
              <a:spcBef>
                <a:spcPct val="20000"/>
              </a:spcBef>
              <a:spcAft>
                <a:spcPts val="0"/>
              </a:spcAft>
              <a:buFont typeface="Arial" charset="0"/>
              <a:buNone/>
              <a:defRPr/>
            </a:pPr>
            <a:r>
              <a:rPr lang="en-US" sz="1400" b="1" dirty="0">
                <a:latin typeface="Calibri" pitchFamily="22" charset="0"/>
                <a:ea typeface="ＭＳ Ｐゴシック" pitchFamily="22" charset="-128"/>
              </a:rPr>
              <a:t>Family background characteristics:</a:t>
            </a:r>
          </a:p>
          <a:p>
            <a:pPr marL="115888" indent="-115888" fontAlgn="auto">
              <a:spcBef>
                <a:spcPct val="20000"/>
              </a:spcBef>
              <a:spcAft>
                <a:spcPts val="0"/>
              </a:spcAft>
              <a:buFont typeface="Arial" charset="0"/>
              <a:buChar char="•"/>
              <a:defRPr/>
            </a:pPr>
            <a:r>
              <a:rPr lang="en-US" sz="1300" dirty="0">
                <a:latin typeface="+mn-lt"/>
                <a:ea typeface="ＭＳ Ｐゴシック" pitchFamily="22" charset="-128"/>
              </a:rPr>
              <a:t> Parental marital status</a:t>
            </a:r>
          </a:p>
          <a:p>
            <a:pPr marL="115888" indent="-115888" fontAlgn="auto">
              <a:spcBef>
                <a:spcPct val="20000"/>
              </a:spcBef>
              <a:spcAft>
                <a:spcPts val="0"/>
              </a:spcAft>
              <a:buFont typeface="Arial" charset="0"/>
              <a:buChar char="•"/>
              <a:defRPr/>
            </a:pPr>
            <a:r>
              <a:rPr lang="en-US" sz="1300" dirty="0">
                <a:latin typeface="+mn-lt"/>
                <a:ea typeface="ＭＳ Ｐゴシック" pitchFamily="22" charset="-128"/>
              </a:rPr>
              <a:t> Family SES</a:t>
            </a:r>
          </a:p>
          <a:p>
            <a:pPr marL="115888" indent="-115888" fontAlgn="auto">
              <a:spcBef>
                <a:spcPct val="20000"/>
              </a:spcBef>
              <a:spcAft>
                <a:spcPts val="0"/>
              </a:spcAft>
              <a:buFont typeface="Arial" charset="0"/>
              <a:buChar char="•"/>
              <a:defRPr/>
            </a:pPr>
            <a:r>
              <a:rPr lang="en-US" sz="1300" dirty="0">
                <a:latin typeface="+mn-lt"/>
                <a:ea typeface="ＭＳ Ｐゴシック" pitchFamily="22" charset="-128"/>
              </a:rPr>
              <a:t> Parental mental &amp; physical health</a:t>
            </a:r>
          </a:p>
          <a:p>
            <a:pPr marL="115888" indent="-115888" fontAlgn="auto">
              <a:spcBef>
                <a:spcPct val="20000"/>
              </a:spcBef>
              <a:spcAft>
                <a:spcPts val="0"/>
              </a:spcAft>
              <a:buFont typeface="Arial" charset="0"/>
              <a:buChar char="•"/>
              <a:defRPr/>
            </a:pPr>
            <a:r>
              <a:rPr lang="en-US" sz="1300" dirty="0">
                <a:latin typeface="+mn-lt"/>
                <a:ea typeface="ＭＳ Ｐゴシック" pitchFamily="22" charset="-128"/>
              </a:rPr>
              <a:t> History of child maltreatment</a:t>
            </a:r>
          </a:p>
        </p:txBody>
      </p:sp>
      <p:sp>
        <p:nvSpPr>
          <p:cNvPr id="58374" name="Content Placeholder 4"/>
          <p:cNvSpPr txBox="1">
            <a:spLocks/>
          </p:cNvSpPr>
          <p:nvPr/>
        </p:nvSpPr>
        <p:spPr bwMode="auto">
          <a:xfrm>
            <a:off x="2057400" y="1752600"/>
            <a:ext cx="1447800" cy="4876800"/>
          </a:xfrm>
          <a:prstGeom prst="rect">
            <a:avLst/>
          </a:prstGeom>
          <a:noFill/>
          <a:ln w="9525">
            <a:solidFill>
              <a:schemeClr val="accent1"/>
            </a:solidFill>
            <a:miter lim="800000"/>
            <a:headEnd/>
            <a:tailEnd/>
          </a:ln>
        </p:spPr>
        <p:txBody>
          <a:bodyPr/>
          <a:lstStyle/>
          <a:p>
            <a:pPr marL="174625" indent="-174625">
              <a:spcBef>
                <a:spcPts val="175"/>
              </a:spcBef>
              <a:spcAft>
                <a:spcPts val="175"/>
              </a:spcAft>
              <a:buSzPct val="100000"/>
              <a:buFont typeface="Arial" charset="0"/>
              <a:buChar char="•"/>
            </a:pPr>
            <a:r>
              <a:rPr lang="en-US" sz="1300">
                <a:ea typeface="ＭＳ Ｐゴシック" pitchFamily="34" charset="-128"/>
              </a:rPr>
              <a:t>Employment/ Income</a:t>
            </a:r>
          </a:p>
          <a:p>
            <a:pPr marL="174625" indent="-174625">
              <a:spcBef>
                <a:spcPts val="175"/>
              </a:spcBef>
              <a:spcAft>
                <a:spcPts val="175"/>
              </a:spcAft>
              <a:buSzPct val="100000"/>
              <a:buFont typeface="Arial" charset="0"/>
              <a:buChar char="•"/>
            </a:pPr>
            <a:r>
              <a:rPr lang="en-US" sz="1300">
                <a:ea typeface="ＭＳ Ｐゴシック" pitchFamily="34" charset="-128"/>
              </a:rPr>
              <a:t>Education</a:t>
            </a:r>
          </a:p>
          <a:p>
            <a:pPr marL="174625" indent="-174625">
              <a:spcBef>
                <a:spcPts val="175"/>
              </a:spcBef>
              <a:spcAft>
                <a:spcPts val="175"/>
              </a:spcAft>
              <a:buSzPct val="100000"/>
              <a:buFont typeface="Arial" charset="0"/>
              <a:buChar char="•"/>
            </a:pPr>
            <a:r>
              <a:rPr lang="en-US" sz="1300">
                <a:ea typeface="ＭＳ Ｐゴシック" pitchFamily="34" charset="-128"/>
              </a:rPr>
              <a:t>Physical health</a:t>
            </a:r>
          </a:p>
          <a:p>
            <a:pPr marL="174625" indent="-174625">
              <a:spcBef>
                <a:spcPts val="175"/>
              </a:spcBef>
              <a:spcAft>
                <a:spcPts val="175"/>
              </a:spcAft>
              <a:buSzPct val="100000"/>
              <a:buFont typeface="Arial" charset="0"/>
              <a:buChar char="•"/>
            </a:pPr>
            <a:r>
              <a:rPr lang="en-US" sz="1300">
                <a:ea typeface="ＭＳ Ｐゴシック" pitchFamily="34" charset="-128"/>
              </a:rPr>
              <a:t>Mental health</a:t>
            </a:r>
          </a:p>
          <a:p>
            <a:pPr marL="174625" indent="-174625">
              <a:spcBef>
                <a:spcPts val="175"/>
              </a:spcBef>
              <a:spcAft>
                <a:spcPts val="175"/>
              </a:spcAft>
              <a:buSzPct val="100000"/>
              <a:buFont typeface="Arial" charset="0"/>
              <a:buChar char="•"/>
            </a:pPr>
            <a:r>
              <a:rPr lang="en-US" sz="1300">
                <a:ea typeface="ＭＳ Ｐゴシック" pitchFamily="34" charset="-128"/>
              </a:rPr>
              <a:t>Stress</a:t>
            </a:r>
          </a:p>
          <a:p>
            <a:pPr marL="174625" indent="-174625">
              <a:spcBef>
                <a:spcPts val="175"/>
              </a:spcBef>
              <a:spcAft>
                <a:spcPts val="175"/>
              </a:spcAft>
              <a:buSzPct val="100000"/>
              <a:buFont typeface="Arial" charset="0"/>
              <a:buChar char="•"/>
            </a:pPr>
            <a:r>
              <a:rPr lang="en-US" sz="1300">
                <a:ea typeface="ＭＳ Ｐゴシック" pitchFamily="34" charset="-128"/>
              </a:rPr>
              <a:t>Social support</a:t>
            </a:r>
          </a:p>
          <a:p>
            <a:pPr marL="174625" indent="-174625">
              <a:spcBef>
                <a:spcPts val="175"/>
              </a:spcBef>
              <a:spcAft>
                <a:spcPts val="175"/>
              </a:spcAft>
              <a:buSzPct val="100000"/>
              <a:buFont typeface="Arial" charset="0"/>
              <a:buChar char="•"/>
            </a:pPr>
            <a:r>
              <a:rPr lang="en-US" sz="1300">
                <a:ea typeface="ＭＳ Ｐゴシック" pitchFamily="34" charset="-128"/>
              </a:rPr>
              <a:t>Social skills</a:t>
            </a:r>
          </a:p>
          <a:p>
            <a:pPr marL="174625" indent="-174625">
              <a:spcBef>
                <a:spcPts val="175"/>
              </a:spcBef>
              <a:spcAft>
                <a:spcPts val="175"/>
              </a:spcAft>
              <a:buSzPct val="100000"/>
              <a:buFont typeface="Arial" charset="0"/>
              <a:buChar char="•"/>
            </a:pPr>
            <a:r>
              <a:rPr lang="en-US" sz="1300">
                <a:ea typeface="ＭＳ Ｐゴシック" pitchFamily="34" charset="-128"/>
              </a:rPr>
              <a:t>Substance use</a:t>
            </a:r>
          </a:p>
          <a:p>
            <a:pPr marL="174625" indent="-174625">
              <a:spcBef>
                <a:spcPts val="175"/>
              </a:spcBef>
              <a:spcAft>
                <a:spcPts val="175"/>
              </a:spcAft>
              <a:buSzPct val="100000"/>
              <a:buFont typeface="Arial" charset="0"/>
              <a:buChar char="•"/>
            </a:pPr>
            <a:r>
              <a:rPr lang="en-US" sz="1300">
                <a:ea typeface="ＭＳ Ｐゴシック" pitchFamily="34" charset="-128"/>
              </a:rPr>
              <a:t>Incarceration</a:t>
            </a:r>
          </a:p>
          <a:p>
            <a:pPr marL="174625" indent="-174625">
              <a:spcBef>
                <a:spcPts val="175"/>
              </a:spcBef>
              <a:spcAft>
                <a:spcPts val="175"/>
              </a:spcAft>
              <a:buSzPct val="100000"/>
              <a:buFont typeface="Arial" charset="0"/>
              <a:buChar char="•"/>
            </a:pPr>
            <a:r>
              <a:rPr lang="en-US" sz="1300">
                <a:ea typeface="ＭＳ Ｐゴシック" pitchFamily="34" charset="-128"/>
              </a:rPr>
              <a:t>Children from prior relationships</a:t>
            </a:r>
          </a:p>
          <a:p>
            <a:pPr marL="174625" indent="-174625">
              <a:spcBef>
                <a:spcPts val="175"/>
              </a:spcBef>
              <a:spcAft>
                <a:spcPts val="175"/>
              </a:spcAft>
              <a:buSzPct val="100000"/>
              <a:buFont typeface="Arial" charset="0"/>
              <a:buChar char="•"/>
            </a:pPr>
            <a:r>
              <a:rPr lang="en-US" sz="1300">
                <a:ea typeface="ＭＳ Ｐゴシック" pitchFamily="34" charset="-128"/>
              </a:rPr>
              <a:t>Community context</a:t>
            </a:r>
          </a:p>
          <a:p>
            <a:pPr marL="174625" indent="-174625">
              <a:spcBef>
                <a:spcPts val="175"/>
              </a:spcBef>
              <a:spcAft>
                <a:spcPts val="175"/>
              </a:spcAft>
              <a:buSzPct val="100000"/>
              <a:buFont typeface="Arial" charset="0"/>
              <a:buChar char="•"/>
            </a:pPr>
            <a:r>
              <a:rPr lang="en-US" sz="1300">
                <a:ea typeface="ＭＳ Ｐゴシック" pitchFamily="34" charset="-128"/>
              </a:rPr>
              <a:t>Religiosity</a:t>
            </a:r>
          </a:p>
          <a:p>
            <a:pPr marL="174625" indent="-174625">
              <a:spcBef>
                <a:spcPts val="175"/>
              </a:spcBef>
              <a:spcAft>
                <a:spcPts val="175"/>
              </a:spcAft>
              <a:buSzPct val="100000"/>
              <a:buFont typeface="Arial" charset="0"/>
              <a:buChar char="•"/>
            </a:pPr>
            <a:r>
              <a:rPr lang="en-US" sz="1300">
                <a:ea typeface="ＭＳ Ｐゴシック" pitchFamily="34" charset="-128"/>
              </a:rPr>
              <a:t>Attitudes/ values</a:t>
            </a:r>
          </a:p>
        </p:txBody>
      </p:sp>
      <p:sp>
        <p:nvSpPr>
          <p:cNvPr id="40" name="Content Placeholder 5"/>
          <p:cNvSpPr txBox="1">
            <a:spLocks/>
          </p:cNvSpPr>
          <p:nvPr/>
        </p:nvSpPr>
        <p:spPr>
          <a:xfrm>
            <a:off x="3886200" y="1752600"/>
            <a:ext cx="1524000" cy="4876800"/>
          </a:xfrm>
          <a:prstGeom prst="rect">
            <a:avLst/>
          </a:prstGeom>
          <a:solidFill>
            <a:schemeClr val="bg1">
              <a:lumMod val="85000"/>
            </a:schemeClr>
          </a:solidFill>
          <a:ln>
            <a:solidFill>
              <a:schemeClr val="accent1"/>
            </a:solidFill>
          </a:ln>
        </p:spPr>
        <p:txBody>
          <a:bodyPr>
            <a:normAutofit lnSpcReduction="10000"/>
          </a:bodyPr>
          <a:lstStyle/>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Choose</a:t>
            </a:r>
            <a:r>
              <a:rPr lang="en-US" sz="1500" dirty="0">
                <a:latin typeface="+mn-lt"/>
                <a:ea typeface="ＭＳ Ｐゴシック" pitchFamily="22" charset="-128"/>
                <a:cs typeface="ＭＳ Ｐゴシック" pitchFamily="22" charset="-128"/>
              </a:rPr>
              <a:t>:  Commit to the relationship</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Know</a:t>
            </a:r>
            <a:r>
              <a:rPr lang="en-US" sz="1500" dirty="0">
                <a:latin typeface="+mn-lt"/>
                <a:ea typeface="ＭＳ Ｐゴシック" pitchFamily="22" charset="-128"/>
                <a:cs typeface="ＭＳ Ｐゴシック" pitchFamily="22" charset="-128"/>
              </a:rPr>
              <a:t>: Understand your partner</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Care</a:t>
            </a:r>
            <a:r>
              <a:rPr lang="en-US" sz="1500" dirty="0">
                <a:latin typeface="+mn-lt"/>
                <a:ea typeface="ＭＳ Ｐゴシック" pitchFamily="22" charset="-128"/>
                <a:cs typeface="ＭＳ Ｐゴシック" pitchFamily="22" charset="-128"/>
              </a:rPr>
              <a:t>: Show kindness and affection</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Care for Self</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Share</a:t>
            </a:r>
            <a:r>
              <a:rPr lang="en-US" sz="1500" dirty="0">
                <a:latin typeface="+mn-lt"/>
                <a:ea typeface="ＭＳ Ｐゴシック" pitchFamily="22" charset="-128"/>
                <a:cs typeface="ＭＳ Ｐゴシック" pitchFamily="22" charset="-128"/>
              </a:rPr>
              <a:t>: Spend meaningful time together</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Manage</a:t>
            </a:r>
            <a:r>
              <a:rPr lang="en-US" sz="1500" dirty="0">
                <a:latin typeface="+mn-lt"/>
                <a:ea typeface="ＭＳ Ｐゴシック" pitchFamily="22" charset="-128"/>
                <a:cs typeface="ＭＳ Ｐゴシック" pitchFamily="22" charset="-128"/>
              </a:rPr>
              <a:t>: Address conflict in healthy ways</a:t>
            </a:r>
          </a:p>
          <a:p>
            <a:pPr marL="120650" indent="-120650" fontAlgn="auto">
              <a:lnSpc>
                <a:spcPct val="90000"/>
              </a:lnSpc>
              <a:spcBef>
                <a:spcPts val="900"/>
              </a:spcBef>
              <a:spcAft>
                <a:spcPts val="0"/>
              </a:spcAft>
              <a:buSzPct val="100000"/>
              <a:buFont typeface="Arial" charset="0"/>
              <a:buChar char="•"/>
              <a:defRPr/>
            </a:pPr>
            <a:r>
              <a:rPr lang="en-US" sz="1500" b="1" dirty="0">
                <a:latin typeface="+mn-lt"/>
                <a:ea typeface="ＭＳ Ｐゴシック" pitchFamily="22" charset="-128"/>
                <a:cs typeface="ＭＳ Ｐゴシック" pitchFamily="22" charset="-128"/>
              </a:rPr>
              <a:t>Connect</a:t>
            </a:r>
            <a:r>
              <a:rPr lang="en-US" sz="1500" dirty="0">
                <a:latin typeface="+mn-lt"/>
                <a:ea typeface="ＭＳ Ｐゴシック" pitchFamily="22" charset="-128"/>
                <a:cs typeface="ＭＳ Ｐゴシック" pitchFamily="22" charset="-128"/>
              </a:rPr>
              <a:t>: Draw support from a social network</a:t>
            </a:r>
          </a:p>
        </p:txBody>
      </p:sp>
      <p:sp>
        <p:nvSpPr>
          <p:cNvPr id="41" name="Content Placeholder 4"/>
          <p:cNvSpPr txBox="1">
            <a:spLocks/>
          </p:cNvSpPr>
          <p:nvPr/>
        </p:nvSpPr>
        <p:spPr bwMode="auto">
          <a:xfrm>
            <a:off x="5791200" y="1828800"/>
            <a:ext cx="1447800" cy="4800600"/>
          </a:xfrm>
          <a:prstGeom prst="rect">
            <a:avLst/>
          </a:prstGeom>
          <a:noFill/>
          <a:ln w="9525">
            <a:solidFill>
              <a:schemeClr val="accent1"/>
            </a:solidFill>
            <a:miter lim="800000"/>
            <a:headEnd/>
            <a:tailEnd/>
          </a:ln>
        </p:spPr>
        <p:txBody>
          <a:bodyPr lIns="45720" rIns="0"/>
          <a:lstStyle/>
          <a:p>
            <a:pPr marL="342900" indent="-342900" algn="ctr" fontAlgn="auto">
              <a:spcBef>
                <a:spcPct val="20000"/>
              </a:spcBef>
              <a:spcAft>
                <a:spcPts val="0"/>
              </a:spcAft>
              <a:buFont typeface="Arial" charset="0"/>
              <a:buNone/>
              <a:defRPr/>
            </a:pPr>
            <a:r>
              <a:rPr lang="en-US" sz="1400" b="1" dirty="0">
                <a:latin typeface="Calibri" pitchFamily="22" charset="0"/>
                <a:ea typeface="ＭＳ Ｐゴシック" pitchFamily="22" charset="-128"/>
              </a:rPr>
              <a:t>Adults</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Employment, income, wealth</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Physical health, mortality</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Mental health</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Social support</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Satisfaction and happiness</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Risk-taking, substance use, illegal activities</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Parenting</a:t>
            </a:r>
          </a:p>
          <a:p>
            <a:pPr marL="166688" indent="-166688" fontAlgn="auto">
              <a:spcBef>
                <a:spcPts val="1200"/>
              </a:spcBef>
              <a:spcAft>
                <a:spcPts val="0"/>
              </a:spcAft>
              <a:buFont typeface="Arial" charset="0"/>
              <a:buChar char="•"/>
              <a:defRPr/>
            </a:pPr>
            <a:r>
              <a:rPr lang="en-US" sz="1400" dirty="0">
                <a:latin typeface="+mn-lt"/>
                <a:ea typeface="ＭＳ Ｐゴシック" pitchFamily="22" charset="-128"/>
              </a:rPr>
              <a:t>Religiosity</a:t>
            </a:r>
          </a:p>
          <a:p>
            <a:pPr marL="166688" indent="-166688" fontAlgn="auto">
              <a:spcBef>
                <a:spcPts val="1200"/>
              </a:spcBef>
              <a:spcAft>
                <a:spcPts val="0"/>
              </a:spcAft>
              <a:buFont typeface="Arial" charset="0"/>
              <a:buChar char="•"/>
              <a:defRPr/>
            </a:pPr>
            <a:r>
              <a:rPr lang="en-US" sz="1300" dirty="0">
                <a:latin typeface="+mn-lt"/>
                <a:ea typeface="ＭＳ Ｐゴシック" pitchFamily="22" charset="-128"/>
              </a:rPr>
              <a:t>Attitudes/values</a:t>
            </a: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a:p>
            <a:pPr marL="342900" indent="-342900" fontAlgn="auto">
              <a:spcBef>
                <a:spcPct val="20000"/>
              </a:spcBef>
              <a:spcAft>
                <a:spcPts val="0"/>
              </a:spcAft>
              <a:buFont typeface="Arial" charset="0"/>
              <a:buNone/>
              <a:defRPr/>
            </a:pPr>
            <a:endParaRPr lang="en-US" sz="1400" dirty="0">
              <a:latin typeface="Calibri" pitchFamily="22" charset="0"/>
              <a:ea typeface="ＭＳ Ｐゴシック" pitchFamily="22" charset="-128"/>
            </a:endParaRPr>
          </a:p>
        </p:txBody>
      </p:sp>
      <p:sp>
        <p:nvSpPr>
          <p:cNvPr id="58377" name="Content Placeholder 4"/>
          <p:cNvSpPr>
            <a:spLocks noGrp="1"/>
          </p:cNvSpPr>
          <p:nvPr/>
        </p:nvSpPr>
        <p:spPr bwMode="auto">
          <a:xfrm>
            <a:off x="152400" y="1243013"/>
            <a:ext cx="1371600" cy="509587"/>
          </a:xfrm>
          <a:prstGeom prst="rect">
            <a:avLst/>
          </a:prstGeom>
          <a:noFill/>
          <a:ln w="9525">
            <a:noFill/>
            <a:miter lim="800000"/>
            <a:headEnd/>
            <a:tailEnd/>
          </a:ln>
        </p:spPr>
        <p:txBody>
          <a:bodyPr/>
          <a:lstStyle/>
          <a:p>
            <a:pPr marL="342900" indent="-342900">
              <a:spcBef>
                <a:spcPct val="20000"/>
              </a:spcBef>
              <a:buFont typeface="Arial" charset="0"/>
              <a:buNone/>
            </a:pPr>
            <a:r>
              <a:rPr lang="en-US">
                <a:latin typeface="Calibri" pitchFamily="34" charset="0"/>
              </a:rPr>
              <a:t>Background</a:t>
            </a:r>
          </a:p>
        </p:txBody>
      </p:sp>
      <p:sp>
        <p:nvSpPr>
          <p:cNvPr id="43" name="Right Arrow 42"/>
          <p:cNvSpPr/>
          <p:nvPr/>
        </p:nvSpPr>
        <p:spPr>
          <a:xfrm>
            <a:off x="1676400" y="2209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ight Arrow 43"/>
          <p:cNvSpPr/>
          <p:nvPr/>
        </p:nvSpPr>
        <p:spPr>
          <a:xfrm>
            <a:off x="1676400" y="46482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ight Arrow 44"/>
          <p:cNvSpPr/>
          <p:nvPr/>
        </p:nvSpPr>
        <p:spPr>
          <a:xfrm>
            <a:off x="3505200" y="3581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ight Arrow 45"/>
          <p:cNvSpPr/>
          <p:nvPr/>
        </p:nvSpPr>
        <p:spPr>
          <a:xfrm>
            <a:off x="5410200" y="3581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382" name="Content Placeholder 4"/>
          <p:cNvSpPr>
            <a:spLocks noGrp="1"/>
          </p:cNvSpPr>
          <p:nvPr/>
        </p:nvSpPr>
        <p:spPr bwMode="auto">
          <a:xfrm>
            <a:off x="1905000" y="1066800"/>
            <a:ext cx="1752600" cy="838200"/>
          </a:xfrm>
          <a:prstGeom prst="rect">
            <a:avLst/>
          </a:prstGeom>
          <a:noFill/>
          <a:ln w="9525">
            <a:noFill/>
            <a:miter lim="800000"/>
            <a:headEnd/>
            <a:tailEnd/>
          </a:ln>
        </p:spPr>
        <p:txBody>
          <a:bodyPr/>
          <a:lstStyle/>
          <a:p>
            <a:pPr algn="ctr">
              <a:lnSpc>
                <a:spcPct val="80000"/>
              </a:lnSpc>
              <a:spcBef>
                <a:spcPct val="20000"/>
              </a:spcBef>
              <a:buFont typeface="Arial" charset="0"/>
              <a:buNone/>
            </a:pPr>
            <a:r>
              <a:rPr lang="en-US">
                <a:latin typeface="Calibri" pitchFamily="34" charset="0"/>
              </a:rPr>
              <a:t>Micro-level Risk &amp; Protective Factors</a:t>
            </a:r>
          </a:p>
        </p:txBody>
      </p:sp>
      <p:sp>
        <p:nvSpPr>
          <p:cNvPr id="24591" name="Content Placeholder 4"/>
          <p:cNvSpPr>
            <a:spLocks noGrp="1"/>
          </p:cNvSpPr>
          <p:nvPr/>
        </p:nvSpPr>
        <p:spPr bwMode="auto">
          <a:xfrm>
            <a:off x="3581400" y="1143000"/>
            <a:ext cx="2133600" cy="533400"/>
          </a:xfrm>
          <a:prstGeom prst="rect">
            <a:avLst/>
          </a:prstGeom>
          <a:noFill/>
          <a:ln w="9525">
            <a:noFill/>
            <a:miter lim="800000"/>
            <a:headEnd/>
            <a:tailEnd/>
          </a:ln>
        </p:spPr>
        <p:txBody>
          <a:bodyPr lIns="45720" rIns="0"/>
          <a:lstStyle/>
          <a:p>
            <a:pPr algn="ctr">
              <a:spcBef>
                <a:spcPct val="20000"/>
              </a:spcBef>
              <a:buFont typeface="Arial" charset="0"/>
              <a:buNone/>
            </a:pPr>
            <a:r>
              <a:rPr lang="en-US">
                <a:latin typeface="Calibri" pitchFamily="34" charset="0"/>
              </a:rPr>
              <a:t>Healthy Relationship/ Marriage</a:t>
            </a:r>
          </a:p>
        </p:txBody>
      </p:sp>
      <p:sp>
        <p:nvSpPr>
          <p:cNvPr id="58384" name="Content Placeholder 4"/>
          <p:cNvSpPr>
            <a:spLocks noGrp="1"/>
          </p:cNvSpPr>
          <p:nvPr/>
        </p:nvSpPr>
        <p:spPr bwMode="auto">
          <a:xfrm>
            <a:off x="6248400" y="1143000"/>
            <a:ext cx="2209800" cy="609600"/>
          </a:xfrm>
          <a:prstGeom prst="rect">
            <a:avLst/>
          </a:prstGeom>
          <a:noFill/>
          <a:ln w="9525">
            <a:noFill/>
            <a:miter lim="800000"/>
            <a:headEnd/>
            <a:tailEnd/>
          </a:ln>
        </p:spPr>
        <p:txBody>
          <a:bodyPr/>
          <a:lstStyle/>
          <a:p>
            <a:pPr algn="ctr">
              <a:spcBef>
                <a:spcPct val="20000"/>
              </a:spcBef>
              <a:buFont typeface="Arial" charset="0"/>
              <a:buNone/>
            </a:pPr>
            <a:r>
              <a:rPr lang="en-US">
                <a:latin typeface="Calibri" pitchFamily="34" charset="0"/>
              </a:rPr>
              <a:t>Benefits/ Consequences</a:t>
            </a:r>
          </a:p>
        </p:txBody>
      </p:sp>
      <p:sp>
        <p:nvSpPr>
          <p:cNvPr id="50" name="Content Placeholder 4"/>
          <p:cNvSpPr txBox="1">
            <a:spLocks/>
          </p:cNvSpPr>
          <p:nvPr/>
        </p:nvSpPr>
        <p:spPr>
          <a:xfrm>
            <a:off x="7620000" y="1828800"/>
            <a:ext cx="1524000" cy="4192588"/>
          </a:xfrm>
          <a:prstGeom prst="rect">
            <a:avLst/>
          </a:prstGeom>
          <a:ln>
            <a:solidFill>
              <a:schemeClr val="accent1"/>
            </a:solidFill>
          </a:ln>
        </p:spPr>
        <p:txBody>
          <a:bodyPr lIns="45720" rIns="0" spcCol="274320"/>
          <a:lstStyle/>
          <a:p>
            <a:pPr marL="342900" indent="-342900" algn="ctr" fontAlgn="auto">
              <a:spcBef>
                <a:spcPct val="20000"/>
              </a:spcBef>
              <a:spcAft>
                <a:spcPts val="0"/>
              </a:spcAft>
              <a:buFont typeface="Arial" pitchFamily="34" charset="0"/>
              <a:buNone/>
              <a:defRPr/>
            </a:pPr>
            <a:r>
              <a:rPr lang="en-US" sz="1400" b="1" dirty="0">
                <a:latin typeface="+mn-lt"/>
              </a:rPr>
              <a:t>Children</a:t>
            </a:r>
          </a:p>
          <a:p>
            <a:pPr marL="120650" indent="-120650" fontAlgn="auto">
              <a:spcBef>
                <a:spcPts val="500"/>
              </a:spcBef>
              <a:spcAft>
                <a:spcPts val="0"/>
              </a:spcAft>
              <a:buFont typeface="Arial" pitchFamily="34" charset="0"/>
              <a:buChar char="•"/>
              <a:defRPr/>
            </a:pPr>
            <a:r>
              <a:rPr lang="en-US" sz="1300" dirty="0" err="1">
                <a:latin typeface="+mn-lt"/>
              </a:rPr>
              <a:t>Socioemotional</a:t>
            </a:r>
            <a:r>
              <a:rPr lang="en-US" sz="1300" dirty="0">
                <a:latin typeface="+mn-lt"/>
              </a:rPr>
              <a:t> outcomes</a:t>
            </a:r>
          </a:p>
          <a:p>
            <a:pPr marL="120650" indent="-120650" fontAlgn="auto">
              <a:spcBef>
                <a:spcPts val="500"/>
              </a:spcBef>
              <a:spcAft>
                <a:spcPts val="0"/>
              </a:spcAft>
              <a:buFont typeface="Arial" pitchFamily="34" charset="0"/>
              <a:buChar char="•"/>
              <a:defRPr/>
            </a:pPr>
            <a:r>
              <a:rPr lang="en-US" sz="1300" dirty="0">
                <a:latin typeface="+mn-lt"/>
              </a:rPr>
              <a:t>Cognitive attainment and educational achievement</a:t>
            </a:r>
          </a:p>
          <a:p>
            <a:pPr marL="120650" indent="-120650" fontAlgn="auto">
              <a:spcBef>
                <a:spcPts val="500"/>
              </a:spcBef>
              <a:spcAft>
                <a:spcPts val="0"/>
              </a:spcAft>
              <a:buFont typeface="Arial" pitchFamily="34" charset="0"/>
              <a:buChar char="•"/>
              <a:defRPr/>
            </a:pPr>
            <a:r>
              <a:rPr lang="en-US" sz="1300" dirty="0">
                <a:latin typeface="+mn-lt"/>
              </a:rPr>
              <a:t>Health and safety</a:t>
            </a:r>
          </a:p>
          <a:p>
            <a:pPr marL="120650" indent="-120650" fontAlgn="auto">
              <a:spcBef>
                <a:spcPts val="500"/>
              </a:spcBef>
              <a:spcAft>
                <a:spcPts val="0"/>
              </a:spcAft>
              <a:buFont typeface="Arial" pitchFamily="34" charset="0"/>
              <a:buChar char="•"/>
              <a:defRPr/>
            </a:pPr>
            <a:r>
              <a:rPr lang="en-US" sz="1300" dirty="0">
                <a:latin typeface="+mn-lt"/>
              </a:rPr>
              <a:t>Attitudes/values towards marriage and child-bearing</a:t>
            </a:r>
          </a:p>
          <a:p>
            <a:pPr marL="120650" indent="-120650" fontAlgn="auto">
              <a:spcBef>
                <a:spcPts val="500"/>
              </a:spcBef>
              <a:spcAft>
                <a:spcPts val="0"/>
              </a:spcAft>
              <a:buFont typeface="Arial" pitchFamily="34" charset="0"/>
              <a:buChar char="•"/>
              <a:defRPr/>
            </a:pPr>
            <a:r>
              <a:rPr lang="en-US" sz="1300" dirty="0">
                <a:latin typeface="+mn-lt"/>
              </a:rPr>
              <a:t>Dating behavior</a:t>
            </a:r>
          </a:p>
          <a:p>
            <a:pPr marL="120650" indent="-120650" fontAlgn="auto">
              <a:spcBef>
                <a:spcPts val="500"/>
              </a:spcBef>
              <a:spcAft>
                <a:spcPts val="0"/>
              </a:spcAft>
              <a:buFont typeface="Arial" pitchFamily="34" charset="0"/>
              <a:buChar char="•"/>
              <a:defRPr/>
            </a:pPr>
            <a:r>
              <a:rPr lang="en-US" sz="1300" dirty="0">
                <a:latin typeface="+mn-lt"/>
              </a:rPr>
              <a:t>Sexual activity</a:t>
            </a:r>
          </a:p>
          <a:p>
            <a:pPr marL="120650" indent="-120650" fontAlgn="auto">
              <a:spcBef>
                <a:spcPts val="500"/>
              </a:spcBef>
              <a:spcAft>
                <a:spcPts val="0"/>
              </a:spcAft>
              <a:buFont typeface="Arial" pitchFamily="34" charset="0"/>
              <a:buChar char="•"/>
              <a:defRPr/>
            </a:pPr>
            <a:r>
              <a:rPr lang="en-US" sz="1300" dirty="0">
                <a:latin typeface="+mn-lt"/>
              </a:rPr>
              <a:t>Relationship skills</a:t>
            </a:r>
          </a:p>
          <a:p>
            <a:pPr marL="120650" indent="-120650" fontAlgn="auto">
              <a:spcBef>
                <a:spcPts val="500"/>
              </a:spcBef>
              <a:spcAft>
                <a:spcPts val="0"/>
              </a:spcAft>
              <a:buFont typeface="Arial" pitchFamily="34" charset="0"/>
              <a:buChar char="•"/>
              <a:defRPr/>
            </a:pPr>
            <a:r>
              <a:rPr lang="en-US" sz="1300" dirty="0">
                <a:latin typeface="+mn-lt"/>
              </a:rPr>
              <a:t>Marital stability of offspring</a:t>
            </a:r>
          </a:p>
          <a:p>
            <a:pPr marL="120650" indent="-120650" fontAlgn="auto">
              <a:spcBef>
                <a:spcPts val="500"/>
              </a:spcBef>
              <a:spcAft>
                <a:spcPts val="0"/>
              </a:spcAft>
              <a:buFont typeface="Arial" pitchFamily="34" charset="0"/>
              <a:buChar char="•"/>
              <a:defRPr/>
            </a:pPr>
            <a:r>
              <a:rPr lang="en-US" sz="1300" dirty="0">
                <a:latin typeface="+mn-lt"/>
              </a:rPr>
              <a:t>Attachment</a:t>
            </a:r>
          </a:p>
        </p:txBody>
      </p:sp>
      <p:sp>
        <p:nvSpPr>
          <p:cNvPr id="51" name="Right Arrow 50"/>
          <p:cNvSpPr/>
          <p:nvPr/>
        </p:nvSpPr>
        <p:spPr>
          <a:xfrm>
            <a:off x="7239000" y="3581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91"/>
                                        </p:tgtEl>
                                        <p:attrNameLst>
                                          <p:attrName>style.visibility</p:attrName>
                                        </p:attrNameLst>
                                      </p:cBhvr>
                                      <p:to>
                                        <p:strVal val="visible"/>
                                      </p:to>
                                    </p:set>
                                    <p:animEffect transition="in" filter="blinds(horizontal)">
                                      <p:cBhvr>
                                        <p:cTn id="7" dur="500"/>
                                        <p:tgtEl>
                                          <p:spTgt spid="245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linds(horizontal)">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P spid="46" grpId="0" animBg="1"/>
      <p:bldP spid="2459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838" y="74613"/>
            <a:ext cx="7532687" cy="1246187"/>
          </a:xfrm>
        </p:spPr>
        <p:txBody>
          <a:bodyPr rtlCol="0" anchor="t">
            <a:normAutofit/>
          </a:bodyPr>
          <a:lstStyle/>
          <a:p>
            <a:pPr eaLnBrk="1" fontAlgn="auto" hangingPunct="1">
              <a:spcAft>
                <a:spcPts val="0"/>
              </a:spcAft>
              <a:defRPr/>
            </a:pPr>
            <a:r>
              <a:rPr lang="en-US" sz="3200" b="1" dirty="0" smtClean="0">
                <a:solidFill>
                  <a:schemeClr val="bg1"/>
                </a:solidFill>
                <a:effectLst>
                  <a:outerShdw blurRad="76200" dist="63500" dir="2700000">
                    <a:srgbClr val="000000">
                      <a:alpha val="43000"/>
                    </a:srgbClr>
                  </a:outerShdw>
                </a:effectLst>
              </a:rPr>
              <a:t>National Extension Relationship and</a:t>
            </a:r>
            <a:br>
              <a:rPr lang="en-US" sz="3200" b="1" dirty="0" smtClean="0">
                <a:solidFill>
                  <a:schemeClr val="bg1"/>
                </a:solidFill>
                <a:effectLst>
                  <a:outerShdw blurRad="76200" dist="63500" dir="2700000">
                    <a:srgbClr val="000000">
                      <a:alpha val="43000"/>
                    </a:srgbClr>
                  </a:outerShdw>
                </a:effectLst>
              </a:rPr>
            </a:br>
            <a:r>
              <a:rPr lang="en-US" sz="3200" b="1" dirty="0" smtClean="0">
                <a:solidFill>
                  <a:schemeClr val="bg1"/>
                </a:solidFill>
                <a:effectLst>
                  <a:outerShdw blurRad="76200" dist="63500" dir="2700000">
                    <a:srgbClr val="000000">
                      <a:alpha val="43000"/>
                    </a:srgbClr>
                  </a:outerShdw>
                </a:effectLst>
              </a:rPr>
              <a:t>Marriage Education Model (NERMEM)</a:t>
            </a:r>
            <a:endParaRPr lang="en-US" sz="3200" b="1" dirty="0">
              <a:solidFill>
                <a:schemeClr val="bg1"/>
              </a:solidFill>
              <a:effectLst>
                <a:outerShdw blurRad="76200" dist="63500" dir="2700000">
                  <a:srgbClr val="000000">
                    <a:alpha val="43000"/>
                  </a:srgbClr>
                </a:outerShdw>
              </a:effectLst>
            </a:endParaRPr>
          </a:p>
        </p:txBody>
      </p:sp>
      <p:pic>
        <p:nvPicPr>
          <p:cNvPr id="59395" name="Picture 2" descr="C:\Users\warzinikk\Desktop\Picture1.jpg"/>
          <p:cNvPicPr>
            <a:picLocks noChangeAspect="1" noChangeArrowheads="1"/>
          </p:cNvPicPr>
          <p:nvPr/>
        </p:nvPicPr>
        <p:blipFill>
          <a:blip r:embed="rId4"/>
          <a:srcRect t="24306" b="4169"/>
          <a:stretch>
            <a:fillRect/>
          </a:stretch>
        </p:blipFill>
        <p:spPr bwMode="auto">
          <a:xfrm>
            <a:off x="0" y="1320800"/>
            <a:ext cx="9144000" cy="4905375"/>
          </a:xfrm>
          <a:prstGeom prst="rect">
            <a:avLst/>
          </a:prstGeom>
          <a:noFill/>
          <a:ln w="9525">
            <a:noFill/>
            <a:miter lim="800000"/>
            <a:headEnd/>
            <a:tailEnd/>
          </a:ln>
        </p:spPr>
      </p:pic>
      <p:sp>
        <p:nvSpPr>
          <p:cNvPr id="59396" name="TextBox 3"/>
          <p:cNvSpPr txBox="1">
            <a:spLocks noChangeArrowheads="1"/>
          </p:cNvSpPr>
          <p:nvPr/>
        </p:nvSpPr>
        <p:spPr bwMode="auto">
          <a:xfrm>
            <a:off x="223838" y="6027738"/>
            <a:ext cx="8920162" cy="430212"/>
          </a:xfrm>
          <a:prstGeom prst="rect">
            <a:avLst/>
          </a:prstGeom>
          <a:noFill/>
          <a:ln w="9525">
            <a:noFill/>
            <a:miter lim="800000"/>
            <a:headEnd/>
            <a:tailEnd/>
          </a:ln>
        </p:spPr>
        <p:txBody>
          <a:bodyPr>
            <a:spAutoFit/>
          </a:bodyPr>
          <a:lstStyle/>
          <a:p>
            <a:r>
              <a:rPr lang="en-US" sz="2200" b="1"/>
              <a:t>Each concept includes one-page “tools” for individuals/ couples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warzinikk\Desktop\CFS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36513"/>
            <a:ext cx="7121525" cy="1246187"/>
          </a:xfrm>
        </p:spPr>
        <p:txBody>
          <a:bodyPr anchor="t">
            <a:no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Overview - Care for Self:</a:t>
            </a:r>
            <a:br>
              <a:rPr lang="en-US" sz="4000" b="1" dirty="0" smtClean="0">
                <a:solidFill>
                  <a:schemeClr val="bg1"/>
                </a:solidFill>
                <a:effectLst>
                  <a:outerShdw blurRad="76200" dist="63500" dir="2700000">
                    <a:srgbClr val="000000">
                      <a:alpha val="43000"/>
                    </a:srgbClr>
                  </a:outerShdw>
                </a:effectLst>
              </a:rPr>
            </a:br>
            <a:r>
              <a:rPr lang="en-US" sz="4000" b="1" i="1" dirty="0" smtClean="0">
                <a:solidFill>
                  <a:schemeClr val="bg1"/>
                </a:solidFill>
                <a:effectLst>
                  <a:outerShdw blurRad="76200" dist="63500" dir="2700000">
                    <a:srgbClr val="000000">
                      <a:alpha val="43000"/>
                    </a:srgbClr>
                  </a:outerShdw>
                </a:effectLst>
              </a:rPr>
              <a:t>It Starts with Health</a:t>
            </a:r>
            <a:endParaRPr lang="en-US" sz="4000" b="1" i="1" dirty="0">
              <a:solidFill>
                <a:schemeClr val="bg1"/>
              </a:solidFill>
              <a:effectLst>
                <a:outerShdw blurRad="76200" dist="63500" dir="2700000">
                  <a:srgbClr val="000000">
                    <a:alpha val="43000"/>
                  </a:srgbClr>
                </a:outerShdw>
              </a:effectLst>
            </a:endParaRPr>
          </a:p>
        </p:txBody>
      </p:sp>
      <p:sp>
        <p:nvSpPr>
          <p:cNvPr id="60420" name="Content Placeholder 2"/>
          <p:cNvSpPr>
            <a:spLocks noGrp="1"/>
          </p:cNvSpPr>
          <p:nvPr>
            <p:ph sz="quarter" idx="1"/>
          </p:nvPr>
        </p:nvSpPr>
        <p:spPr>
          <a:xfrm>
            <a:off x="500063" y="1676400"/>
            <a:ext cx="8153400" cy="2667000"/>
          </a:xfrm>
        </p:spPr>
        <p:txBody>
          <a:bodyPr/>
          <a:lstStyle/>
          <a:p>
            <a:pPr eaLnBrk="1" hangingPunct="1">
              <a:buFont typeface="Wingdings" pitchFamily="2" charset="2"/>
              <a:buNone/>
            </a:pPr>
            <a:r>
              <a:rPr lang="en-US" sz="3600" smtClean="0">
                <a:ea typeface="ＭＳ Ｐゴシック" pitchFamily="34" charset="-128"/>
              </a:rPr>
              <a:t>Physical Health</a:t>
            </a:r>
          </a:p>
          <a:p>
            <a:pPr lvl="1" eaLnBrk="1" hangingPunct="1">
              <a:buFont typeface="Wingdings" pitchFamily="2" charset="2"/>
              <a:buChar char="§"/>
            </a:pPr>
            <a:r>
              <a:rPr lang="en-US" smtClean="0">
                <a:ea typeface="ＭＳ Ｐゴシック" pitchFamily="34" charset="-128"/>
              </a:rPr>
              <a:t>Eating right</a:t>
            </a:r>
          </a:p>
          <a:p>
            <a:pPr lvl="1" eaLnBrk="1" hangingPunct="1">
              <a:buFont typeface="Wingdings" pitchFamily="2" charset="2"/>
              <a:buChar char="§"/>
            </a:pPr>
            <a:r>
              <a:rPr lang="en-US" smtClean="0">
                <a:ea typeface="ＭＳ Ｐゴシック" pitchFamily="34" charset="-128"/>
              </a:rPr>
              <a:t>Healthy amount of sleep </a:t>
            </a:r>
          </a:p>
          <a:p>
            <a:pPr lvl="1" eaLnBrk="1" hangingPunct="1">
              <a:buFont typeface="Wingdings" pitchFamily="2" charset="2"/>
              <a:buChar char="§"/>
            </a:pPr>
            <a:r>
              <a:rPr lang="en-US" smtClean="0">
                <a:ea typeface="ＭＳ Ｐゴシック" pitchFamily="34" charset="-128"/>
              </a:rPr>
              <a:t>Physical activity</a:t>
            </a:r>
          </a:p>
          <a:p>
            <a:pPr lvl="1" eaLnBrk="1" hangingPunct="1">
              <a:buFont typeface="Wingdings" pitchFamily="2" charset="2"/>
              <a:buChar char="§"/>
            </a:pPr>
            <a:r>
              <a:rPr lang="en-US" smtClean="0">
                <a:ea typeface="ＭＳ Ｐゴシック" pitchFamily="34" charset="-128"/>
              </a:rPr>
              <a:t>Avoiding harmful substances</a:t>
            </a:r>
          </a:p>
          <a:p>
            <a:pPr lvl="1" eaLnBrk="1" hangingPunct="1">
              <a:buFont typeface="Arial" charset="0"/>
              <a:buNone/>
            </a:pPr>
            <a:endParaRPr lang="en-US" smtClean="0">
              <a:ea typeface="ＭＳ Ｐゴシック" pitchFamily="34" charset="-128"/>
            </a:endParaRPr>
          </a:p>
          <a:p>
            <a:pPr lvl="1" eaLnBrk="1" hangingPunct="1">
              <a:buFont typeface="Wingdings" pitchFamily="2" charset="2"/>
              <a:buNone/>
            </a:pPr>
            <a:endParaRPr lang="en-US" smtClean="0">
              <a:ea typeface="ＭＳ Ｐゴシック" pitchFamily="34" charset="-128"/>
            </a:endParaRPr>
          </a:p>
          <a:p>
            <a:pPr lvl="1" eaLnBrk="1" hangingPunct="1">
              <a:buFont typeface="Wingdings" pitchFamily="2" charset="2"/>
              <a:buNone/>
            </a:pPr>
            <a:endParaRPr lang="en-US" smtClean="0">
              <a:ea typeface="ＭＳ Ｐゴシック" pitchFamily="34" charset="-128"/>
            </a:endParaRPr>
          </a:p>
          <a:p>
            <a:pPr lvl="1" eaLnBrk="1" hangingPunct="1">
              <a:buFont typeface="Wingdings" pitchFamily="2" charset="2"/>
              <a:buNone/>
            </a:pPr>
            <a:endParaRPr lang="en-US" smtClean="0">
              <a:ea typeface="ＭＳ Ｐゴシック" pitchFamily="34" charset="-128"/>
            </a:endParaRPr>
          </a:p>
          <a:p>
            <a:pPr lvl="1" eaLnBrk="1" hangingPunct="1">
              <a:buFont typeface="Wingdings" pitchFamily="2" charset="2"/>
              <a:buNone/>
            </a:pPr>
            <a:endParaRPr lang="en-US" smtClean="0">
              <a:ea typeface="ＭＳ Ｐゴシック" pitchFamily="34" charset="-128"/>
            </a:endParaRPr>
          </a:p>
          <a:p>
            <a:pPr lvl="1" eaLnBrk="1" hangingPunct="1"/>
            <a:endParaRPr lang="en-US" smtClean="0">
              <a:ea typeface="ＭＳ Ｐゴシック" pitchFamily="34" charset="-128"/>
            </a:endParaRPr>
          </a:p>
        </p:txBody>
      </p:sp>
      <p:sp>
        <p:nvSpPr>
          <p:cNvPr id="12" name="Content Placeholder 2"/>
          <p:cNvSpPr txBox="1">
            <a:spLocks/>
          </p:cNvSpPr>
          <p:nvPr/>
        </p:nvSpPr>
        <p:spPr bwMode="auto">
          <a:xfrm>
            <a:off x="500063" y="4343400"/>
            <a:ext cx="8153400" cy="2667000"/>
          </a:xfrm>
          <a:prstGeom prst="rect">
            <a:avLst/>
          </a:prstGeom>
          <a:noFill/>
          <a:ln w="9525">
            <a:noFill/>
            <a:miter lim="800000"/>
            <a:headEnd/>
            <a:tailEnd/>
          </a:ln>
        </p:spPr>
        <p:txBody>
          <a:bodyPr/>
          <a:lstStyle/>
          <a:p>
            <a:pPr marL="342900" indent="-342900">
              <a:spcBef>
                <a:spcPct val="20000"/>
              </a:spcBef>
              <a:buFont typeface="Wingdings" pitchFamily="2" charset="2"/>
              <a:buNone/>
              <a:defRPr/>
            </a:pPr>
            <a:r>
              <a:rPr lang="en-US" sz="3600" dirty="0">
                <a:latin typeface="+mn-lt"/>
                <a:ea typeface="ＭＳ Ｐゴシック" pitchFamily="34" charset="-128"/>
              </a:rPr>
              <a:t>Sexual Health</a:t>
            </a:r>
          </a:p>
          <a:p>
            <a:pPr marL="742950" lvl="1" indent="-285750">
              <a:spcBef>
                <a:spcPct val="20000"/>
              </a:spcBef>
              <a:buFont typeface="Wingdings" pitchFamily="2" charset="2"/>
              <a:buChar char="§"/>
              <a:defRPr/>
            </a:pPr>
            <a:r>
              <a:rPr lang="en-US" sz="2800" dirty="0">
                <a:latin typeface="+mn-lt"/>
                <a:ea typeface="ＭＳ Ｐゴシック" pitchFamily="34" charset="-128"/>
              </a:rPr>
              <a:t>Healthy choices</a:t>
            </a:r>
          </a:p>
          <a:p>
            <a:pPr marL="742950" lvl="1" indent="-285750">
              <a:spcBef>
                <a:spcPct val="20000"/>
              </a:spcBef>
              <a:buFont typeface="Wingdings" pitchFamily="2" charset="2"/>
              <a:buChar char="§"/>
              <a:defRPr/>
            </a:pPr>
            <a:r>
              <a:rPr lang="en-US" sz="2800" dirty="0">
                <a:latin typeface="+mn-lt"/>
                <a:ea typeface="ＭＳ Ｐゴシック" pitchFamily="34" charset="-128"/>
              </a:rPr>
              <a:t>Minimize risks</a:t>
            </a: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Arial" pitchFamily="34" charset="0"/>
              <a:buChar char="–"/>
              <a:defRPr/>
            </a:pPr>
            <a:endParaRPr lang="en-US" sz="2800" dirty="0">
              <a:latin typeface="+mn-lt"/>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warzinikk\Desktop\CFS BACKGROU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36513"/>
            <a:ext cx="7121525" cy="1246187"/>
          </a:xfrm>
        </p:spPr>
        <p:txBody>
          <a:bodyPr anchor="t">
            <a:no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Overview - Care for Self:</a:t>
            </a:r>
            <a:br>
              <a:rPr lang="en-US" sz="4000" b="1" dirty="0" smtClean="0">
                <a:solidFill>
                  <a:schemeClr val="bg1"/>
                </a:solidFill>
                <a:effectLst>
                  <a:outerShdw blurRad="76200" dist="63500" dir="2700000">
                    <a:srgbClr val="000000">
                      <a:alpha val="43000"/>
                    </a:srgbClr>
                  </a:outerShdw>
                </a:effectLst>
              </a:rPr>
            </a:br>
            <a:r>
              <a:rPr lang="en-US" sz="4000" b="1" i="1" dirty="0" smtClean="0">
                <a:solidFill>
                  <a:schemeClr val="bg1"/>
                </a:solidFill>
                <a:effectLst>
                  <a:outerShdw blurRad="76200" dist="63500" dir="2700000">
                    <a:srgbClr val="000000">
                      <a:alpha val="43000"/>
                    </a:srgbClr>
                  </a:outerShdw>
                </a:effectLst>
              </a:rPr>
              <a:t>It Starts with Health</a:t>
            </a:r>
            <a:endParaRPr lang="en-US" sz="4000" b="1" i="1" dirty="0">
              <a:solidFill>
                <a:schemeClr val="bg1"/>
              </a:solidFill>
              <a:effectLst>
                <a:outerShdw blurRad="76200" dist="63500" dir="2700000">
                  <a:srgbClr val="000000">
                    <a:alpha val="43000"/>
                  </a:srgbClr>
                </a:outerShdw>
              </a:effectLst>
            </a:endParaRPr>
          </a:p>
        </p:txBody>
      </p:sp>
      <p:sp>
        <p:nvSpPr>
          <p:cNvPr id="7" name="Content Placeholder 2"/>
          <p:cNvSpPr txBox="1">
            <a:spLocks/>
          </p:cNvSpPr>
          <p:nvPr/>
        </p:nvSpPr>
        <p:spPr bwMode="auto">
          <a:xfrm>
            <a:off x="500063" y="1676400"/>
            <a:ext cx="8153400" cy="1912938"/>
          </a:xfrm>
          <a:prstGeom prst="rect">
            <a:avLst/>
          </a:prstGeom>
          <a:noFill/>
          <a:ln w="9525">
            <a:noFill/>
            <a:miter lim="800000"/>
            <a:headEnd/>
            <a:tailEnd/>
          </a:ln>
        </p:spPr>
        <p:txBody>
          <a:bodyPr/>
          <a:lstStyle/>
          <a:p>
            <a:pPr marL="342900" indent="-342900">
              <a:spcBef>
                <a:spcPct val="20000"/>
              </a:spcBef>
              <a:buFont typeface="Wingdings" pitchFamily="2" charset="2"/>
              <a:buNone/>
              <a:defRPr/>
            </a:pPr>
            <a:r>
              <a:rPr lang="en-US" sz="3600" dirty="0">
                <a:latin typeface="+mn-lt"/>
                <a:ea typeface="ＭＳ Ｐゴシック" pitchFamily="34" charset="-128"/>
              </a:rPr>
              <a:t>Social/Emotional Health</a:t>
            </a:r>
          </a:p>
          <a:p>
            <a:pPr marL="742950" lvl="1" indent="-285750">
              <a:spcBef>
                <a:spcPct val="20000"/>
              </a:spcBef>
              <a:buFont typeface="Wingdings" pitchFamily="2" charset="2"/>
              <a:buChar char="§"/>
              <a:defRPr/>
            </a:pPr>
            <a:r>
              <a:rPr lang="en-US" sz="2800" dirty="0">
                <a:latin typeface="Arial" pitchFamily="34" charset="0"/>
                <a:ea typeface="ＭＳ Ｐゴシック"/>
                <a:cs typeface="ＭＳ Ｐゴシック"/>
              </a:rPr>
              <a:t>Notice and appreciate the small good things in life– past, present, and future</a:t>
            </a:r>
          </a:p>
          <a:p>
            <a:pPr marL="742950" lvl="1" indent="-285750">
              <a:spcBef>
                <a:spcPct val="20000"/>
              </a:spcBef>
              <a:buFont typeface="Wingdings" pitchFamily="2" charset="2"/>
              <a:buChar char="§"/>
              <a:defRPr/>
            </a:pPr>
            <a:r>
              <a:rPr lang="en-US" sz="2800" dirty="0">
                <a:latin typeface="Arial" pitchFamily="34" charset="0"/>
                <a:ea typeface="ＭＳ Ｐゴシック" pitchFamily="34" charset="-128"/>
              </a:rPr>
              <a:t>Identify, use, and build on strengths</a:t>
            </a:r>
          </a:p>
          <a:p>
            <a:pPr marL="742950" lvl="1" indent="-285750">
              <a:spcBef>
                <a:spcPct val="20000"/>
              </a:spcBef>
              <a:buFont typeface="Wingdings" pitchFamily="2" charset="2"/>
              <a:buChar char="§"/>
              <a:defRPr/>
            </a:pPr>
            <a:r>
              <a:rPr lang="en-US" sz="2800" dirty="0">
                <a:latin typeface="+mn-lt"/>
                <a:ea typeface="ＭＳ Ｐゴシック" pitchFamily="34" charset="-128"/>
              </a:rPr>
              <a:t>Serve others – it feels good to do good</a:t>
            </a:r>
          </a:p>
          <a:p>
            <a:pPr marL="742950" lvl="1" indent="-285750">
              <a:spcBef>
                <a:spcPct val="20000"/>
              </a:spcBef>
              <a:buFont typeface="Arial" pitchFamily="34" charset="0"/>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Wingdings" pitchFamily="2" charset="2"/>
              <a:buNone/>
              <a:defRPr/>
            </a:pPr>
            <a:endParaRPr lang="en-US" sz="2800" dirty="0">
              <a:latin typeface="+mn-lt"/>
              <a:ea typeface="ＭＳ Ｐゴシック" pitchFamily="34" charset="-128"/>
            </a:endParaRPr>
          </a:p>
          <a:p>
            <a:pPr marL="742950" lvl="1" indent="-285750">
              <a:spcBef>
                <a:spcPct val="20000"/>
              </a:spcBef>
              <a:buFont typeface="Arial" pitchFamily="34" charset="0"/>
              <a:buChar char="–"/>
              <a:defRPr/>
            </a:pPr>
            <a:endParaRPr lang="en-US" sz="2800" dirty="0">
              <a:latin typeface="+mn-lt"/>
              <a:ea typeface="ＭＳ Ｐゴシック" pitchFamily="34" charset="-128"/>
            </a:endParaRPr>
          </a:p>
        </p:txBody>
      </p:sp>
      <p:sp>
        <p:nvSpPr>
          <p:cNvPr id="9" name="Content Placeholder 2"/>
          <p:cNvSpPr txBox="1">
            <a:spLocks/>
          </p:cNvSpPr>
          <p:nvPr/>
        </p:nvSpPr>
        <p:spPr bwMode="auto">
          <a:xfrm>
            <a:off x="500063" y="4433888"/>
            <a:ext cx="8153400" cy="1912937"/>
          </a:xfrm>
          <a:prstGeom prst="rect">
            <a:avLst/>
          </a:prstGeom>
          <a:noFill/>
          <a:ln w="9525">
            <a:noFill/>
            <a:miter lim="800000"/>
            <a:headEnd/>
            <a:tailEnd/>
          </a:ln>
        </p:spPr>
        <p:txBody>
          <a:bodyPr/>
          <a:lstStyle/>
          <a:p>
            <a:pPr marL="342900" indent="-342900">
              <a:spcBef>
                <a:spcPct val="20000"/>
              </a:spcBef>
              <a:buFont typeface="Wingdings" pitchFamily="2" charset="2"/>
              <a:buNone/>
            </a:pPr>
            <a:r>
              <a:rPr lang="en-US" sz="3600">
                <a:ea typeface="ＭＳ Ｐゴシック" pitchFamily="34" charset="-128"/>
              </a:rPr>
              <a:t>Spiritual Health</a:t>
            </a:r>
          </a:p>
          <a:p>
            <a:pPr marL="742950" lvl="1" indent="-285750">
              <a:spcBef>
                <a:spcPct val="20000"/>
              </a:spcBef>
              <a:buFont typeface="Wingdings" pitchFamily="2" charset="2"/>
              <a:buChar char="§"/>
            </a:pPr>
            <a:r>
              <a:rPr lang="en-US" sz="2800">
                <a:ea typeface="ＭＳ Ｐゴシック" pitchFamily="34" charset="-128"/>
              </a:rPr>
              <a:t>Helps to make sense of life. Gives life meaning, purpose, and guidance</a:t>
            </a:r>
          </a:p>
          <a:p>
            <a:pPr marL="742950" lvl="1" indent="-285750">
              <a:spcBef>
                <a:spcPct val="20000"/>
              </a:spcBef>
              <a:buFont typeface="Arial" charset="0"/>
              <a:buNone/>
            </a:pPr>
            <a:endParaRPr lang="en-US" sz="2800">
              <a:ea typeface="ＭＳ Ｐゴシック" pitchFamily="34" charset="-128"/>
            </a:endParaRPr>
          </a:p>
          <a:p>
            <a:pPr marL="742950" lvl="1" indent="-285750">
              <a:spcBef>
                <a:spcPct val="20000"/>
              </a:spcBef>
              <a:buFont typeface="Wingdings" pitchFamily="2" charset="2"/>
              <a:buNone/>
            </a:pPr>
            <a:endParaRPr lang="en-US" sz="2800">
              <a:ea typeface="ＭＳ Ｐゴシック" pitchFamily="34" charset="-128"/>
            </a:endParaRPr>
          </a:p>
          <a:p>
            <a:pPr marL="742950" lvl="1" indent="-285750">
              <a:spcBef>
                <a:spcPct val="20000"/>
              </a:spcBef>
              <a:buFont typeface="Wingdings" pitchFamily="2" charset="2"/>
              <a:buNone/>
            </a:pPr>
            <a:endParaRPr lang="en-US" sz="2800">
              <a:ea typeface="ＭＳ Ｐゴシック" pitchFamily="34" charset="-128"/>
            </a:endParaRPr>
          </a:p>
          <a:p>
            <a:pPr marL="742950" lvl="1" indent="-285750">
              <a:spcBef>
                <a:spcPct val="20000"/>
              </a:spcBef>
              <a:buFont typeface="Wingdings" pitchFamily="2" charset="2"/>
              <a:buNone/>
            </a:pPr>
            <a:endParaRPr lang="en-US" sz="2800">
              <a:ea typeface="ＭＳ Ｐゴシック" pitchFamily="34" charset="-128"/>
            </a:endParaRPr>
          </a:p>
          <a:p>
            <a:pPr marL="742950" lvl="1" indent="-285750">
              <a:spcBef>
                <a:spcPct val="20000"/>
              </a:spcBef>
              <a:buFont typeface="Wingdings" pitchFamily="2" charset="2"/>
              <a:buNone/>
            </a:pPr>
            <a:endParaRPr lang="en-US" sz="2800">
              <a:ea typeface="ＭＳ Ｐゴシック" pitchFamily="34" charset="-128"/>
            </a:endParaRPr>
          </a:p>
          <a:p>
            <a:pPr marL="742950" lvl="1" indent="-285750">
              <a:spcBef>
                <a:spcPct val="20000"/>
              </a:spcBef>
              <a:buFont typeface="Arial" charset="0"/>
              <a:buChar char="–"/>
            </a:pPr>
            <a:endParaRPr lang="en-US" sz="280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endParaRPr lang="en-US" smtClean="0"/>
          </a:p>
        </p:txBody>
      </p:sp>
      <p:sp>
        <p:nvSpPr>
          <p:cNvPr id="62467" name="Content Placeholder 2"/>
          <p:cNvSpPr>
            <a:spLocks noGrp="1"/>
          </p:cNvSpPr>
          <p:nvPr>
            <p:ph idx="1"/>
          </p:nvPr>
        </p:nvSpPr>
        <p:spPr/>
        <p:txBody>
          <a:bodyPr/>
          <a:lstStyle/>
          <a:p>
            <a:pPr eaLnBrk="1" hangingPunct="1"/>
            <a:endParaRPr lang="en-US" smtClean="0"/>
          </a:p>
        </p:txBody>
      </p:sp>
      <p:pic>
        <p:nvPicPr>
          <p:cNvPr id="62468" name="Picture 2" descr="C:\Users\warzinikk\Desktop\Picture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Title 1"/>
          <p:cNvSpPr txBox="1">
            <a:spLocks/>
          </p:cNvSpPr>
          <p:nvPr/>
        </p:nvSpPr>
        <p:spPr>
          <a:xfrm>
            <a:off x="238125" y="74613"/>
            <a:ext cx="7121525" cy="1246187"/>
          </a:xfrm>
          <a:prstGeom prst="rect">
            <a:avLst/>
          </a:prstGeom>
        </p:spPr>
        <p:txBody>
          <a:bodyPr>
            <a:normAutofit fontScale="90000"/>
          </a:bodyPr>
          <a:lstStyle/>
          <a:p>
            <a:pPr algn="ctr" fontAlgn="auto">
              <a:spcAft>
                <a:spcPts val="0"/>
              </a:spcAft>
              <a:defRPr/>
            </a:pPr>
            <a:r>
              <a:rPr lang="en-US" sz="4400" b="1" dirty="0">
                <a:solidFill>
                  <a:schemeClr val="bg1"/>
                </a:solidFill>
                <a:effectLst>
                  <a:outerShdw blurRad="76200" dist="63500" dir="2700000">
                    <a:srgbClr val="000000">
                      <a:alpha val="43000"/>
                    </a:srgbClr>
                  </a:outerShdw>
                </a:effectLst>
                <a:latin typeface="+mj-lt"/>
                <a:ea typeface="+mj-ea"/>
                <a:cs typeface="+mj-cs"/>
              </a:rPr>
              <a:t>Overview - Choose:</a:t>
            </a:r>
            <a:r>
              <a:rPr lang="en-US" sz="3600" b="1" dirty="0">
                <a:solidFill>
                  <a:schemeClr val="bg1"/>
                </a:solidFill>
                <a:effectLst>
                  <a:outerShdw blurRad="76200" dist="63500" dir="2700000">
                    <a:srgbClr val="000000">
                      <a:alpha val="43000"/>
                    </a:srgbClr>
                  </a:outerShdw>
                </a:effectLst>
                <a:latin typeface="+mj-lt"/>
                <a:ea typeface="+mj-ea"/>
                <a:cs typeface="+mj-cs"/>
              </a:rPr>
              <a:t/>
            </a:r>
            <a:br>
              <a:rPr lang="en-US" sz="3600" b="1" dirty="0">
                <a:solidFill>
                  <a:schemeClr val="bg1"/>
                </a:solidFill>
                <a:effectLst>
                  <a:outerShdw blurRad="76200" dist="63500" dir="2700000">
                    <a:srgbClr val="000000">
                      <a:alpha val="43000"/>
                    </a:srgbClr>
                  </a:outerShdw>
                </a:effectLst>
                <a:latin typeface="+mj-lt"/>
                <a:ea typeface="+mj-ea"/>
                <a:cs typeface="+mj-cs"/>
              </a:rPr>
            </a:br>
            <a:r>
              <a:rPr lang="en-US" sz="3600" b="1" i="1" dirty="0">
                <a:solidFill>
                  <a:schemeClr val="bg1"/>
                </a:solidFill>
                <a:effectLst>
                  <a:outerShdw blurRad="76200" dist="63500" dir="2700000">
                    <a:srgbClr val="000000">
                      <a:alpha val="43000"/>
                    </a:srgbClr>
                  </a:outerShdw>
                </a:effectLst>
                <a:latin typeface="+mj-lt"/>
                <a:ea typeface="+mj-ea"/>
                <a:cs typeface="+mj-cs"/>
              </a:rPr>
              <a:t>Making the Relationship a Priority</a:t>
            </a:r>
          </a:p>
        </p:txBody>
      </p:sp>
      <p:sp>
        <p:nvSpPr>
          <p:cNvPr id="9" name="Content Placeholder 2"/>
          <p:cNvSpPr txBox="1">
            <a:spLocks/>
          </p:cNvSpPr>
          <p:nvPr/>
        </p:nvSpPr>
        <p:spPr>
          <a:xfrm>
            <a:off x="457200" y="1882775"/>
            <a:ext cx="8229600" cy="4525963"/>
          </a:xfrm>
          <a:prstGeom prst="rect">
            <a:avLst/>
          </a:prstGeom>
        </p:spPr>
        <p:txBody>
          <a:bodyPr>
            <a:normAutofit fontScale="92500" lnSpcReduction="10000"/>
          </a:bodyPr>
          <a:lstStyle/>
          <a:p>
            <a:pPr marL="342900" indent="-342900" fontAlgn="auto">
              <a:lnSpc>
                <a:spcPct val="110000"/>
              </a:lnSpc>
              <a:spcBef>
                <a:spcPct val="20000"/>
              </a:spcBef>
              <a:spcAft>
                <a:spcPct val="60000"/>
              </a:spcAft>
              <a:buClr>
                <a:srgbClr val="176074"/>
              </a:buClr>
              <a:buFont typeface="Wingdings" pitchFamily="2" charset="2"/>
              <a:buChar char="§"/>
              <a:defRPr/>
            </a:pPr>
            <a:r>
              <a:rPr lang="en-US" sz="3200" dirty="0">
                <a:latin typeface="+mn-lt"/>
                <a:ea typeface="ＭＳ Ｐゴシック"/>
                <a:cs typeface="ＭＳ Ｐゴシック"/>
              </a:rPr>
              <a:t>The deliberate and conscious decisions </a:t>
            </a:r>
            <a:br>
              <a:rPr lang="en-US" sz="3200" dirty="0">
                <a:latin typeface="+mn-lt"/>
                <a:ea typeface="ＭＳ Ｐゴシック"/>
                <a:cs typeface="ＭＳ Ｐゴシック"/>
              </a:rPr>
            </a:br>
            <a:r>
              <a:rPr lang="en-US" sz="3200" dirty="0">
                <a:latin typeface="+mn-lt"/>
                <a:ea typeface="ＭＳ Ｐゴシック"/>
                <a:cs typeface="ＭＳ Ｐゴシック"/>
              </a:rPr>
              <a:t>that strengthen relationships </a:t>
            </a:r>
          </a:p>
          <a:p>
            <a:pPr marL="342900" indent="-342900" fontAlgn="auto">
              <a:lnSpc>
                <a:spcPct val="110000"/>
              </a:lnSpc>
              <a:spcBef>
                <a:spcPct val="20000"/>
              </a:spcBef>
              <a:spcAft>
                <a:spcPct val="60000"/>
              </a:spcAft>
              <a:buClr>
                <a:srgbClr val="176074"/>
              </a:buClr>
              <a:buFont typeface="Wingdings" pitchFamily="2" charset="2"/>
              <a:buChar char="§"/>
              <a:defRPr/>
            </a:pPr>
            <a:r>
              <a:rPr lang="en-US" sz="3200" dirty="0">
                <a:latin typeface="+mn-lt"/>
                <a:ea typeface="ＭＳ Ｐゴシック"/>
                <a:cs typeface="ＭＳ Ｐゴシック"/>
              </a:rPr>
              <a:t>Individuals who are NOT currently in a relationship and couples who ARE in a relationship</a:t>
            </a:r>
          </a:p>
          <a:p>
            <a:pPr marL="342900" indent="-342900" fontAlgn="auto">
              <a:lnSpc>
                <a:spcPct val="110000"/>
              </a:lnSpc>
              <a:spcBef>
                <a:spcPct val="20000"/>
              </a:spcBef>
              <a:spcAft>
                <a:spcPct val="60000"/>
              </a:spcAft>
              <a:buClr>
                <a:srgbClr val="176074"/>
              </a:buClr>
              <a:buFont typeface="Wingdings" pitchFamily="2" charset="2"/>
              <a:buChar char="§"/>
              <a:defRPr/>
            </a:pPr>
            <a:r>
              <a:rPr lang="en-US" sz="3200" i="1" dirty="0">
                <a:latin typeface="+mn-lt"/>
                <a:ea typeface="ＭＳ Ｐゴシック"/>
                <a:cs typeface="ＭＳ Ｐゴシック"/>
              </a:rPr>
              <a:t>Choosing </a:t>
            </a:r>
            <a:r>
              <a:rPr lang="en-US" sz="3200" dirty="0">
                <a:latin typeface="+mn-lt"/>
                <a:ea typeface="ＭＳ Ｐゴシック"/>
                <a:cs typeface="ＭＳ Ｐゴシック"/>
              </a:rPr>
              <a:t>a partner and </a:t>
            </a:r>
            <a:r>
              <a:rPr lang="en-US" sz="3200" i="1" dirty="0">
                <a:latin typeface="+mn-lt"/>
                <a:ea typeface="ＭＳ Ｐゴシック"/>
                <a:cs typeface="ＭＳ Ｐゴシック"/>
              </a:rPr>
              <a:t>choosing </a:t>
            </a:r>
            <a:r>
              <a:rPr lang="en-US" sz="3200" dirty="0">
                <a:latin typeface="+mn-lt"/>
                <a:ea typeface="ＭＳ Ｐゴシック"/>
                <a:cs typeface="ＭＳ Ｐゴシック"/>
              </a:rPr>
              <a:t>to stay with a partner</a:t>
            </a:r>
            <a:endParaRPr lang="en-US" sz="3200" i="1" dirty="0">
              <a:latin typeface="+mn-lt"/>
              <a:ea typeface="ＭＳ Ｐゴシック"/>
              <a:cs typeface="ＭＳ Ｐゴシック"/>
            </a:endParaRPr>
          </a:p>
          <a:p>
            <a:pPr marL="342900" indent="-342900" fontAlgn="auto">
              <a:spcBef>
                <a:spcPct val="20000"/>
              </a:spcBef>
              <a:spcAft>
                <a:spcPts val="0"/>
              </a:spcAft>
              <a:buFont typeface="Arial"/>
              <a:buChar char="•"/>
              <a:defRPr/>
            </a:pPr>
            <a:endParaRPr lang="en-US" sz="3200" dirty="0">
              <a:latin typeface="+mn-l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endParaRPr lang="en-US" smtClean="0"/>
          </a:p>
        </p:txBody>
      </p:sp>
      <p:sp>
        <p:nvSpPr>
          <p:cNvPr id="63491" name="Content Placeholder 2"/>
          <p:cNvSpPr>
            <a:spLocks noGrp="1"/>
          </p:cNvSpPr>
          <p:nvPr>
            <p:ph idx="1"/>
          </p:nvPr>
        </p:nvSpPr>
        <p:spPr/>
        <p:txBody>
          <a:bodyPr/>
          <a:lstStyle/>
          <a:p>
            <a:pPr eaLnBrk="1" hangingPunct="1"/>
            <a:endParaRPr lang="en-US" smtClean="0"/>
          </a:p>
        </p:txBody>
      </p:sp>
      <p:pic>
        <p:nvPicPr>
          <p:cNvPr id="63492" name="Picture 2" descr="C:\Users\warzinikk\Desktop\Picture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itle 1"/>
          <p:cNvSpPr txBox="1">
            <a:spLocks/>
          </p:cNvSpPr>
          <p:nvPr/>
        </p:nvSpPr>
        <p:spPr>
          <a:xfrm>
            <a:off x="254000" y="0"/>
            <a:ext cx="7112000" cy="1417638"/>
          </a:xfrm>
          <a:prstGeom prst="rect">
            <a:avLst/>
          </a:prstGeom>
        </p:spPr>
        <p:txBody>
          <a:bodyPr anchor="ctr">
            <a:normAutofit/>
          </a:bodyPr>
          <a:lstStyle/>
          <a:p>
            <a:pPr algn="ctr" fontAlgn="auto">
              <a:spcAft>
                <a:spcPts val="0"/>
              </a:spcAft>
              <a:defRPr/>
            </a:pPr>
            <a:r>
              <a:rPr lang="en-US" sz="4000" b="1">
                <a:solidFill>
                  <a:schemeClr val="bg1"/>
                </a:solidFill>
                <a:effectLst>
                  <a:outerShdw blurRad="76200" dist="63500" dir="2700000">
                    <a:srgbClr val="000000">
                      <a:alpha val="43000"/>
                    </a:srgbClr>
                  </a:outerShdw>
                </a:effectLst>
                <a:latin typeface="+mj-lt"/>
                <a:ea typeface="+mj-ea"/>
                <a:cs typeface="+mj-cs"/>
              </a:rPr>
              <a:t>Summary: </a:t>
            </a:r>
            <a:r>
              <a:rPr lang="en-US" sz="4000" b="1" i="1">
                <a:solidFill>
                  <a:schemeClr val="bg1"/>
                </a:solidFill>
                <a:effectLst>
                  <a:outerShdw blurRad="76200" dist="63500" dir="2700000">
                    <a:srgbClr val="000000">
                      <a:alpha val="43000"/>
                    </a:srgbClr>
                  </a:outerShdw>
                </a:effectLst>
                <a:latin typeface="+mj-lt"/>
                <a:ea typeface="+mj-ea"/>
                <a:cs typeface="+mj-cs"/>
              </a:rPr>
              <a:t>Choose</a:t>
            </a:r>
            <a:endParaRPr lang="en-US" sz="4000" b="1" i="1" dirty="0">
              <a:solidFill>
                <a:schemeClr val="bg1"/>
              </a:solidFill>
              <a:effectLst>
                <a:outerShdw blurRad="76200" dist="63500" dir="2700000">
                  <a:srgbClr val="000000">
                    <a:alpha val="43000"/>
                  </a:srgbClr>
                </a:outerShdw>
              </a:effectLst>
              <a:latin typeface="+mj-lt"/>
              <a:ea typeface="+mj-ea"/>
              <a:cs typeface="+mj-cs"/>
            </a:endParaRPr>
          </a:p>
        </p:txBody>
      </p:sp>
      <p:sp>
        <p:nvSpPr>
          <p:cNvPr id="6" name="Content Placeholder 2"/>
          <p:cNvSpPr txBox="1">
            <a:spLocks/>
          </p:cNvSpPr>
          <p:nvPr/>
        </p:nvSpPr>
        <p:spPr>
          <a:xfrm>
            <a:off x="381000" y="1714500"/>
            <a:ext cx="8513763" cy="4468813"/>
          </a:xfrm>
          <a:prstGeom prst="rect">
            <a:avLst/>
          </a:prstGeom>
        </p:spPr>
        <p:txBody>
          <a:bodyPr>
            <a:normAutofit/>
          </a:bodyPr>
          <a:lstStyle/>
          <a:p>
            <a:pPr fontAlgn="auto">
              <a:spcBef>
                <a:spcPct val="20000"/>
              </a:spcBef>
              <a:spcAft>
                <a:spcPts val="0"/>
              </a:spcAft>
              <a:buFont typeface="Wingdings" pitchFamily="2" charset="2"/>
              <a:buNone/>
              <a:defRPr/>
            </a:pPr>
            <a:r>
              <a:rPr lang="en-US" sz="3000" dirty="0">
                <a:latin typeface="+mn-lt"/>
                <a:ea typeface="ＭＳ Ｐゴシック" pitchFamily="34" charset="-128"/>
              </a:rPr>
              <a:t>Each partner must make intentional relationship choices by:</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Deciding, not sliding</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Committing effort to the relationship</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Focusing on each other’s strengths</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Avoiding hurtful thoughts or behaviors</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Finding ways to grow your relationship</a:t>
            </a:r>
          </a:p>
          <a:p>
            <a:pPr marL="742950" lvl="1" indent="-285750" fontAlgn="auto">
              <a:spcBef>
                <a:spcPct val="20000"/>
              </a:spcBef>
              <a:spcAft>
                <a:spcPts val="0"/>
              </a:spcAft>
              <a:buClr>
                <a:srgbClr val="176074"/>
              </a:buClr>
              <a:buSzPct val="100000"/>
              <a:buFont typeface="Wingdings" pitchFamily="2" charset="2"/>
              <a:buChar char="§"/>
              <a:defRPr/>
            </a:pPr>
            <a:r>
              <a:rPr lang="en-US" sz="2800" dirty="0">
                <a:latin typeface="+mn-lt"/>
                <a:ea typeface="ＭＳ Ｐゴシック"/>
              </a:rPr>
              <a:t>Envisioning a healthy future together</a:t>
            </a:r>
          </a:p>
          <a:p>
            <a:pPr marL="342900" indent="-342900" fontAlgn="auto">
              <a:spcBef>
                <a:spcPct val="20000"/>
              </a:spcBef>
              <a:spcAft>
                <a:spcPts val="0"/>
              </a:spcAft>
              <a:buFont typeface="Arial"/>
              <a:buChar char="•"/>
              <a:defRPr/>
            </a:pPr>
            <a:endParaRPr lang="en-US" sz="3200" dirty="0">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warzinikk\Desktop\KNW BACKGROU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74613"/>
            <a:ext cx="7121525" cy="1246187"/>
          </a:xfrm>
        </p:spPr>
        <p:txBody>
          <a:bodyPr anchor="t">
            <a:normAutofit fontScale="90000"/>
          </a:bodyPr>
          <a:lstStyle/>
          <a:p>
            <a:pPr eaLnBrk="1" hangingPunct="1">
              <a:defRPr/>
            </a:pPr>
            <a:r>
              <a:rPr lang="en-US" b="1" dirty="0" smtClean="0">
                <a:solidFill>
                  <a:schemeClr val="bg1"/>
                </a:solidFill>
                <a:effectLst>
                  <a:outerShdw blurRad="76200" dist="63500" dir="2700000">
                    <a:srgbClr val="000000">
                      <a:alpha val="43000"/>
                    </a:srgbClr>
                  </a:outerShdw>
                </a:effectLst>
              </a:rPr>
              <a:t>Overview - Know: </a:t>
            </a:r>
            <a:r>
              <a:rPr lang="en-US" sz="3600" b="1" dirty="0" smtClean="0">
                <a:solidFill>
                  <a:schemeClr val="bg1"/>
                </a:solidFill>
                <a:effectLst>
                  <a:outerShdw blurRad="76200" dist="63500" dir="2700000">
                    <a:srgbClr val="000000">
                      <a:alpha val="43000"/>
                    </a:srgbClr>
                  </a:outerShdw>
                </a:effectLst>
              </a:rPr>
              <a:t/>
            </a:r>
            <a:br>
              <a:rPr lang="en-US" sz="3600" b="1" dirty="0" smtClean="0">
                <a:solidFill>
                  <a:schemeClr val="bg1"/>
                </a:solidFill>
                <a:effectLst>
                  <a:outerShdw blurRad="76200" dist="63500" dir="2700000">
                    <a:srgbClr val="000000">
                      <a:alpha val="43000"/>
                    </a:srgbClr>
                  </a:outerShdw>
                </a:effectLst>
              </a:rPr>
            </a:br>
            <a:r>
              <a:rPr lang="en-US" sz="3600" b="1" i="1" dirty="0" smtClean="0">
                <a:solidFill>
                  <a:schemeClr val="bg1"/>
                </a:solidFill>
                <a:effectLst>
                  <a:outerShdw blurRad="76200" dist="63500" dir="2700000">
                    <a:srgbClr val="000000">
                      <a:alpha val="43000"/>
                    </a:srgbClr>
                  </a:outerShdw>
                </a:effectLst>
              </a:rPr>
              <a:t>Getting to Know Your Partner Well</a:t>
            </a:r>
            <a:endParaRPr lang="en-US" sz="3600" b="1" i="1" dirty="0">
              <a:solidFill>
                <a:schemeClr val="bg1"/>
              </a:solidFill>
              <a:effectLst>
                <a:outerShdw blurRad="76200" dist="63500" dir="2700000">
                  <a:srgbClr val="000000">
                    <a:alpha val="43000"/>
                  </a:srgbClr>
                </a:outerShdw>
              </a:effectLst>
            </a:endParaRPr>
          </a:p>
        </p:txBody>
      </p:sp>
      <p:sp>
        <p:nvSpPr>
          <p:cNvPr id="64516" name="Content Placeholder 2"/>
          <p:cNvSpPr>
            <a:spLocks noGrp="1"/>
          </p:cNvSpPr>
          <p:nvPr>
            <p:ph idx="1"/>
          </p:nvPr>
        </p:nvSpPr>
        <p:spPr>
          <a:xfrm>
            <a:off x="457200" y="1714500"/>
            <a:ext cx="8229600" cy="4411663"/>
          </a:xfrm>
        </p:spPr>
        <p:txBody>
          <a:bodyPr/>
          <a:lstStyle/>
          <a:p>
            <a:pPr marL="319088" lvl="1" indent="-319088" eaLnBrk="1" hangingPunct="1">
              <a:spcBef>
                <a:spcPts val="700"/>
              </a:spcBef>
              <a:buClr>
                <a:srgbClr val="A34016"/>
              </a:buClr>
              <a:buFont typeface="Wingdings" pitchFamily="2" charset="2"/>
              <a:buChar char="§"/>
            </a:pPr>
            <a:r>
              <a:rPr lang="en-US" smtClean="0">
                <a:ea typeface="ＭＳ Ｐゴシック" pitchFamily="34" charset="-128"/>
              </a:rPr>
              <a:t>Know involves developing an understanding </a:t>
            </a:r>
            <a:br>
              <a:rPr lang="en-US" smtClean="0">
                <a:ea typeface="ＭＳ Ｐゴシック" pitchFamily="34" charset="-128"/>
              </a:rPr>
            </a:br>
            <a:r>
              <a:rPr lang="en-US" smtClean="0">
                <a:ea typeface="ＭＳ Ｐゴシック" pitchFamily="34" charset="-128"/>
              </a:rPr>
              <a:t>of one’s partner and being willing to share personal hopes and dreams with each other</a:t>
            </a:r>
          </a:p>
          <a:p>
            <a:pPr marL="319088" lvl="1" indent="-319088" eaLnBrk="1" hangingPunct="1">
              <a:spcBef>
                <a:spcPts val="700"/>
              </a:spcBef>
              <a:buClr>
                <a:srgbClr val="A34016"/>
              </a:buClr>
              <a:buFont typeface="Wingdings" pitchFamily="2" charset="2"/>
              <a:buChar char="§"/>
            </a:pPr>
            <a:endParaRPr lang="en-US" smtClean="0">
              <a:ea typeface="ＭＳ Ｐゴシック" pitchFamily="34" charset="-128"/>
            </a:endParaRPr>
          </a:p>
          <a:p>
            <a:pPr marL="319088" lvl="1" indent="-319088" eaLnBrk="1" hangingPunct="1">
              <a:spcBef>
                <a:spcPts val="700"/>
              </a:spcBef>
              <a:buClr>
                <a:srgbClr val="A34016"/>
              </a:buClr>
              <a:buFont typeface="Wingdings" pitchFamily="2" charset="2"/>
              <a:buChar char="§"/>
            </a:pPr>
            <a:r>
              <a:rPr lang="en-US" smtClean="0">
                <a:ea typeface="ＭＳ Ｐゴシック" pitchFamily="34" charset="-128"/>
              </a:rPr>
              <a:t>“Know before you go” and “Knowing as you are going”</a:t>
            </a:r>
          </a:p>
          <a:p>
            <a:pPr eaLnBrk="1" hangingPunct="1"/>
            <a:endParaRPr lang="en-US"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a:lstStyle/>
          <a:p>
            <a:pPr eaLnBrk="1" hangingPunct="1">
              <a:buClr>
                <a:srgbClr val="387025"/>
              </a:buClr>
              <a:buFont typeface="Wingdings" pitchFamily="2" charset="2"/>
              <a:buChar char="§"/>
            </a:pPr>
            <a:r>
              <a:rPr lang="en-US" smtClean="0">
                <a:ea typeface="ＭＳ Ｐゴシック" pitchFamily="34" charset="-128"/>
              </a:rPr>
              <a:t>National project (HRMET) to develop and deliver relationship and marriage education (RME) training to Child Welfare Professionals.</a:t>
            </a:r>
          </a:p>
          <a:p>
            <a:pPr eaLnBrk="1" hangingPunct="1">
              <a:buClr>
                <a:srgbClr val="387025"/>
              </a:buClr>
              <a:buFont typeface="Arial" charset="0"/>
              <a:buNone/>
            </a:pPr>
            <a:endParaRPr lang="en-US" smtClean="0">
              <a:ea typeface="ＭＳ Ｐゴシック" pitchFamily="34" charset="-128"/>
            </a:endParaRPr>
          </a:p>
          <a:p>
            <a:pPr eaLnBrk="1" hangingPunct="1">
              <a:buClr>
                <a:srgbClr val="387025"/>
              </a:buClr>
              <a:buFont typeface="Wingdings" pitchFamily="2" charset="2"/>
              <a:buChar char="§"/>
            </a:pPr>
            <a:r>
              <a:rPr lang="en-US" smtClean="0">
                <a:ea typeface="ＭＳ Ｐゴシック" pitchFamily="34" charset="-128"/>
              </a:rPr>
              <a:t>Have you worked with families and wished you had more information that might help them with relationship decisions?</a:t>
            </a:r>
            <a:endParaRPr lang="en-US" sz="2000" smtClean="0">
              <a:ea typeface="ＭＳ Ｐゴシック" pitchFamily="34" charset="-128"/>
            </a:endParaRPr>
          </a:p>
          <a:p>
            <a:pPr eaLnBrk="1" hangingPunct="1">
              <a:buClr>
                <a:srgbClr val="387025"/>
              </a:buClr>
              <a:buFont typeface="Wingdings" pitchFamily="2" charset="2"/>
              <a:buChar char="§"/>
            </a:pPr>
            <a:endParaRPr lang="en-US" smtClean="0"/>
          </a:p>
        </p:txBody>
      </p:sp>
      <p:sp>
        <p:nvSpPr>
          <p:cNvPr id="5" name="Title 1"/>
          <p:cNvSpPr>
            <a:spLocks noGrp="1"/>
          </p:cNvSpPr>
          <p:nvPr>
            <p:ph type="title"/>
          </p:nvPr>
        </p:nvSpPr>
        <p:spPr>
          <a:xfrm>
            <a:off x="238125" y="274638"/>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Project Overview</a:t>
            </a:r>
            <a:endParaRPr lang="en-US" sz="4000" b="1" dirty="0">
              <a:solidFill>
                <a:schemeClr val="bg1"/>
              </a:solidFill>
              <a:effectLst>
                <a:outerShdw blurRad="76200" dist="635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warzinikk\Desktop\KNW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0"/>
            <a:ext cx="7112000" cy="1143000"/>
          </a:xfrm>
        </p:spPr>
        <p:txBody>
          <a:bodyPr anchor="t">
            <a:no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Being in the Know:</a:t>
            </a:r>
            <a:br>
              <a:rPr lang="en-US" sz="4000" b="1" dirty="0" smtClean="0">
                <a:solidFill>
                  <a:schemeClr val="bg1"/>
                </a:solidFill>
                <a:effectLst>
                  <a:outerShdw blurRad="76200" dist="63500" dir="2700000">
                    <a:srgbClr val="000000">
                      <a:alpha val="43000"/>
                    </a:srgbClr>
                  </a:outerShdw>
                </a:effectLst>
              </a:rPr>
            </a:br>
            <a:r>
              <a:rPr lang="en-US" sz="4000" b="1" dirty="0" smtClean="0">
                <a:solidFill>
                  <a:schemeClr val="bg1"/>
                </a:solidFill>
                <a:effectLst>
                  <a:outerShdw blurRad="76200" dist="63500" dir="2700000">
                    <a:srgbClr val="000000">
                      <a:alpha val="43000"/>
                    </a:srgbClr>
                  </a:outerShdw>
                </a:effectLst>
              </a:rPr>
              <a:t>10 Ps to Ponder</a:t>
            </a:r>
            <a:endParaRPr lang="en-US" sz="4000" b="1" dirty="0">
              <a:solidFill>
                <a:schemeClr val="bg1"/>
              </a:solidFill>
              <a:effectLst>
                <a:outerShdw blurRad="76200" dist="63500" dir="2700000">
                  <a:srgbClr val="000000">
                    <a:alpha val="43000"/>
                  </a:srgbClr>
                </a:outerShdw>
              </a:effectLst>
            </a:endParaRPr>
          </a:p>
        </p:txBody>
      </p:sp>
      <p:sp>
        <p:nvSpPr>
          <p:cNvPr id="6" name="Content Placeholder 2"/>
          <p:cNvSpPr txBox="1">
            <a:spLocks/>
          </p:cNvSpPr>
          <p:nvPr/>
        </p:nvSpPr>
        <p:spPr>
          <a:xfrm>
            <a:off x="371475" y="1677988"/>
            <a:ext cx="3276600" cy="2894012"/>
          </a:xfrm>
          <a:prstGeom prst="rect">
            <a:avLst/>
          </a:prstGeom>
        </p:spPr>
        <p:txBody>
          <a:bodyPr wrap="none" rIns="0"/>
          <a:lstStyle/>
          <a:p>
            <a:pPr marL="285750" indent="-285750" fontAlgn="auto">
              <a:spcBef>
                <a:spcPts val="600"/>
              </a:spcBef>
              <a:spcAft>
                <a:spcPts val="0"/>
              </a:spcAft>
              <a:buClr>
                <a:srgbClr val="A34016"/>
              </a:buClr>
              <a:buFont typeface="Wingdings" pitchFamily="2" charset="2"/>
              <a:buChar char="§"/>
              <a:tabLst>
                <a:tab pos="3886200" algn="l"/>
              </a:tabLst>
              <a:defRPr/>
            </a:pPr>
            <a:r>
              <a:rPr lang="en-US" sz="2600" dirty="0">
                <a:latin typeface="+mn-lt"/>
                <a:ea typeface="ＭＳ Ｐゴシック"/>
                <a:cs typeface="ＭＳ Ｐゴシック"/>
              </a:rPr>
              <a:t>Personality</a:t>
            </a:r>
          </a:p>
          <a:p>
            <a:pPr marL="285750" indent="-285750" fontAlgn="auto">
              <a:spcBef>
                <a:spcPts val="600"/>
              </a:spcBef>
              <a:spcAft>
                <a:spcPts val="0"/>
              </a:spcAft>
              <a:buClr>
                <a:srgbClr val="A34016"/>
              </a:buClr>
              <a:buFont typeface="Wingdings" pitchFamily="2" charset="2"/>
              <a:buChar char="§"/>
              <a:tabLst>
                <a:tab pos="3886200" algn="l"/>
              </a:tabLst>
              <a:defRPr/>
            </a:pPr>
            <a:r>
              <a:rPr lang="en-US" sz="2600" dirty="0">
                <a:latin typeface="+mn-lt"/>
                <a:ea typeface="ＭＳ Ｐゴシック"/>
                <a:cs typeface="ＭＳ Ｐゴシック"/>
              </a:rPr>
              <a:t>Passions</a:t>
            </a:r>
          </a:p>
          <a:p>
            <a:pPr marL="285750" indent="-285750" fontAlgn="auto">
              <a:spcBef>
                <a:spcPts val="600"/>
              </a:spcBef>
              <a:spcAft>
                <a:spcPts val="0"/>
              </a:spcAft>
              <a:buClr>
                <a:srgbClr val="A34016"/>
              </a:buClr>
              <a:buFont typeface="Wingdings" pitchFamily="2" charset="2"/>
              <a:buChar char="§"/>
              <a:tabLst>
                <a:tab pos="3886200" algn="l"/>
              </a:tabLst>
              <a:defRPr/>
            </a:pPr>
            <a:r>
              <a:rPr lang="en-US" sz="2600" dirty="0">
                <a:latin typeface="+mn-lt"/>
                <a:ea typeface="ＭＳ Ｐゴシック"/>
                <a:cs typeface="ＭＳ Ｐゴシック"/>
              </a:rPr>
              <a:t>Plans and Priorities</a:t>
            </a:r>
          </a:p>
          <a:p>
            <a:pPr marL="285750" indent="-285750" fontAlgn="auto">
              <a:spcBef>
                <a:spcPts val="600"/>
              </a:spcBef>
              <a:spcAft>
                <a:spcPts val="0"/>
              </a:spcAft>
              <a:buClr>
                <a:srgbClr val="A34016"/>
              </a:buClr>
              <a:buFont typeface="Wingdings" pitchFamily="2" charset="2"/>
              <a:buChar char="§"/>
              <a:tabLst>
                <a:tab pos="3886200" algn="l"/>
              </a:tabLst>
              <a:defRPr/>
            </a:pPr>
            <a:r>
              <a:rPr lang="en-US" sz="2600" dirty="0">
                <a:latin typeface="+mn-lt"/>
                <a:ea typeface="ＭＳ Ｐゴシック"/>
                <a:cs typeface="ＭＳ Ｐゴシック"/>
              </a:rPr>
              <a:t>Previous Partners</a:t>
            </a:r>
          </a:p>
          <a:p>
            <a:pPr marL="285750" indent="-285750" fontAlgn="auto">
              <a:spcBef>
                <a:spcPts val="600"/>
              </a:spcBef>
              <a:spcAft>
                <a:spcPts val="0"/>
              </a:spcAft>
              <a:buClr>
                <a:srgbClr val="A34016"/>
              </a:buClr>
              <a:buFont typeface="Wingdings" pitchFamily="2" charset="2"/>
              <a:buChar char="§"/>
              <a:tabLst>
                <a:tab pos="3886200" algn="l"/>
              </a:tabLst>
              <a:defRPr/>
            </a:pPr>
            <a:r>
              <a:rPr lang="en-US" sz="2600" dirty="0">
                <a:latin typeface="+mn-lt"/>
                <a:ea typeface="ＭＳ Ｐゴシック"/>
                <a:cs typeface="ＭＳ Ｐゴシック"/>
              </a:rPr>
              <a:t>Perspective Taking</a:t>
            </a:r>
          </a:p>
          <a:p>
            <a:pPr marL="285750" indent="-285750" fontAlgn="auto">
              <a:spcBef>
                <a:spcPts val="600"/>
              </a:spcBef>
              <a:spcAft>
                <a:spcPts val="0"/>
              </a:spcAft>
              <a:buClr>
                <a:srgbClr val="A34016"/>
              </a:buClr>
              <a:buFont typeface="Wingdings" pitchFamily="2" charset="2"/>
              <a:buChar char="§"/>
              <a:tabLst>
                <a:tab pos="3886200" algn="l"/>
              </a:tabLst>
              <a:defRPr/>
            </a:pPr>
            <a:endParaRPr lang="en-US" sz="2400" dirty="0">
              <a:latin typeface="Arial" pitchFamily="34" charset="0"/>
              <a:ea typeface="ＭＳ Ｐゴシック"/>
              <a:cs typeface="ＭＳ Ｐゴシック"/>
            </a:endParaRPr>
          </a:p>
          <a:p>
            <a:pPr marL="285750" indent="-285750" fontAlgn="auto">
              <a:spcBef>
                <a:spcPts val="600"/>
              </a:spcBef>
              <a:spcAft>
                <a:spcPts val="0"/>
              </a:spcAft>
              <a:buClr>
                <a:srgbClr val="A34016"/>
              </a:buClr>
              <a:buFont typeface="Wingdings" pitchFamily="2" charset="2"/>
              <a:buChar char="§"/>
              <a:tabLst>
                <a:tab pos="3886200" algn="l"/>
              </a:tabLst>
              <a:defRPr/>
            </a:pPr>
            <a:endParaRPr lang="en-US" sz="2400" dirty="0">
              <a:latin typeface="+mn-lt"/>
              <a:ea typeface="ＭＳ Ｐゴシック"/>
              <a:cs typeface="ＭＳ Ｐゴシック"/>
            </a:endParaRPr>
          </a:p>
          <a:p>
            <a:pPr marL="285750" indent="-285750" fontAlgn="auto">
              <a:spcBef>
                <a:spcPts val="600"/>
              </a:spcBef>
              <a:spcAft>
                <a:spcPts val="0"/>
              </a:spcAft>
              <a:buClr>
                <a:srgbClr val="A34016"/>
              </a:buClr>
              <a:buFont typeface="Wingdings" pitchFamily="2" charset="2"/>
              <a:buChar char="§"/>
              <a:tabLst>
                <a:tab pos="3886200" algn="l"/>
              </a:tabLst>
              <a:defRPr/>
            </a:pPr>
            <a:endParaRPr lang="en-US" sz="2400" dirty="0">
              <a:latin typeface="Arial" pitchFamily="34" charset="0"/>
              <a:ea typeface="ＭＳ Ｐゴシック"/>
              <a:cs typeface="ＭＳ Ｐゴシック"/>
            </a:endParaRPr>
          </a:p>
          <a:p>
            <a:pPr marL="285750" indent="-285750" fontAlgn="auto">
              <a:spcBef>
                <a:spcPts val="600"/>
              </a:spcBef>
              <a:spcAft>
                <a:spcPts val="0"/>
              </a:spcAft>
              <a:buClr>
                <a:srgbClr val="A34016"/>
              </a:buClr>
              <a:buFont typeface="Wingdings" pitchFamily="2" charset="2"/>
              <a:buChar char="§"/>
              <a:tabLst>
                <a:tab pos="3886200" algn="l"/>
              </a:tabLst>
              <a:defRPr/>
            </a:pPr>
            <a:endParaRPr lang="en-US" sz="2400" dirty="0">
              <a:latin typeface="+mn-lt"/>
              <a:ea typeface="ＭＳ Ｐゴシック"/>
              <a:cs typeface="ＭＳ Ｐゴシック"/>
            </a:endParaRPr>
          </a:p>
          <a:p>
            <a:pPr marL="285750" indent="-285750" fontAlgn="auto">
              <a:spcBef>
                <a:spcPts val="600"/>
              </a:spcBef>
              <a:spcAft>
                <a:spcPts val="0"/>
              </a:spcAft>
              <a:buClr>
                <a:srgbClr val="A34016"/>
              </a:buClr>
              <a:buFont typeface="Wingdings" pitchFamily="2" charset="2"/>
              <a:buChar char="§"/>
              <a:defRPr/>
            </a:pPr>
            <a:endParaRPr lang="en-US" sz="2600" dirty="0">
              <a:latin typeface="+mn-lt"/>
              <a:ea typeface="ＭＳ Ｐゴシック"/>
              <a:cs typeface="ＭＳ Ｐゴシック"/>
            </a:endParaRPr>
          </a:p>
          <a:p>
            <a:pPr marL="342900" indent="-342900" fontAlgn="auto">
              <a:lnSpc>
                <a:spcPct val="80000"/>
              </a:lnSpc>
              <a:spcBef>
                <a:spcPct val="20000"/>
              </a:spcBef>
              <a:spcAft>
                <a:spcPts val="0"/>
              </a:spcAft>
              <a:buFont typeface="Wingdings" pitchFamily="2" charset="2"/>
              <a:buNone/>
              <a:defRPr/>
            </a:pPr>
            <a:endParaRPr lang="en-US" sz="3200" dirty="0">
              <a:latin typeface="+mn-lt"/>
              <a:ea typeface="ＭＳ Ｐゴシック"/>
              <a:cs typeface="ＭＳ Ｐゴシック"/>
            </a:endParaRPr>
          </a:p>
        </p:txBody>
      </p:sp>
      <p:pic>
        <p:nvPicPr>
          <p:cNvPr id="9" name="Picture 1"/>
          <p:cNvPicPr>
            <a:picLocks noChangeAspect="1" noChangeArrowheads="1"/>
          </p:cNvPicPr>
          <p:nvPr/>
        </p:nvPicPr>
        <p:blipFill>
          <a:blip r:embed="rId3"/>
          <a:srcRect/>
          <a:stretch>
            <a:fillRect/>
          </a:stretch>
        </p:blipFill>
        <p:spPr bwMode="auto">
          <a:xfrm>
            <a:off x="2590800" y="4572000"/>
            <a:ext cx="3263900" cy="2286000"/>
          </a:xfrm>
          <a:prstGeom prst="rect">
            <a:avLst/>
          </a:prstGeom>
          <a:ln>
            <a:noFill/>
          </a:ln>
          <a:effectLst>
            <a:outerShdw blurRad="190500" algn="tl" rotWithShape="0">
              <a:srgbClr val="000000">
                <a:alpha val="70000"/>
              </a:srgbClr>
            </a:outerShdw>
          </a:effectLst>
        </p:spPr>
      </p:pic>
      <p:sp>
        <p:nvSpPr>
          <p:cNvPr id="65542" name="Rectangle 11"/>
          <p:cNvSpPr>
            <a:spLocks noChangeArrowheads="1"/>
          </p:cNvSpPr>
          <p:nvPr/>
        </p:nvSpPr>
        <p:spPr bwMode="auto">
          <a:xfrm>
            <a:off x="3829050" y="1644650"/>
            <a:ext cx="5505450" cy="2449513"/>
          </a:xfrm>
          <a:prstGeom prst="rect">
            <a:avLst/>
          </a:prstGeom>
          <a:noFill/>
          <a:ln w="9525">
            <a:noFill/>
            <a:miter lim="800000"/>
            <a:headEnd/>
            <a:tailEnd/>
          </a:ln>
        </p:spPr>
        <p:txBody>
          <a:bodyPr>
            <a:spAutoFit/>
          </a:bodyPr>
          <a:lstStyle/>
          <a:p>
            <a:pPr marL="228600" indent="-228600">
              <a:lnSpc>
                <a:spcPct val="120000"/>
              </a:lnSpc>
              <a:buClr>
                <a:srgbClr val="A34016"/>
              </a:buClr>
              <a:buSzPct val="100000"/>
              <a:buFont typeface="Wingdings" pitchFamily="2" charset="2"/>
              <a:buChar char="§"/>
              <a:tabLst>
                <a:tab pos="3886200" algn="l"/>
              </a:tabLst>
            </a:pPr>
            <a:r>
              <a:rPr lang="en-US" sz="2600"/>
              <a:t>Problem Solving</a:t>
            </a:r>
          </a:p>
          <a:p>
            <a:pPr marL="228600" indent="-228600">
              <a:lnSpc>
                <a:spcPct val="120000"/>
              </a:lnSpc>
              <a:buClr>
                <a:srgbClr val="A34016"/>
              </a:buClr>
              <a:buSzPct val="100000"/>
              <a:buFont typeface="Wingdings" pitchFamily="2" charset="2"/>
              <a:buChar char="§"/>
              <a:tabLst>
                <a:tab pos="3886200" algn="l"/>
              </a:tabLst>
            </a:pPr>
            <a:r>
              <a:rPr lang="en-US" sz="2600"/>
              <a:t>Past Family Experiences</a:t>
            </a:r>
          </a:p>
          <a:p>
            <a:pPr marL="228600" indent="-228600">
              <a:lnSpc>
                <a:spcPct val="120000"/>
              </a:lnSpc>
              <a:buClr>
                <a:srgbClr val="A34016"/>
              </a:buClr>
              <a:buSzPct val="100000"/>
              <a:buFont typeface="Wingdings" pitchFamily="2" charset="2"/>
              <a:buChar char="§"/>
              <a:tabLst>
                <a:tab pos="3886200" algn="l"/>
              </a:tabLst>
            </a:pPr>
            <a:r>
              <a:rPr lang="en-US" sz="2600"/>
              <a:t>Physical/Psychological Health</a:t>
            </a:r>
          </a:p>
          <a:p>
            <a:pPr marL="228600" indent="-228600">
              <a:lnSpc>
                <a:spcPct val="120000"/>
              </a:lnSpc>
              <a:buClr>
                <a:srgbClr val="A34016"/>
              </a:buClr>
              <a:buSzPct val="100000"/>
              <a:buFont typeface="Wingdings" pitchFamily="2" charset="2"/>
              <a:buChar char="§"/>
              <a:tabLst>
                <a:tab pos="3886200" algn="l"/>
              </a:tabLst>
            </a:pPr>
            <a:r>
              <a:rPr lang="en-US" sz="2600"/>
              <a:t>Parenting Experience/Approach</a:t>
            </a:r>
          </a:p>
          <a:p>
            <a:pPr marL="228600" indent="-228600">
              <a:lnSpc>
                <a:spcPct val="120000"/>
              </a:lnSpc>
              <a:buClr>
                <a:srgbClr val="A34016"/>
              </a:buClr>
              <a:buSzPct val="100000"/>
              <a:buFont typeface="Wingdings" pitchFamily="2" charset="2"/>
              <a:buChar char="§"/>
              <a:tabLst>
                <a:tab pos="3886200" algn="l"/>
              </a:tabLst>
            </a:pPr>
            <a:r>
              <a:rPr lang="en-US" sz="2600"/>
              <a:t>Provider Potential</a:t>
            </a:r>
          </a:p>
        </p:txBody>
      </p:sp>
      <p:grpSp>
        <p:nvGrpSpPr>
          <p:cNvPr id="65543" name="Group 7"/>
          <p:cNvGrpSpPr>
            <a:grpSpLocks/>
          </p:cNvGrpSpPr>
          <p:nvPr/>
        </p:nvGrpSpPr>
        <p:grpSpPr bwMode="auto">
          <a:xfrm>
            <a:off x="-9525" y="6129338"/>
            <a:ext cx="1041400" cy="719137"/>
            <a:chOff x="-9525" y="6128715"/>
            <a:chExt cx="1040913" cy="719760"/>
          </a:xfrm>
        </p:grpSpPr>
        <p:pic>
          <p:nvPicPr>
            <p:cNvPr id="65544" name="Picture 2"/>
            <p:cNvPicPr>
              <a:picLocks noChangeAspect="1" noChangeArrowheads="1"/>
            </p:cNvPicPr>
            <p:nvPr/>
          </p:nvPicPr>
          <p:blipFill>
            <a:blip r:embed="rId4"/>
            <a:srcRect/>
            <a:stretch>
              <a:fillRect/>
            </a:stretch>
          </p:blipFill>
          <p:spPr bwMode="auto">
            <a:xfrm>
              <a:off x="180974" y="6128715"/>
              <a:ext cx="362707" cy="510057"/>
            </a:xfrm>
            <a:prstGeom prst="rect">
              <a:avLst/>
            </a:prstGeom>
            <a:solidFill>
              <a:schemeClr val="bg2"/>
            </a:solidFill>
            <a:ln w="9525">
              <a:noFill/>
              <a:miter lim="800000"/>
              <a:headEnd/>
              <a:tailEnd/>
            </a:ln>
          </p:spPr>
        </p:pic>
        <p:sp>
          <p:nvSpPr>
            <p:cNvPr id="13" name="Subtitle 2"/>
            <p:cNvSpPr txBox="1">
              <a:spLocks/>
            </p:cNvSpPr>
            <p:nvPr/>
          </p:nvSpPr>
          <p:spPr>
            <a:xfrm>
              <a:off x="-9525" y="6562477"/>
              <a:ext cx="1040913" cy="285998"/>
            </a:xfrm>
            <a:prstGeom prst="rect">
              <a:avLst/>
            </a:prstGeom>
            <a:solidFill>
              <a:schemeClr val="bg1">
                <a:alpha val="33000"/>
              </a:schemeClr>
            </a:solidFill>
          </p:spPr>
          <p:txBody>
            <a:bodyPr>
              <a:normAutofit/>
            </a:bodyPr>
            <a:lstStyle/>
            <a:p>
              <a:pPr fontAlgn="auto">
                <a:spcBef>
                  <a:spcPct val="20000"/>
                </a:spcBef>
                <a:spcAft>
                  <a:spcPts val="0"/>
                </a:spcAft>
                <a:buFont typeface="Arial"/>
                <a:buNone/>
                <a:defRPr/>
              </a:pPr>
              <a:r>
                <a:rPr lang="en-US" sz="1200" dirty="0">
                  <a:solidFill>
                    <a:schemeClr val="tx1">
                      <a:lumMod val="50000"/>
                      <a:lumOff val="50000"/>
                    </a:schemeClr>
                  </a:solidFill>
                  <a:latin typeface="+mn-lt"/>
                </a:rPr>
                <a:t>KNW-05</a:t>
              </a: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warzinikk\Desktop\KNW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0"/>
            <a:ext cx="7112000" cy="1143000"/>
          </a:xfrm>
        </p:spPr>
        <p:txBody>
          <a:bodyPr>
            <a:no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Summary: </a:t>
            </a:r>
            <a:r>
              <a:rPr lang="en-US" sz="4000" b="1" i="1" dirty="0" smtClean="0">
                <a:solidFill>
                  <a:schemeClr val="bg1"/>
                </a:solidFill>
                <a:effectLst>
                  <a:outerShdw blurRad="76200" dist="63500" dir="2700000">
                    <a:srgbClr val="000000">
                      <a:alpha val="43000"/>
                    </a:srgbClr>
                  </a:outerShdw>
                </a:effectLst>
              </a:rPr>
              <a:t>Know</a:t>
            </a:r>
            <a:endParaRPr lang="en-US" sz="4000" b="1" i="1" dirty="0">
              <a:solidFill>
                <a:schemeClr val="bg1"/>
              </a:solidFill>
              <a:effectLst>
                <a:outerShdw blurRad="76200" dist="63500" dir="2700000">
                  <a:srgbClr val="000000">
                    <a:alpha val="43000"/>
                  </a:srgbClr>
                </a:outerShdw>
              </a:effectLst>
            </a:endParaRPr>
          </a:p>
        </p:txBody>
      </p:sp>
      <p:sp>
        <p:nvSpPr>
          <p:cNvPr id="66564" name="Content Placeholder 2"/>
          <p:cNvSpPr>
            <a:spLocks noGrp="1"/>
          </p:cNvSpPr>
          <p:nvPr>
            <p:ph idx="1"/>
          </p:nvPr>
        </p:nvSpPr>
        <p:spPr>
          <a:xfrm>
            <a:off x="400050" y="1781175"/>
            <a:ext cx="8286750" cy="4860925"/>
          </a:xfrm>
        </p:spPr>
        <p:txBody>
          <a:bodyPr/>
          <a:lstStyle/>
          <a:p>
            <a:pPr eaLnBrk="1" hangingPunct="1">
              <a:buFont typeface="Wingdings" pitchFamily="2" charset="2"/>
              <a:buNone/>
            </a:pPr>
            <a:r>
              <a:rPr lang="en-US" sz="2800" smtClean="0">
                <a:ea typeface="ＭＳ Ｐゴシック" pitchFamily="34" charset="-128"/>
              </a:rPr>
              <a:t>Getting to know one’s partner well involves:</a:t>
            </a:r>
          </a:p>
          <a:p>
            <a:pPr lvl="1" eaLnBrk="1" hangingPunct="1">
              <a:buClr>
                <a:srgbClr val="A34016"/>
              </a:buClr>
              <a:buFont typeface="Wingdings" pitchFamily="2" charset="2"/>
              <a:buChar char="§"/>
            </a:pPr>
            <a:r>
              <a:rPr lang="en-US" smtClean="0">
                <a:ea typeface="ＭＳ Ｐゴシック" pitchFamily="34" charset="-128"/>
              </a:rPr>
              <a:t>Asking about partner’s life, thoughts, and feelings</a:t>
            </a:r>
          </a:p>
          <a:p>
            <a:pPr lvl="1" eaLnBrk="1" hangingPunct="1">
              <a:buClr>
                <a:srgbClr val="A34016"/>
              </a:buClr>
              <a:buFont typeface="Wingdings" pitchFamily="2" charset="2"/>
              <a:buChar char="§"/>
            </a:pPr>
            <a:r>
              <a:rPr lang="en-US" smtClean="0">
                <a:ea typeface="ＭＳ Ｐゴシック" pitchFamily="34" charset="-128"/>
              </a:rPr>
              <a:t>Being sensitive to partner’s worries and needs</a:t>
            </a:r>
          </a:p>
          <a:p>
            <a:pPr lvl="1" eaLnBrk="1" hangingPunct="1">
              <a:buClr>
                <a:srgbClr val="A34016"/>
              </a:buClr>
              <a:buFont typeface="Wingdings" pitchFamily="2" charset="2"/>
              <a:buChar char="§"/>
            </a:pPr>
            <a:r>
              <a:rPr lang="en-US" smtClean="0">
                <a:ea typeface="ＭＳ Ｐゴシック" pitchFamily="34" charset="-128"/>
              </a:rPr>
              <a:t>Recalling positive experiences together</a:t>
            </a:r>
          </a:p>
          <a:p>
            <a:pPr lvl="1" eaLnBrk="1" hangingPunct="1">
              <a:buClr>
                <a:srgbClr val="A34016"/>
              </a:buClr>
              <a:buFont typeface="Wingdings" pitchFamily="2" charset="2"/>
              <a:buChar char="§"/>
            </a:pPr>
            <a:r>
              <a:rPr lang="en-US" smtClean="0">
                <a:ea typeface="ＭＳ Ｐゴシック" pitchFamily="34" charset="-128"/>
              </a:rPr>
              <a:t>Expressing sincere interest</a:t>
            </a:r>
          </a:p>
          <a:p>
            <a:pPr lvl="1" eaLnBrk="1" hangingPunct="1">
              <a:buClr>
                <a:srgbClr val="A34016"/>
              </a:buClr>
              <a:buFont typeface="Wingdings" pitchFamily="2" charset="2"/>
              <a:buChar char="§"/>
            </a:pPr>
            <a:r>
              <a:rPr lang="en-US" smtClean="0">
                <a:ea typeface="ＭＳ Ｐゴシック" pitchFamily="34" charset="-128"/>
              </a:rPr>
              <a:t>Revealing your thoughts and feelings</a:t>
            </a:r>
          </a:p>
          <a:p>
            <a:pPr lvl="1" eaLnBrk="1" hangingPunct="1">
              <a:buClr>
                <a:srgbClr val="A34016"/>
              </a:buClr>
              <a:buFont typeface="Wingdings" pitchFamily="2" charset="2"/>
              <a:buChar char="§"/>
            </a:pPr>
            <a:r>
              <a:rPr lang="en-US" smtClean="0">
                <a:ea typeface="ＭＳ Ｐゴシック" pitchFamily="34" charset="-128"/>
              </a:rPr>
              <a:t>Discussing what you expect in the relationship</a:t>
            </a:r>
          </a:p>
          <a:p>
            <a:pPr eaLnBrk="1" hangingPunct="1"/>
            <a:endParaRPr lang="en-US" sz="280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warzinikk\Desktop\CARE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74613"/>
            <a:ext cx="7121525" cy="1246187"/>
          </a:xfrm>
        </p:spPr>
        <p:txBody>
          <a:bodyPr anchor="t">
            <a:normAutofit fontScale="90000"/>
          </a:bodyPr>
          <a:lstStyle/>
          <a:p>
            <a:pPr eaLnBrk="1" hangingPunct="1">
              <a:defRPr/>
            </a:pPr>
            <a:r>
              <a:rPr lang="en-US" b="1" dirty="0" smtClean="0">
                <a:solidFill>
                  <a:schemeClr val="bg1"/>
                </a:solidFill>
                <a:effectLst>
                  <a:outerShdw blurRad="76200" dist="63500" dir="2700000">
                    <a:srgbClr val="000000">
                      <a:alpha val="43000"/>
                    </a:srgbClr>
                  </a:outerShdw>
                </a:effectLst>
              </a:rPr>
              <a:t>Overview - Care:</a:t>
            </a:r>
            <a:r>
              <a:rPr lang="en-US" sz="3600" b="1" dirty="0" smtClean="0">
                <a:solidFill>
                  <a:schemeClr val="bg1"/>
                </a:solidFill>
                <a:effectLst>
                  <a:outerShdw blurRad="76200" dist="63500" dir="2700000">
                    <a:srgbClr val="000000">
                      <a:alpha val="43000"/>
                    </a:srgbClr>
                  </a:outerShdw>
                </a:effectLst>
              </a:rPr>
              <a:t/>
            </a:r>
            <a:br>
              <a:rPr lang="en-US" sz="3600" b="1" dirty="0" smtClean="0">
                <a:solidFill>
                  <a:schemeClr val="bg1"/>
                </a:solidFill>
                <a:effectLst>
                  <a:outerShdw blurRad="76200" dist="63500" dir="2700000">
                    <a:srgbClr val="000000">
                      <a:alpha val="43000"/>
                    </a:srgbClr>
                  </a:outerShdw>
                </a:effectLst>
              </a:rPr>
            </a:br>
            <a:r>
              <a:rPr lang="en-US" sz="3600" b="1" i="1" dirty="0" smtClean="0">
                <a:solidFill>
                  <a:schemeClr val="bg1"/>
                </a:solidFill>
                <a:effectLst>
                  <a:outerShdw blurRad="76200" dist="63500" dir="2700000">
                    <a:srgbClr val="000000">
                      <a:alpha val="43000"/>
                    </a:srgbClr>
                  </a:outerShdw>
                </a:effectLst>
              </a:rPr>
              <a:t>Showing Affection and Respect</a:t>
            </a:r>
            <a:endParaRPr lang="en-US" sz="3600" b="1" i="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a:xfrm>
            <a:off x="457200" y="1751013"/>
            <a:ext cx="8229600" cy="4805362"/>
          </a:xfrm>
        </p:spPr>
        <p:txBody>
          <a:bodyPr>
            <a:normAutofit fontScale="92500" lnSpcReduction="10000"/>
          </a:bodyPr>
          <a:lstStyle/>
          <a:p>
            <a:pPr marL="0" indent="0" eaLnBrk="1" hangingPunct="1">
              <a:lnSpc>
                <a:spcPct val="110000"/>
              </a:lnSpc>
              <a:buFont typeface="Wingdings" pitchFamily="2" charset="2"/>
              <a:buNone/>
              <a:defRPr/>
            </a:pPr>
            <a:r>
              <a:rPr lang="en-US" sz="3500" dirty="0" smtClean="0">
                <a:ea typeface="ＭＳ Ｐゴシック"/>
                <a:cs typeface="ＭＳ Ｐゴシック"/>
              </a:rPr>
              <a:t>Some ways individuals show affection and respect to a partner include: </a:t>
            </a:r>
          </a:p>
          <a:p>
            <a:pPr lvl="1" eaLnBrk="1" hangingPunct="1">
              <a:lnSpc>
                <a:spcPct val="110000"/>
              </a:lnSpc>
              <a:buClr>
                <a:srgbClr val="636097"/>
              </a:buClr>
              <a:buSzPct val="100000"/>
              <a:buFont typeface="Wingdings" pitchFamily="2" charset="2"/>
              <a:buChar char="§"/>
              <a:defRPr/>
            </a:pPr>
            <a:r>
              <a:rPr lang="en-US" dirty="0" smtClean="0">
                <a:ea typeface="ＭＳ Ｐゴシック"/>
              </a:rPr>
              <a:t>Expressing caring actions, not crabby reactions</a:t>
            </a:r>
          </a:p>
          <a:p>
            <a:pPr lvl="1" eaLnBrk="1" hangingPunct="1">
              <a:lnSpc>
                <a:spcPct val="110000"/>
              </a:lnSpc>
              <a:buClr>
                <a:srgbClr val="636097"/>
              </a:buClr>
              <a:buSzPct val="100000"/>
              <a:buFont typeface="Wingdings" pitchFamily="2" charset="2"/>
              <a:buChar char="§"/>
              <a:defRPr/>
            </a:pPr>
            <a:r>
              <a:rPr lang="en-US" dirty="0" smtClean="0">
                <a:ea typeface="ＭＳ Ｐゴシック"/>
              </a:rPr>
              <a:t>Being open and listening to one’s partner</a:t>
            </a:r>
          </a:p>
          <a:p>
            <a:pPr lvl="1" eaLnBrk="1" hangingPunct="1">
              <a:lnSpc>
                <a:spcPct val="110000"/>
              </a:lnSpc>
              <a:buClr>
                <a:srgbClr val="636097"/>
              </a:buClr>
              <a:buSzPct val="100000"/>
              <a:buFont typeface="Wingdings" pitchFamily="2" charset="2"/>
              <a:buChar char="§"/>
              <a:defRPr/>
            </a:pPr>
            <a:r>
              <a:rPr lang="en-US" dirty="0" smtClean="0">
                <a:ea typeface="ＭＳ Ｐゴシック"/>
              </a:rPr>
              <a:t>Focusing on the good in one’s partner</a:t>
            </a:r>
          </a:p>
          <a:p>
            <a:pPr lvl="1" eaLnBrk="1" hangingPunct="1">
              <a:lnSpc>
                <a:spcPct val="110000"/>
              </a:lnSpc>
              <a:buClr>
                <a:srgbClr val="636097"/>
              </a:buClr>
              <a:buSzPct val="100000"/>
              <a:buFont typeface="Wingdings" pitchFamily="2" charset="2"/>
              <a:buChar char="§"/>
              <a:defRPr/>
            </a:pPr>
            <a:r>
              <a:rPr lang="en-US" dirty="0" smtClean="0">
                <a:ea typeface="ＭＳ Ｐゴシック"/>
              </a:rPr>
              <a:t>Accepting and valuing differences</a:t>
            </a:r>
          </a:p>
          <a:p>
            <a:pPr lvl="1" eaLnBrk="1" hangingPunct="1">
              <a:lnSpc>
                <a:spcPct val="110000"/>
              </a:lnSpc>
              <a:buClr>
                <a:srgbClr val="636097"/>
              </a:buClr>
              <a:buSzPct val="100000"/>
              <a:buFont typeface="Wingdings" pitchFamily="2" charset="2"/>
              <a:buChar char="§"/>
              <a:defRPr/>
            </a:pPr>
            <a:r>
              <a:rPr lang="en-US" dirty="0" smtClean="0">
                <a:ea typeface="ＭＳ Ｐゴシック"/>
              </a:rPr>
              <a:t>Giving love in the way the partner likes to be loved</a:t>
            </a:r>
          </a:p>
          <a:p>
            <a:pPr lvl="1" eaLnBrk="1" hangingPunct="1">
              <a:lnSpc>
                <a:spcPct val="110000"/>
              </a:lnSpc>
              <a:buClr>
                <a:srgbClr val="636097"/>
              </a:buClr>
              <a:buSzPct val="100000"/>
              <a:buFont typeface="Wingdings" pitchFamily="2" charset="2"/>
              <a:buChar char="§"/>
              <a:defRPr/>
            </a:pPr>
            <a:r>
              <a:rPr lang="en-US" dirty="0" smtClean="0">
                <a:ea typeface="ＭＳ Ｐゴシック"/>
              </a:rPr>
              <a:t>Showing appreciation</a:t>
            </a:r>
          </a:p>
          <a:p>
            <a:pPr lvl="1" eaLnBrk="1" hangingPunct="1">
              <a:lnSpc>
                <a:spcPct val="110000"/>
              </a:lnSpc>
              <a:buClr>
                <a:srgbClr val="636097"/>
              </a:buClr>
              <a:buSzPct val="100000"/>
              <a:buFont typeface="Wingdings" pitchFamily="2" charset="2"/>
              <a:buChar char="§"/>
              <a:defRPr/>
            </a:pPr>
            <a:r>
              <a:rPr lang="en-US" dirty="0" smtClean="0">
                <a:ea typeface="ＭＳ Ｐゴシック"/>
              </a:rPr>
              <a:t>Making time for togetherness</a:t>
            </a:r>
          </a:p>
          <a:p>
            <a:pPr marL="400050" lvl="1" indent="-400050" eaLnBrk="1" hangingPunct="1">
              <a:spcBef>
                <a:spcPts val="700"/>
              </a:spcBef>
              <a:buClr>
                <a:srgbClr val="636097"/>
              </a:buClr>
              <a:buSzPct val="100000"/>
              <a:buFont typeface="Wingdings" pitchFamily="2" charset="2"/>
              <a:buChar char="§"/>
              <a:defRPr/>
            </a:pPr>
            <a:endParaRPr lang="en-US" dirty="0" smtClean="0">
              <a:ea typeface="ＭＳ Ｐゴシック"/>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warzinikk\Desktop\CARE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8611" name="Content Placeholder 2"/>
          <p:cNvSpPr>
            <a:spLocks noGrp="1"/>
          </p:cNvSpPr>
          <p:nvPr>
            <p:ph idx="1"/>
          </p:nvPr>
        </p:nvSpPr>
        <p:spPr>
          <a:xfrm>
            <a:off x="457200" y="1617663"/>
            <a:ext cx="8229600" cy="4297362"/>
          </a:xfrm>
        </p:spPr>
        <p:txBody>
          <a:bodyPr/>
          <a:lstStyle/>
          <a:p>
            <a:pPr eaLnBrk="1" hangingPunct="1">
              <a:buClr>
                <a:srgbClr val="636097"/>
              </a:buClr>
              <a:buFont typeface="Wingdings" pitchFamily="2" charset="2"/>
              <a:buChar char="§"/>
            </a:pPr>
            <a:r>
              <a:rPr lang="en-US" sz="2800" smtClean="0">
                <a:ea typeface="ＭＳ Ｐゴシック" pitchFamily="34" charset="-128"/>
              </a:rPr>
              <a:t>Things that I like about my partner that </a:t>
            </a:r>
            <a:br>
              <a:rPr lang="en-US" sz="2800" smtClean="0">
                <a:ea typeface="ＭＳ Ｐゴシック" pitchFamily="34" charset="-128"/>
              </a:rPr>
            </a:br>
            <a:r>
              <a:rPr lang="en-US" sz="2800" i="1" smtClean="0">
                <a:ea typeface="ＭＳ Ｐゴシック" pitchFamily="34" charset="-128"/>
              </a:rPr>
              <a:t>do not need to </a:t>
            </a:r>
            <a:r>
              <a:rPr lang="en-US" sz="2800" smtClean="0">
                <a:ea typeface="ＭＳ Ｐゴシック" pitchFamily="34" charset="-128"/>
              </a:rPr>
              <a:t>change.</a:t>
            </a:r>
          </a:p>
          <a:p>
            <a:pPr eaLnBrk="1" hangingPunct="1">
              <a:buClr>
                <a:srgbClr val="636097"/>
              </a:buClr>
              <a:buFont typeface="Wingdings" pitchFamily="2" charset="2"/>
              <a:buChar char="§"/>
            </a:pPr>
            <a:r>
              <a:rPr lang="en-US" sz="2800" smtClean="0">
                <a:ea typeface="ＭＳ Ｐゴシック" pitchFamily="34" charset="-128"/>
              </a:rPr>
              <a:t>Things I do not like about my partner that </a:t>
            </a:r>
            <a:br>
              <a:rPr lang="en-US" sz="2800" smtClean="0">
                <a:ea typeface="ＭＳ Ｐゴシック" pitchFamily="34" charset="-128"/>
              </a:rPr>
            </a:br>
            <a:r>
              <a:rPr lang="en-US" sz="2800" i="1" smtClean="0">
                <a:ea typeface="ＭＳ Ｐゴシック" pitchFamily="34" charset="-128"/>
              </a:rPr>
              <a:t>never will </a:t>
            </a:r>
            <a:r>
              <a:rPr lang="en-US" sz="2800" smtClean="0">
                <a:ea typeface="ＭＳ Ｐゴシック" pitchFamily="34" charset="-128"/>
              </a:rPr>
              <a:t>change.</a:t>
            </a:r>
          </a:p>
          <a:p>
            <a:pPr eaLnBrk="1" hangingPunct="1">
              <a:buClr>
                <a:srgbClr val="636097"/>
              </a:buClr>
              <a:buFont typeface="Wingdings" pitchFamily="2" charset="2"/>
              <a:buChar char="§"/>
            </a:pPr>
            <a:r>
              <a:rPr lang="en-US" sz="2800" smtClean="0">
                <a:ea typeface="ＭＳ Ｐゴシック" pitchFamily="34" charset="-128"/>
              </a:rPr>
              <a:t>Things I do not like about my partner that </a:t>
            </a:r>
            <a:br>
              <a:rPr lang="en-US" sz="2800" smtClean="0">
                <a:ea typeface="ＭＳ Ｐゴシック" pitchFamily="34" charset="-128"/>
              </a:rPr>
            </a:br>
            <a:r>
              <a:rPr lang="en-US" sz="2800" i="1" smtClean="0">
                <a:ea typeface="ＭＳ Ｐゴシック" pitchFamily="34" charset="-128"/>
              </a:rPr>
              <a:t>can </a:t>
            </a:r>
            <a:r>
              <a:rPr lang="en-US" sz="2800" smtClean="0">
                <a:ea typeface="ＭＳ Ｐゴシック" pitchFamily="34" charset="-128"/>
              </a:rPr>
              <a:t>change.</a:t>
            </a:r>
          </a:p>
          <a:p>
            <a:pPr lvl="1" eaLnBrk="1" hangingPunct="1">
              <a:buFont typeface="Arial" charset="0"/>
              <a:buNone/>
            </a:pPr>
            <a:endParaRPr lang="en-US" smtClean="0">
              <a:ea typeface="ＭＳ Ｐゴシック" pitchFamily="34" charset="-128"/>
            </a:endParaRPr>
          </a:p>
        </p:txBody>
      </p:sp>
      <p:sp>
        <p:nvSpPr>
          <p:cNvPr id="7" name="Title 1"/>
          <p:cNvSpPr txBox="1">
            <a:spLocks/>
          </p:cNvSpPr>
          <p:nvPr/>
        </p:nvSpPr>
        <p:spPr>
          <a:xfrm>
            <a:off x="0" y="341313"/>
            <a:ext cx="7366000" cy="1143000"/>
          </a:xfrm>
          <a:prstGeom prst="rect">
            <a:avLst/>
          </a:prstGeom>
        </p:spPr>
        <p:txBody>
          <a:bodyPr/>
          <a:lstStyle/>
          <a:p>
            <a:pPr algn="ctr" fontAlgn="auto">
              <a:spcAft>
                <a:spcPts val="0"/>
              </a:spcAft>
              <a:defRPr/>
            </a:pPr>
            <a:r>
              <a:rPr lang="en-US" sz="4000" b="1" dirty="0">
                <a:solidFill>
                  <a:schemeClr val="bg1"/>
                </a:solidFill>
                <a:effectLst>
                  <a:outerShdw blurRad="76200" dist="63500" dir="2700000">
                    <a:srgbClr val="000000">
                      <a:alpha val="43000"/>
                    </a:srgbClr>
                  </a:outerShdw>
                </a:effectLst>
                <a:latin typeface="+mj-lt"/>
                <a:ea typeface="+mj-ea"/>
                <a:cs typeface="+mj-cs"/>
              </a:rPr>
              <a:t>3 Parts to Every Relationship</a:t>
            </a:r>
          </a:p>
        </p:txBody>
      </p:sp>
      <p:pic>
        <p:nvPicPr>
          <p:cNvPr id="10" name="Picture 1" descr="C:\Documents and Settings\warzinikk\Desktop\iStock Photos\HappyAsianFamily.jpg"/>
          <p:cNvPicPr>
            <a:picLocks noChangeAspect="1" noChangeArrowheads="1"/>
          </p:cNvPicPr>
          <p:nvPr/>
        </p:nvPicPr>
        <p:blipFill>
          <a:blip r:embed="rId3" cstate="print"/>
          <a:srcRect/>
          <a:stretch>
            <a:fillRect/>
          </a:stretch>
        </p:blipFill>
        <p:spPr bwMode="auto">
          <a:xfrm rot="392071">
            <a:off x="5236163" y="4388001"/>
            <a:ext cx="3184537" cy="2127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C:\Documents and Settings\warzinikk\Desktop\iStock Photos\NEW PICS\HispanicCoupleTeenDaughters.jpg"/>
          <p:cNvPicPr>
            <a:picLocks noChangeAspect="1" noChangeArrowheads="1"/>
          </p:cNvPicPr>
          <p:nvPr/>
        </p:nvPicPr>
        <p:blipFill>
          <a:blip r:embed="rId4" cstate="print"/>
          <a:srcRect t="16211" r="8226"/>
          <a:stretch>
            <a:fillRect/>
          </a:stretch>
        </p:blipFill>
        <p:spPr bwMode="auto">
          <a:xfrm rot="21238367">
            <a:off x="1931256" y="4493618"/>
            <a:ext cx="3352051" cy="2031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warzinikk\Desktop\CARE BACKGROU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1847850"/>
            <a:ext cx="3895725" cy="4298950"/>
          </a:xfrm>
        </p:spPr>
        <p:txBody>
          <a:bodyPr>
            <a:normAutofit/>
          </a:bodyPr>
          <a:lstStyle/>
          <a:p>
            <a:pPr marL="228600" indent="-228600">
              <a:spcBef>
                <a:spcPts val="700"/>
              </a:spcBef>
              <a:buClr>
                <a:srgbClr val="636097"/>
              </a:buClr>
              <a:buSzPct val="100000"/>
              <a:buFont typeface="Wingdings" pitchFamily="2" charset="2"/>
              <a:buChar char="§"/>
              <a:defRPr/>
            </a:pPr>
            <a:r>
              <a:rPr lang="en-US" sz="2400" dirty="0" smtClean="0"/>
              <a:t>Often people like about 80% of their partner and dislike 20%</a:t>
            </a:r>
          </a:p>
          <a:p>
            <a:pPr marL="228600" indent="-228600">
              <a:spcBef>
                <a:spcPts val="700"/>
              </a:spcBef>
              <a:buClr>
                <a:srgbClr val="636097"/>
              </a:buClr>
              <a:buSzPct val="100000"/>
              <a:buFont typeface="Wingdings" pitchFamily="2" charset="2"/>
              <a:buChar char="§"/>
              <a:defRPr/>
            </a:pPr>
            <a:r>
              <a:rPr lang="en-US" sz="2400" dirty="0" smtClean="0"/>
              <a:t>What happens when we think and talk about the 20% we don’t like?</a:t>
            </a:r>
          </a:p>
          <a:p>
            <a:pPr marL="228600" indent="-228600">
              <a:spcBef>
                <a:spcPts val="700"/>
              </a:spcBef>
              <a:buClr>
                <a:srgbClr val="636097"/>
              </a:buClr>
              <a:buSzPct val="100000"/>
              <a:buFont typeface="Wingdings" pitchFamily="2" charset="2"/>
              <a:buChar char="§"/>
              <a:defRPr/>
            </a:pPr>
            <a:r>
              <a:rPr lang="en-US" sz="2400" dirty="0" smtClean="0"/>
              <a:t>What happens when we think and talk a lot about the 80% that we do like? </a:t>
            </a:r>
          </a:p>
          <a:p>
            <a:pPr marL="319088" indent="-319088">
              <a:spcBef>
                <a:spcPts val="700"/>
              </a:spcBef>
              <a:buClr>
                <a:schemeClr val="accent2"/>
              </a:buClr>
              <a:buSzPct val="60000"/>
              <a:buFont typeface="Wingdings" pitchFamily="2" charset="2"/>
              <a:buChar char="q"/>
              <a:defRPr/>
            </a:pPr>
            <a:endParaRPr lang="en-US" sz="2400" dirty="0" smtClean="0"/>
          </a:p>
          <a:p>
            <a:pPr marL="319088" indent="-319088">
              <a:spcBef>
                <a:spcPts val="700"/>
              </a:spcBef>
              <a:buClr>
                <a:schemeClr val="accent2"/>
              </a:buClr>
              <a:buSzPct val="60000"/>
              <a:buFont typeface="Wingdings" pitchFamily="2" charset="2"/>
              <a:buNone/>
              <a:defRPr/>
            </a:pPr>
            <a:endParaRPr lang="en-US" sz="2400" dirty="0" smtClean="0">
              <a:solidFill>
                <a:srgbClr val="FF0000"/>
              </a:solidFill>
            </a:endParaRPr>
          </a:p>
          <a:p>
            <a:pPr lvl="1" eaLnBrk="1" hangingPunct="1">
              <a:buFont typeface="Arial" pitchFamily="34" charset="0"/>
              <a:buNone/>
              <a:defRPr/>
            </a:pPr>
            <a:endParaRPr lang="en-US" dirty="0" smtClean="0">
              <a:ea typeface="ＭＳ Ｐゴシック"/>
            </a:endParaRPr>
          </a:p>
        </p:txBody>
      </p:sp>
      <p:sp>
        <p:nvSpPr>
          <p:cNvPr id="7" name="Title 1"/>
          <p:cNvSpPr txBox="1">
            <a:spLocks/>
          </p:cNvSpPr>
          <p:nvPr/>
        </p:nvSpPr>
        <p:spPr>
          <a:xfrm>
            <a:off x="0" y="0"/>
            <a:ext cx="7496175" cy="1343025"/>
          </a:xfrm>
          <a:prstGeom prst="rect">
            <a:avLst/>
          </a:prstGeom>
        </p:spPr>
        <p:txBody>
          <a:bodyPr/>
          <a:lstStyle/>
          <a:p>
            <a:pPr algn="ctr" fontAlgn="auto">
              <a:spcAft>
                <a:spcPts val="0"/>
              </a:spcAft>
              <a:defRPr/>
            </a:pPr>
            <a:r>
              <a:rPr lang="en-US" sz="3700" b="1" dirty="0">
                <a:solidFill>
                  <a:schemeClr val="bg1"/>
                </a:solidFill>
                <a:effectLst>
                  <a:outerShdw blurRad="76200" dist="63500" dir="2700000">
                    <a:srgbClr val="000000">
                      <a:alpha val="43000"/>
                    </a:srgbClr>
                  </a:outerShdw>
                </a:effectLst>
                <a:latin typeface="+mj-lt"/>
                <a:ea typeface="+mj-ea"/>
                <a:cs typeface="+mj-cs"/>
              </a:rPr>
              <a:t>Things That Do Not </a:t>
            </a:r>
            <a:br>
              <a:rPr lang="en-US" sz="3700" b="1" dirty="0">
                <a:solidFill>
                  <a:schemeClr val="bg1"/>
                </a:solidFill>
                <a:effectLst>
                  <a:outerShdw blurRad="76200" dist="63500" dir="2700000">
                    <a:srgbClr val="000000">
                      <a:alpha val="43000"/>
                    </a:srgbClr>
                  </a:outerShdw>
                </a:effectLst>
                <a:latin typeface="+mj-lt"/>
                <a:ea typeface="+mj-ea"/>
                <a:cs typeface="+mj-cs"/>
              </a:rPr>
            </a:br>
            <a:r>
              <a:rPr lang="en-US" sz="3700" b="1" dirty="0">
                <a:solidFill>
                  <a:schemeClr val="bg1"/>
                </a:solidFill>
                <a:effectLst>
                  <a:outerShdw blurRad="76200" dist="63500" dir="2700000">
                    <a:srgbClr val="000000">
                      <a:alpha val="43000"/>
                    </a:srgbClr>
                  </a:outerShdw>
                </a:effectLst>
                <a:latin typeface="+mj-lt"/>
                <a:ea typeface="+mj-ea"/>
                <a:cs typeface="+mj-cs"/>
              </a:rPr>
              <a:t>Need to Change…</a:t>
            </a:r>
          </a:p>
        </p:txBody>
      </p:sp>
      <p:grpSp>
        <p:nvGrpSpPr>
          <p:cNvPr id="1030" name="Group 3"/>
          <p:cNvGrpSpPr>
            <a:grpSpLocks/>
          </p:cNvGrpSpPr>
          <p:nvPr/>
        </p:nvGrpSpPr>
        <p:grpSpPr bwMode="auto">
          <a:xfrm>
            <a:off x="4352925" y="1562100"/>
            <a:ext cx="4438650" cy="4284663"/>
            <a:chOff x="109123414" y="110347628"/>
            <a:chExt cx="2090486" cy="2082823"/>
          </a:xfrm>
        </p:grpSpPr>
        <p:sp>
          <p:nvSpPr>
            <p:cNvPr id="1031" name="Rectangle 6"/>
            <p:cNvSpPr>
              <a:spLocks noChangeArrowheads="1"/>
            </p:cNvSpPr>
            <p:nvPr/>
          </p:nvSpPr>
          <p:spPr bwMode="auto">
            <a:xfrm>
              <a:off x="109123414" y="112242600"/>
              <a:ext cx="2057400" cy="57150"/>
            </a:xfrm>
            <a:prstGeom prst="rect">
              <a:avLst/>
            </a:prstGeom>
            <a:solidFill>
              <a:srgbClr val="FFFFFF"/>
            </a:solidFill>
            <a:ln w="9525" algn="in">
              <a:noFill/>
              <a:miter lim="800000"/>
              <a:headEnd/>
              <a:tailEnd/>
            </a:ln>
          </p:spPr>
          <p:txBody>
            <a:bodyPr lIns="36576" tIns="36576" rIns="36576" bIns="36576"/>
            <a:lstStyle/>
            <a:p>
              <a:endParaRPr lang="en-US"/>
            </a:p>
          </p:txBody>
        </p:sp>
        <p:sp>
          <p:nvSpPr>
            <p:cNvPr id="1032" name="Rectangle 7"/>
            <p:cNvSpPr>
              <a:spLocks noChangeArrowheads="1"/>
            </p:cNvSpPr>
            <p:nvPr/>
          </p:nvSpPr>
          <p:spPr bwMode="auto">
            <a:xfrm>
              <a:off x="109156500" y="110356650"/>
              <a:ext cx="57150" cy="1943100"/>
            </a:xfrm>
            <a:prstGeom prst="rect">
              <a:avLst/>
            </a:prstGeom>
            <a:solidFill>
              <a:srgbClr val="FFFFFF"/>
            </a:solidFill>
            <a:ln w="9525" algn="in">
              <a:noFill/>
              <a:miter lim="800000"/>
              <a:headEnd/>
              <a:tailEnd/>
            </a:ln>
          </p:spPr>
          <p:txBody>
            <a:bodyPr lIns="36576" tIns="36576" rIns="36576" bIns="36576"/>
            <a:lstStyle/>
            <a:p>
              <a:endParaRPr lang="en-US"/>
            </a:p>
          </p:txBody>
        </p:sp>
        <p:sp>
          <p:nvSpPr>
            <p:cNvPr id="1033" name="Rectangle 8"/>
            <p:cNvSpPr>
              <a:spLocks noChangeArrowheads="1"/>
            </p:cNvSpPr>
            <p:nvPr/>
          </p:nvSpPr>
          <p:spPr bwMode="auto">
            <a:xfrm>
              <a:off x="111135696" y="110347628"/>
              <a:ext cx="57150" cy="1943100"/>
            </a:xfrm>
            <a:prstGeom prst="rect">
              <a:avLst/>
            </a:prstGeom>
            <a:solidFill>
              <a:srgbClr val="FFFFFF"/>
            </a:solidFill>
            <a:ln w="9525" algn="in">
              <a:noFill/>
              <a:miter lim="800000"/>
              <a:headEnd/>
              <a:tailEnd/>
            </a:ln>
          </p:spPr>
          <p:txBody>
            <a:bodyPr lIns="36576" tIns="36576" rIns="36576" bIns="36576"/>
            <a:lstStyle/>
            <a:p>
              <a:endParaRPr lang="en-US"/>
            </a:p>
          </p:txBody>
        </p:sp>
        <p:graphicFrame>
          <p:nvGraphicFramePr>
            <p:cNvPr id="1026" name="Object 11"/>
            <p:cNvGraphicFramePr>
              <a:graphicFrameLocks noChangeAspect="1"/>
            </p:cNvGraphicFramePr>
            <p:nvPr/>
          </p:nvGraphicFramePr>
          <p:xfrm>
            <a:off x="109166025" y="110477826"/>
            <a:ext cx="2047875" cy="1952625"/>
          </p:xfrm>
          <a:graphic>
            <a:graphicData uri="http://schemas.openxmlformats.org/presentationml/2006/ole">
              <p:oleObj spid="_x0000_s1026" name="Worksheet" r:id="rId4" imgW="4352976" imgH="4152980" progId="Excel.Sheet.8">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warzinikk\Desktop\CARE BACKGROUND.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grpSp>
        <p:nvGrpSpPr>
          <p:cNvPr id="2052" name="Group 3"/>
          <p:cNvGrpSpPr>
            <a:grpSpLocks/>
          </p:cNvGrpSpPr>
          <p:nvPr/>
        </p:nvGrpSpPr>
        <p:grpSpPr bwMode="auto">
          <a:xfrm>
            <a:off x="4429125" y="1477963"/>
            <a:ext cx="4714875" cy="4437062"/>
            <a:chOff x="109156500" y="110347628"/>
            <a:chExt cx="2057400" cy="1961645"/>
          </a:xfrm>
        </p:grpSpPr>
        <p:graphicFrame>
          <p:nvGraphicFramePr>
            <p:cNvPr id="2050" name="Object 11"/>
            <p:cNvGraphicFramePr>
              <a:graphicFrameLocks noChangeAspect="1"/>
            </p:cNvGraphicFramePr>
            <p:nvPr/>
          </p:nvGraphicFramePr>
          <p:xfrm>
            <a:off x="109156506" y="110356648"/>
            <a:ext cx="2047875" cy="1952625"/>
          </p:xfrm>
          <a:graphic>
            <a:graphicData uri="http://schemas.openxmlformats.org/presentationml/2006/ole">
              <p:oleObj spid="_x0000_s2050" name="Worksheet" r:id="rId5" imgW="4352976" imgH="4152980" progId="Excel.Sheet.8">
                <p:embed/>
              </p:oleObj>
            </a:graphicData>
          </a:graphic>
        </p:graphicFrame>
        <p:sp>
          <p:nvSpPr>
            <p:cNvPr id="2058" name="Rectangle 5"/>
            <p:cNvSpPr>
              <a:spLocks noChangeArrowheads="1"/>
            </p:cNvSpPr>
            <p:nvPr/>
          </p:nvSpPr>
          <p:spPr bwMode="auto">
            <a:xfrm>
              <a:off x="109156500" y="110356650"/>
              <a:ext cx="2057400" cy="57150"/>
            </a:xfrm>
            <a:prstGeom prst="rect">
              <a:avLst/>
            </a:prstGeom>
            <a:solidFill>
              <a:srgbClr val="FFFFFF"/>
            </a:solidFill>
            <a:ln w="9525" algn="in">
              <a:noFill/>
              <a:miter lim="800000"/>
              <a:headEnd/>
              <a:tailEnd/>
            </a:ln>
          </p:spPr>
          <p:txBody>
            <a:bodyPr lIns="36576" tIns="36576" rIns="36576" bIns="36576"/>
            <a:lstStyle/>
            <a:p>
              <a:endParaRPr lang="en-US"/>
            </a:p>
          </p:txBody>
        </p:sp>
        <p:sp>
          <p:nvSpPr>
            <p:cNvPr id="2059" name="Rectangle 7"/>
            <p:cNvSpPr>
              <a:spLocks noChangeArrowheads="1"/>
            </p:cNvSpPr>
            <p:nvPr/>
          </p:nvSpPr>
          <p:spPr bwMode="auto">
            <a:xfrm>
              <a:off x="109156500" y="110356650"/>
              <a:ext cx="57150" cy="1943100"/>
            </a:xfrm>
            <a:prstGeom prst="rect">
              <a:avLst/>
            </a:prstGeom>
            <a:solidFill>
              <a:srgbClr val="FFFFFF"/>
            </a:solidFill>
            <a:ln w="9525" algn="in">
              <a:noFill/>
              <a:miter lim="800000"/>
              <a:headEnd/>
              <a:tailEnd/>
            </a:ln>
          </p:spPr>
          <p:txBody>
            <a:bodyPr lIns="36576" tIns="36576" rIns="36576" bIns="36576"/>
            <a:lstStyle/>
            <a:p>
              <a:endParaRPr lang="en-US"/>
            </a:p>
          </p:txBody>
        </p:sp>
        <p:sp>
          <p:nvSpPr>
            <p:cNvPr id="2060" name="Rectangle 8"/>
            <p:cNvSpPr>
              <a:spLocks noChangeArrowheads="1"/>
            </p:cNvSpPr>
            <p:nvPr/>
          </p:nvSpPr>
          <p:spPr bwMode="auto">
            <a:xfrm>
              <a:off x="111135696" y="110347628"/>
              <a:ext cx="57150" cy="1943100"/>
            </a:xfrm>
            <a:prstGeom prst="rect">
              <a:avLst/>
            </a:prstGeom>
            <a:solidFill>
              <a:srgbClr val="FFFFFF"/>
            </a:solidFill>
            <a:ln w="9525" algn="in">
              <a:noFill/>
              <a:miter lim="800000"/>
              <a:headEnd/>
              <a:tailEnd/>
            </a:ln>
          </p:spPr>
          <p:txBody>
            <a:bodyPr lIns="36576" tIns="36576" rIns="36576" bIns="36576"/>
            <a:lstStyle/>
            <a:p>
              <a:endParaRPr lang="en-US"/>
            </a:p>
          </p:txBody>
        </p:sp>
      </p:grpSp>
      <p:sp>
        <p:nvSpPr>
          <p:cNvPr id="7" name="Title 1"/>
          <p:cNvSpPr txBox="1">
            <a:spLocks/>
          </p:cNvSpPr>
          <p:nvPr/>
        </p:nvSpPr>
        <p:spPr>
          <a:xfrm>
            <a:off x="0" y="0"/>
            <a:ext cx="7496175" cy="1343025"/>
          </a:xfrm>
          <a:prstGeom prst="rect">
            <a:avLst/>
          </a:prstGeom>
        </p:spPr>
        <p:txBody>
          <a:bodyPr/>
          <a:lstStyle/>
          <a:p>
            <a:pPr algn="ctr" fontAlgn="auto">
              <a:spcAft>
                <a:spcPts val="0"/>
              </a:spcAft>
              <a:defRPr/>
            </a:pPr>
            <a:r>
              <a:rPr lang="en-US" sz="3700" b="1" dirty="0">
                <a:solidFill>
                  <a:schemeClr val="bg1"/>
                </a:solidFill>
                <a:effectLst>
                  <a:outerShdw blurRad="76200" dist="63500" dir="2700000">
                    <a:srgbClr val="000000">
                      <a:alpha val="43000"/>
                    </a:srgbClr>
                  </a:outerShdw>
                </a:effectLst>
                <a:latin typeface="+mj-lt"/>
                <a:ea typeface="+mj-ea"/>
                <a:cs typeface="+mj-cs"/>
              </a:rPr>
              <a:t>Things That Do Not </a:t>
            </a:r>
            <a:br>
              <a:rPr lang="en-US" sz="3700" b="1" dirty="0">
                <a:solidFill>
                  <a:schemeClr val="bg1"/>
                </a:solidFill>
                <a:effectLst>
                  <a:outerShdw blurRad="76200" dist="63500" dir="2700000">
                    <a:srgbClr val="000000">
                      <a:alpha val="43000"/>
                    </a:srgbClr>
                  </a:outerShdw>
                </a:effectLst>
                <a:latin typeface="+mj-lt"/>
                <a:ea typeface="+mj-ea"/>
                <a:cs typeface="+mj-cs"/>
              </a:rPr>
            </a:br>
            <a:r>
              <a:rPr lang="en-US" sz="3700" b="1" dirty="0">
                <a:solidFill>
                  <a:schemeClr val="bg1"/>
                </a:solidFill>
                <a:effectLst>
                  <a:outerShdw blurRad="76200" dist="63500" dir="2700000">
                    <a:srgbClr val="000000">
                      <a:alpha val="43000"/>
                    </a:srgbClr>
                  </a:outerShdw>
                </a:effectLst>
                <a:latin typeface="+mj-lt"/>
                <a:ea typeface="+mj-ea"/>
                <a:cs typeface="+mj-cs"/>
              </a:rPr>
              <a:t>Need to Change…</a:t>
            </a:r>
          </a:p>
        </p:txBody>
      </p:sp>
      <p:cxnSp>
        <p:nvCxnSpPr>
          <p:cNvPr id="16" name="Straight Connector 15"/>
          <p:cNvCxnSpPr/>
          <p:nvPr/>
        </p:nvCxnSpPr>
        <p:spPr>
          <a:xfrm>
            <a:off x="5343525" y="2463800"/>
            <a:ext cx="1200150" cy="9080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55" name="Rectangle 19"/>
          <p:cNvSpPr>
            <a:spLocks noChangeArrowheads="1"/>
          </p:cNvSpPr>
          <p:nvPr/>
        </p:nvSpPr>
        <p:spPr bwMode="auto">
          <a:xfrm>
            <a:off x="5648325" y="2027238"/>
            <a:ext cx="971550" cy="892175"/>
          </a:xfrm>
          <a:prstGeom prst="rect">
            <a:avLst/>
          </a:prstGeom>
          <a:noFill/>
          <a:ln w="9525">
            <a:noFill/>
            <a:miter lim="800000"/>
            <a:headEnd/>
            <a:tailEnd/>
          </a:ln>
        </p:spPr>
        <p:txBody>
          <a:bodyPr>
            <a:spAutoFit/>
          </a:bodyPr>
          <a:lstStyle/>
          <a:p>
            <a:pPr algn="ctr"/>
            <a:r>
              <a:rPr lang="en-US" sz="1300" b="1">
                <a:solidFill>
                  <a:schemeClr val="bg1"/>
                </a:solidFill>
                <a:cs typeface="Arial" charset="0"/>
              </a:rPr>
              <a:t>Things that won't change</a:t>
            </a:r>
          </a:p>
          <a:p>
            <a:pPr algn="ctr"/>
            <a:r>
              <a:rPr lang="en-US" sz="1300" b="1">
                <a:solidFill>
                  <a:schemeClr val="bg1"/>
                </a:solidFill>
                <a:cs typeface="Arial" charset="0"/>
              </a:rPr>
              <a:t>(70%)</a:t>
            </a:r>
          </a:p>
        </p:txBody>
      </p:sp>
      <p:sp>
        <p:nvSpPr>
          <p:cNvPr id="3" name="Content Placeholder 2"/>
          <p:cNvSpPr>
            <a:spLocks noGrp="1"/>
          </p:cNvSpPr>
          <p:nvPr>
            <p:ph idx="1"/>
          </p:nvPr>
        </p:nvSpPr>
        <p:spPr>
          <a:xfrm>
            <a:off x="333375" y="2397125"/>
            <a:ext cx="4705350" cy="4297363"/>
          </a:xfrm>
        </p:spPr>
        <p:txBody>
          <a:bodyPr>
            <a:normAutofit/>
          </a:bodyPr>
          <a:lstStyle/>
          <a:p>
            <a:pPr>
              <a:spcBef>
                <a:spcPts val="700"/>
              </a:spcBef>
              <a:buClr>
                <a:srgbClr val="636097"/>
              </a:buClr>
              <a:buSzPct val="100000"/>
              <a:buFont typeface="Wingdings" pitchFamily="2" charset="2"/>
              <a:buChar char="§"/>
              <a:defRPr/>
            </a:pPr>
            <a:r>
              <a:rPr lang="en-US" sz="2400" b="1" dirty="0" smtClean="0">
                <a:solidFill>
                  <a:srgbClr val="FF0000"/>
                </a:solidFill>
              </a:rPr>
              <a:t>70%</a:t>
            </a:r>
            <a:r>
              <a:rPr lang="en-US" sz="2400" dirty="0" smtClean="0"/>
              <a:t> of what we dislike will </a:t>
            </a:r>
            <a:br>
              <a:rPr lang="en-US" sz="2400" dirty="0" smtClean="0"/>
            </a:br>
            <a:r>
              <a:rPr lang="en-US" sz="2400" dirty="0" smtClean="0"/>
              <a:t>not change </a:t>
            </a:r>
            <a:r>
              <a:rPr lang="en-US" sz="2300" dirty="0" smtClean="0"/>
              <a:t>(e.g., personalities, food preferences, personal styles).</a:t>
            </a:r>
          </a:p>
          <a:p>
            <a:pPr>
              <a:spcBef>
                <a:spcPts val="700"/>
              </a:spcBef>
              <a:buClr>
                <a:srgbClr val="636097"/>
              </a:buClr>
              <a:buSzPct val="100000"/>
              <a:buFont typeface="Wingdings" pitchFamily="2" charset="2"/>
              <a:buChar char="§"/>
              <a:defRPr/>
            </a:pPr>
            <a:r>
              <a:rPr lang="en-US" sz="2400" b="1" dirty="0" smtClean="0">
                <a:solidFill>
                  <a:srgbClr val="FF0000"/>
                </a:solidFill>
              </a:rPr>
              <a:t>30% </a:t>
            </a:r>
            <a:r>
              <a:rPr lang="en-US" sz="2400" i="1" u="sng" dirty="0" smtClean="0"/>
              <a:t>can</a:t>
            </a:r>
            <a:r>
              <a:rPr lang="en-US" sz="2400" dirty="0" smtClean="0"/>
              <a:t> change, but only  when we focus on the good.</a:t>
            </a:r>
          </a:p>
          <a:p>
            <a:pPr marL="319088" indent="-319088">
              <a:spcBef>
                <a:spcPts val="700"/>
              </a:spcBef>
              <a:buClr>
                <a:schemeClr val="accent2"/>
              </a:buClr>
              <a:buSzPct val="60000"/>
              <a:buFont typeface="Wingdings" pitchFamily="2" charset="2"/>
              <a:buChar char="q"/>
              <a:defRPr/>
            </a:pPr>
            <a:endParaRPr lang="en-US" sz="2400" dirty="0" smtClean="0"/>
          </a:p>
          <a:p>
            <a:pPr marL="319088" indent="-319088">
              <a:spcBef>
                <a:spcPts val="700"/>
              </a:spcBef>
              <a:buClr>
                <a:schemeClr val="accent2"/>
              </a:buClr>
              <a:buSzPct val="60000"/>
              <a:buFont typeface="Wingdings" pitchFamily="2" charset="2"/>
              <a:buNone/>
              <a:defRPr/>
            </a:pPr>
            <a:endParaRPr lang="en-US" sz="2400" dirty="0" smtClean="0">
              <a:solidFill>
                <a:srgbClr val="FF0000"/>
              </a:solidFill>
            </a:endParaRPr>
          </a:p>
          <a:p>
            <a:pPr lvl="1" eaLnBrk="1" hangingPunct="1">
              <a:buFont typeface="Arial" pitchFamily="34" charset="0"/>
              <a:buNone/>
              <a:defRPr/>
            </a:pPr>
            <a:endParaRPr lang="en-US" dirty="0" smtClean="0">
              <a:ea typeface="ＭＳ Ｐゴシック"/>
            </a:endParaRPr>
          </a:p>
        </p:txBody>
      </p:sp>
      <p:sp>
        <p:nvSpPr>
          <p:cNvPr id="17" name="Rectangle 16"/>
          <p:cNvSpPr/>
          <p:nvPr/>
        </p:nvSpPr>
        <p:spPr>
          <a:xfrm>
            <a:off x="4429125" y="5734050"/>
            <a:ext cx="466725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warzinikk\Desktop\SHR BACKGROU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74613"/>
            <a:ext cx="7121525" cy="1246187"/>
          </a:xfrm>
        </p:spPr>
        <p:txBody>
          <a:bodyPr anchor="t">
            <a:normAutofit fontScale="90000"/>
          </a:bodyPr>
          <a:lstStyle/>
          <a:p>
            <a:pPr eaLnBrk="1" hangingPunct="1">
              <a:defRPr/>
            </a:pPr>
            <a:r>
              <a:rPr lang="en-US" b="1" dirty="0" smtClean="0">
                <a:solidFill>
                  <a:schemeClr val="bg1"/>
                </a:solidFill>
                <a:effectLst>
                  <a:outerShdw blurRad="76200" dist="63500" dir="2700000">
                    <a:srgbClr val="000000">
                      <a:alpha val="43000"/>
                    </a:srgbClr>
                  </a:outerShdw>
                </a:effectLst>
              </a:rPr>
              <a:t>Overview - Share:</a:t>
            </a:r>
            <a:r>
              <a:rPr lang="en-US" sz="3600" b="1" dirty="0" smtClean="0">
                <a:solidFill>
                  <a:schemeClr val="bg1"/>
                </a:solidFill>
                <a:effectLst>
                  <a:outerShdw blurRad="76200" dist="63500" dir="2700000">
                    <a:srgbClr val="000000">
                      <a:alpha val="43000"/>
                    </a:srgbClr>
                  </a:outerShdw>
                </a:effectLst>
              </a:rPr>
              <a:t/>
            </a:r>
            <a:br>
              <a:rPr lang="en-US" sz="3600" b="1" dirty="0" smtClean="0">
                <a:solidFill>
                  <a:schemeClr val="bg1"/>
                </a:solidFill>
                <a:effectLst>
                  <a:outerShdw blurRad="76200" dist="63500" dir="2700000">
                    <a:srgbClr val="000000">
                      <a:alpha val="43000"/>
                    </a:srgbClr>
                  </a:outerShdw>
                </a:effectLst>
              </a:rPr>
            </a:br>
            <a:r>
              <a:rPr lang="en-US" sz="3200" b="1" i="1" dirty="0" smtClean="0">
                <a:solidFill>
                  <a:schemeClr val="bg1"/>
                </a:solidFill>
                <a:effectLst>
                  <a:outerShdw blurRad="76200" dist="63500" dir="2700000">
                    <a:srgbClr val="000000">
                      <a:alpha val="43000"/>
                    </a:srgbClr>
                  </a:outerShdw>
                </a:effectLst>
              </a:rPr>
              <a:t>Developing and Maintaining Friendship</a:t>
            </a:r>
            <a:endParaRPr lang="en-US" sz="3200" b="1" i="1" dirty="0">
              <a:solidFill>
                <a:schemeClr val="bg1"/>
              </a:solidFill>
              <a:effectLst>
                <a:outerShdw blurRad="76200" dist="63500" dir="2700000">
                  <a:srgbClr val="000000">
                    <a:alpha val="43000"/>
                  </a:srgbClr>
                </a:outerShdw>
              </a:effectLst>
            </a:endParaRPr>
          </a:p>
        </p:txBody>
      </p:sp>
      <p:sp>
        <p:nvSpPr>
          <p:cNvPr id="69636" name="Content Placeholder 2"/>
          <p:cNvSpPr>
            <a:spLocks noGrp="1"/>
          </p:cNvSpPr>
          <p:nvPr>
            <p:ph idx="1"/>
          </p:nvPr>
        </p:nvSpPr>
        <p:spPr>
          <a:xfrm>
            <a:off x="457200" y="1838325"/>
            <a:ext cx="8229600" cy="4287838"/>
          </a:xfrm>
        </p:spPr>
        <p:txBody>
          <a:bodyPr/>
          <a:lstStyle/>
          <a:p>
            <a:pPr eaLnBrk="1" hangingPunct="1">
              <a:buClr>
                <a:srgbClr val="236AAB"/>
              </a:buClr>
              <a:buFont typeface="Wingdings" pitchFamily="2" charset="2"/>
              <a:buChar char="§"/>
            </a:pPr>
            <a:r>
              <a:rPr lang="en-US" sz="2800" smtClean="0">
                <a:ea typeface="ＭＳ Ｐゴシック" pitchFamily="34" charset="-128"/>
              </a:rPr>
              <a:t>While </a:t>
            </a:r>
            <a:r>
              <a:rPr lang="en-US" sz="2800" i="1" smtClean="0">
                <a:ea typeface="ＭＳ Ｐゴシック" pitchFamily="34" charset="-128"/>
              </a:rPr>
              <a:t>Care</a:t>
            </a:r>
            <a:r>
              <a:rPr lang="en-US" sz="2800" smtClean="0">
                <a:ea typeface="ＭＳ Ｐゴシック" pitchFamily="34" charset="-128"/>
              </a:rPr>
              <a:t> focuses on “doing” for one’s partner, </a:t>
            </a:r>
            <a:r>
              <a:rPr lang="en-US" sz="2800" i="1" smtClean="0">
                <a:ea typeface="ＭＳ Ｐゴシック" pitchFamily="34" charset="-128"/>
              </a:rPr>
              <a:t>Share</a:t>
            </a:r>
            <a:r>
              <a:rPr lang="en-US" sz="2800" smtClean="0">
                <a:ea typeface="ＭＳ Ｐゴシック" pitchFamily="34" charset="-128"/>
              </a:rPr>
              <a:t> focuses on what couples do </a:t>
            </a:r>
            <a:r>
              <a:rPr lang="en-US" sz="2800" u="sng" smtClean="0">
                <a:ea typeface="ＭＳ Ｐゴシック" pitchFamily="34" charset="-128"/>
              </a:rPr>
              <a:t>together</a:t>
            </a:r>
            <a:r>
              <a:rPr lang="en-US" sz="2800" smtClean="0">
                <a:ea typeface="ＭＳ Ｐゴシック" pitchFamily="34" charset="-128"/>
              </a:rPr>
              <a:t>.</a:t>
            </a:r>
          </a:p>
          <a:p>
            <a:pPr eaLnBrk="1" hangingPunct="1">
              <a:buClr>
                <a:srgbClr val="236AAB"/>
              </a:buClr>
              <a:buFont typeface="Wingdings" pitchFamily="2" charset="2"/>
              <a:buChar char="§"/>
            </a:pPr>
            <a:r>
              <a:rPr lang="en-US" sz="2800" smtClean="0">
                <a:ea typeface="ＭＳ Ｐゴシック" pitchFamily="34" charset="-128"/>
              </a:rPr>
              <a:t>Share is about what a couple learns together, who they become together, and how they grow in love together. </a:t>
            </a:r>
          </a:p>
          <a:p>
            <a:pPr lvl="1"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p>
        </p:txBody>
      </p:sp>
      <p:pic>
        <p:nvPicPr>
          <p:cNvPr id="5" name="Picture 1"/>
          <p:cNvPicPr>
            <a:picLocks noChangeAspect="1" noChangeArrowheads="1"/>
          </p:cNvPicPr>
          <p:nvPr/>
        </p:nvPicPr>
        <p:blipFill>
          <a:blip r:embed="rId4" cstate="print"/>
          <a:srcRect/>
          <a:stretch>
            <a:fillRect/>
          </a:stretch>
        </p:blipFill>
        <p:spPr bwMode="auto">
          <a:xfrm>
            <a:off x="1237786" y="4233717"/>
            <a:ext cx="3877812" cy="2573042"/>
          </a:xfrm>
          <a:prstGeom prst="rect">
            <a:avLst/>
          </a:prstGeom>
          <a:ln>
            <a:noFill/>
          </a:ln>
          <a:effectLst>
            <a:softEdge rad="112500"/>
          </a:effectLst>
        </p:spPr>
      </p:pic>
      <p:pic>
        <p:nvPicPr>
          <p:cNvPr id="6" name="Picture 2"/>
          <p:cNvPicPr>
            <a:picLocks noChangeAspect="1" noChangeArrowheads="1"/>
          </p:cNvPicPr>
          <p:nvPr/>
        </p:nvPicPr>
        <p:blipFill>
          <a:blip r:embed="rId5" cstate="print"/>
          <a:srcRect/>
          <a:stretch>
            <a:fillRect/>
          </a:stretch>
        </p:blipFill>
        <p:spPr bwMode="auto">
          <a:xfrm>
            <a:off x="4460488" y="3915797"/>
            <a:ext cx="4003288" cy="2656300"/>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warzinikk\Desktop\SHR BACKGROU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0659" name="Picture 6" descr="C:\My Documents\My Dropbox\Kelly's Files\PHOTOS\ManTouchingWomansArm.jpg"/>
          <p:cNvPicPr>
            <a:picLocks noChangeAspect="1" noChangeArrowheads="1"/>
          </p:cNvPicPr>
          <p:nvPr/>
        </p:nvPicPr>
        <p:blipFill>
          <a:blip r:embed="rId4"/>
          <a:srcRect t="14842"/>
          <a:stretch>
            <a:fillRect/>
          </a:stretch>
        </p:blipFill>
        <p:spPr bwMode="auto">
          <a:xfrm>
            <a:off x="5518150" y="2971800"/>
            <a:ext cx="3044825" cy="3886200"/>
          </a:xfrm>
          <a:prstGeom prst="rect">
            <a:avLst/>
          </a:prstGeom>
          <a:noFill/>
          <a:ln w="9525">
            <a:noFill/>
            <a:miter lim="800000"/>
            <a:headEnd/>
            <a:tailEnd/>
          </a:ln>
        </p:spPr>
      </p:pic>
      <p:sp>
        <p:nvSpPr>
          <p:cNvPr id="2" name="Title 1"/>
          <p:cNvSpPr>
            <a:spLocks noGrp="1"/>
          </p:cNvSpPr>
          <p:nvPr>
            <p:ph type="title"/>
          </p:nvPr>
        </p:nvSpPr>
        <p:spPr>
          <a:xfrm>
            <a:off x="254000" y="257175"/>
            <a:ext cx="7112000" cy="1143000"/>
          </a:xfrm>
        </p:spPr>
        <p:txBody>
          <a:bodyPr anchor="t">
            <a:normAutofit/>
          </a:bodyPr>
          <a:lstStyle/>
          <a:p>
            <a:pPr>
              <a:defRPr/>
            </a:pPr>
            <a:r>
              <a:rPr lang="en-US" sz="4000" b="1" dirty="0" smtClean="0">
                <a:solidFill>
                  <a:schemeClr val="bg1"/>
                </a:solidFill>
                <a:effectLst>
                  <a:outerShdw blurRad="76200" dist="63500" dir="2700000">
                    <a:srgbClr val="000000">
                      <a:alpha val="43000"/>
                    </a:srgbClr>
                  </a:outerShdw>
                </a:effectLst>
              </a:rPr>
              <a:t>Bids for Connection</a:t>
            </a:r>
            <a:endParaRPr lang="en-US" sz="4000" b="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a:xfrm>
            <a:off x="409575" y="1933575"/>
            <a:ext cx="8162925" cy="4475163"/>
          </a:xfrm>
        </p:spPr>
        <p:txBody>
          <a:bodyPr/>
          <a:lstStyle/>
          <a:p>
            <a:pPr>
              <a:buClr>
                <a:srgbClr val="236AAB"/>
              </a:buClr>
              <a:buFont typeface="Wingdings" pitchFamily="2" charset="2"/>
              <a:buChar char="§"/>
            </a:pPr>
            <a:r>
              <a:rPr lang="en-US" sz="2600" smtClean="0">
                <a:ea typeface="ＭＳ Ｐゴシック" pitchFamily="34" charset="-128"/>
              </a:rPr>
              <a:t>Create connection between two people. </a:t>
            </a:r>
          </a:p>
          <a:p>
            <a:pPr>
              <a:buClr>
                <a:srgbClr val="236AAB"/>
              </a:buClr>
              <a:buFont typeface="Wingdings" pitchFamily="2" charset="2"/>
              <a:buChar char="§"/>
            </a:pPr>
            <a:r>
              <a:rPr lang="en-US" sz="2600" smtClean="0">
                <a:ea typeface="ＭＳ Ｐゴシック" pitchFamily="34" charset="-128"/>
              </a:rPr>
              <a:t>Keep relationships moving in a positive direction.</a:t>
            </a:r>
          </a:p>
          <a:p>
            <a:pPr>
              <a:buClr>
                <a:srgbClr val="236AAB"/>
              </a:buClr>
              <a:buFont typeface="Wingdings" pitchFamily="2" charset="2"/>
              <a:buChar char="§"/>
            </a:pPr>
            <a:r>
              <a:rPr lang="en-US" sz="2600" smtClean="0">
                <a:ea typeface="ＭＳ Ｐゴシック" pitchFamily="34" charset="-128"/>
              </a:rPr>
              <a:t>Individuals constantly make bids –</a:t>
            </a:r>
            <a:br>
              <a:rPr lang="en-US" sz="2600" smtClean="0">
                <a:ea typeface="ＭＳ Ｐゴシック" pitchFamily="34" charset="-128"/>
              </a:rPr>
            </a:br>
            <a:r>
              <a:rPr lang="en-US" sz="2600" smtClean="0">
                <a:ea typeface="ＭＳ Ｐゴシック" pitchFamily="34" charset="-128"/>
              </a:rPr>
              <a:t> for affection, attention, and help.</a:t>
            </a:r>
          </a:p>
          <a:p>
            <a:pPr>
              <a:buClr>
                <a:srgbClr val="236AAB"/>
              </a:buClr>
              <a:buFont typeface="Wingdings" pitchFamily="2" charset="2"/>
              <a:buChar char="§"/>
            </a:pPr>
            <a:r>
              <a:rPr lang="en-US" sz="2600" i="1" smtClean="0">
                <a:ea typeface="ＭＳ Ｐゴシック" pitchFamily="34" charset="-128"/>
              </a:rPr>
              <a:t>How</a:t>
            </a:r>
            <a:r>
              <a:rPr lang="en-US" sz="2600" smtClean="0">
                <a:ea typeface="ＭＳ Ｐゴシック" pitchFamily="34" charset="-128"/>
              </a:rPr>
              <a:t> a partner responds to bids </a:t>
            </a:r>
            <a:br>
              <a:rPr lang="en-US" sz="2600" smtClean="0">
                <a:ea typeface="ＭＳ Ｐゴシック" pitchFamily="34" charset="-128"/>
              </a:rPr>
            </a:br>
            <a:r>
              <a:rPr lang="en-US" sz="2600" smtClean="0">
                <a:ea typeface="ＭＳ Ｐゴシック" pitchFamily="34" charset="-128"/>
              </a:rPr>
              <a:t>often separates happy from </a:t>
            </a:r>
            <a:br>
              <a:rPr lang="en-US" sz="2600" smtClean="0">
                <a:ea typeface="ＭＳ Ｐゴシック" pitchFamily="34" charset="-128"/>
              </a:rPr>
            </a:br>
            <a:r>
              <a:rPr lang="en-US" sz="2600" smtClean="0">
                <a:ea typeface="ＭＳ Ｐゴシック" pitchFamily="34" charset="-128"/>
              </a:rPr>
              <a:t>unhappy couples.</a:t>
            </a:r>
          </a:p>
          <a:p>
            <a:pPr lvl="1"/>
            <a:endParaRPr lang="en-US" sz="2400" smtClean="0">
              <a:ea typeface="ＭＳ Ｐゴシック" pitchFamily="34" charset="-128"/>
            </a:endParaRPr>
          </a:p>
          <a:p>
            <a:pPr lvl="2"/>
            <a:endParaRPr lang="en-US" sz="2200" smtClean="0">
              <a:ea typeface="ＭＳ Ｐゴシック" pitchFamily="34" charset="-128"/>
            </a:endParaRPr>
          </a:p>
          <a:p>
            <a:pPr lvl="1">
              <a:buFont typeface="Wingdings 2" pitchFamily="18" charset="2"/>
              <a:buNone/>
            </a:pPr>
            <a:endParaRPr lang="en-US" smtClean="0">
              <a:ea typeface="ＭＳ Ｐゴシック" pitchFamily="34" charset="-128"/>
            </a:endParaRPr>
          </a:p>
          <a:p>
            <a:pPr>
              <a:buFont typeface="Arial" charset="0"/>
              <a:buNone/>
            </a:pPr>
            <a:endParaRPr lang="en-US" smtClean="0">
              <a:ea typeface="ＭＳ Ｐゴシック" pitchFamily="34" charset="-128"/>
            </a:endParaRPr>
          </a:p>
          <a:p>
            <a:pPr>
              <a:buFont typeface="Arial" charset="0"/>
              <a:buNone/>
            </a:pPr>
            <a:endParaRPr lang="en-US"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a:p>
            <a:pPr>
              <a:buFont typeface="Wingdings" pitchFamily="2" charset="2"/>
              <a:buNone/>
            </a:pPr>
            <a:endParaRPr lang="en-US" smtClean="0">
              <a:ea typeface="ＭＳ Ｐゴシック" pitchFamily="34" charset="-128"/>
            </a:endParaRPr>
          </a:p>
          <a:p>
            <a:endParaRPr lang="en-US" smtClean="0">
              <a:ea typeface="ＭＳ Ｐゴシック" pitchFamily="34" charset="-128"/>
            </a:endParaRPr>
          </a:p>
          <a:p>
            <a:endParaRPr lang="en-US" i="1" smtClean="0">
              <a:ea typeface="ＭＳ Ｐゴシック" pitchFamily="34" charset="-128"/>
            </a:endParaRPr>
          </a:p>
          <a:p>
            <a:endParaRPr lang="en-US" smtClean="0">
              <a:ea typeface="ＭＳ Ｐゴシック" pitchFamily="34" charset="-128"/>
            </a:endParaRPr>
          </a:p>
          <a:p>
            <a:endParaRPr lang="en-US"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warzinikk\Desktop\SHR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257175"/>
            <a:ext cx="7112000" cy="1143000"/>
          </a:xfrm>
        </p:spPr>
        <p:txBody>
          <a:bodyPr anchor="t">
            <a:normAutofit/>
          </a:bodyPr>
          <a:lstStyle/>
          <a:p>
            <a:pPr>
              <a:defRPr/>
            </a:pPr>
            <a:r>
              <a:rPr lang="en-US" sz="4000" b="1" dirty="0" smtClean="0">
                <a:solidFill>
                  <a:schemeClr val="bg1"/>
                </a:solidFill>
                <a:effectLst>
                  <a:outerShdw blurRad="76200" dist="63500" dir="2700000">
                    <a:srgbClr val="000000">
                      <a:alpha val="43000"/>
                    </a:srgbClr>
                  </a:outerShdw>
                </a:effectLst>
              </a:rPr>
              <a:t>Examples of Bids</a:t>
            </a:r>
            <a:endParaRPr lang="en-US" sz="4000" b="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a:xfrm>
            <a:off x="409575" y="1933575"/>
            <a:ext cx="8162925" cy="4475163"/>
          </a:xfrm>
        </p:spPr>
        <p:txBody>
          <a:bodyPr>
            <a:normAutofit fontScale="85000" lnSpcReduction="20000"/>
          </a:bodyPr>
          <a:lstStyle/>
          <a:p>
            <a:pPr>
              <a:buClr>
                <a:srgbClr val="236AAB"/>
              </a:buClr>
              <a:buFont typeface="Wingdings" pitchFamily="2" charset="2"/>
              <a:buChar char="§"/>
              <a:defRPr/>
            </a:pPr>
            <a:r>
              <a:rPr lang="en-US" sz="2800" dirty="0" smtClean="0">
                <a:ea typeface="ＭＳ Ｐゴシック"/>
                <a:cs typeface="ＭＳ Ｐゴシック"/>
              </a:rPr>
              <a:t>“Did you see all the new movies </a:t>
            </a:r>
            <a:r>
              <a:rPr lang="en-US" sz="2800" dirty="0" err="1" smtClean="0">
                <a:ea typeface="ＭＳ Ｐゴシック"/>
                <a:cs typeface="ＭＳ Ｐゴシック"/>
              </a:rPr>
              <a:t>Redbox</a:t>
            </a:r>
            <a:r>
              <a:rPr lang="en-US" sz="2800" dirty="0" smtClean="0">
                <a:ea typeface="ＭＳ Ｐゴシック"/>
                <a:cs typeface="ＭＳ Ｐゴシック"/>
              </a:rPr>
              <a:t> has now?”</a:t>
            </a:r>
          </a:p>
          <a:p>
            <a:pPr lvl="1">
              <a:buClr>
                <a:srgbClr val="236AAB"/>
              </a:buClr>
              <a:buFont typeface="Wingdings" pitchFamily="2" charset="2"/>
              <a:buChar char="§"/>
              <a:defRPr/>
            </a:pPr>
            <a:r>
              <a:rPr lang="en-US" sz="2600" dirty="0" smtClean="0">
                <a:ea typeface="ＭＳ Ｐゴシック"/>
              </a:rPr>
              <a:t>“Turning away”</a:t>
            </a:r>
          </a:p>
          <a:p>
            <a:pPr lvl="2">
              <a:buClr>
                <a:srgbClr val="236AAB"/>
              </a:buClr>
              <a:buFont typeface="Arial" charset="0"/>
              <a:buNone/>
              <a:defRPr/>
            </a:pPr>
            <a:r>
              <a:rPr lang="en-US" sz="2600" dirty="0" smtClean="0">
                <a:ea typeface="ＭＳ Ｐゴシック"/>
              </a:rPr>
              <a:t>	Ignoring the partner’s bid or continuing what he or she was doing.</a:t>
            </a:r>
          </a:p>
          <a:p>
            <a:pPr lvl="1">
              <a:buClr>
                <a:srgbClr val="236AAB"/>
              </a:buClr>
              <a:buFont typeface="Wingdings" pitchFamily="2" charset="2"/>
              <a:buChar char="§"/>
              <a:defRPr/>
            </a:pPr>
            <a:r>
              <a:rPr lang="en-US" sz="2600" dirty="0" smtClean="0">
                <a:ea typeface="ＭＳ Ｐゴシック"/>
              </a:rPr>
              <a:t>“Turning against” </a:t>
            </a:r>
          </a:p>
          <a:p>
            <a:pPr lvl="2">
              <a:buClr>
                <a:srgbClr val="236AAB"/>
              </a:buClr>
              <a:buFont typeface="Arial" charset="0"/>
              <a:buNone/>
              <a:defRPr/>
            </a:pPr>
            <a:r>
              <a:rPr lang="en-US" sz="2100" dirty="0" smtClean="0">
                <a:ea typeface="ＭＳ Ｐゴシック"/>
              </a:rPr>
              <a:t>	</a:t>
            </a:r>
            <a:r>
              <a:rPr lang="en-US" sz="2600" dirty="0" smtClean="0">
                <a:ea typeface="ＭＳ Ｐゴシック"/>
              </a:rPr>
              <a:t>“Can’t you see I'm busy right now?” or “All you do is waste money on those dumb movies that you never return on time.”</a:t>
            </a:r>
          </a:p>
          <a:p>
            <a:pPr lvl="1">
              <a:buClr>
                <a:srgbClr val="236AAB"/>
              </a:buClr>
              <a:buFont typeface="Wingdings" pitchFamily="2" charset="2"/>
              <a:buChar char="§"/>
              <a:defRPr/>
            </a:pPr>
            <a:r>
              <a:rPr lang="en-US" sz="2600" dirty="0" smtClean="0">
                <a:ea typeface="ＭＳ Ｐゴシック"/>
              </a:rPr>
              <a:t>“Turning toward” </a:t>
            </a:r>
          </a:p>
          <a:p>
            <a:pPr lvl="2">
              <a:buFont typeface="Arial" charset="0"/>
              <a:buNone/>
              <a:defRPr/>
            </a:pPr>
            <a:r>
              <a:rPr lang="en-US" dirty="0" smtClean="0">
                <a:ea typeface="ＭＳ Ｐゴシック"/>
              </a:rPr>
              <a:t>	</a:t>
            </a:r>
            <a:r>
              <a:rPr lang="en-US" sz="2600" dirty="0" smtClean="0">
                <a:ea typeface="ＭＳ Ｐゴシック"/>
              </a:rPr>
              <a:t>“No, what movie did you want to get?” or “Should we rent one this weekend?”</a:t>
            </a:r>
          </a:p>
          <a:p>
            <a:pPr lvl="1">
              <a:buFont typeface="Wingdings" pitchFamily="2" charset="2"/>
              <a:buNone/>
              <a:defRPr/>
            </a:pPr>
            <a:r>
              <a:rPr lang="en-US" dirty="0" smtClean="0">
                <a:ea typeface="ＭＳ Ｐゴシック"/>
              </a:rPr>
              <a:t/>
            </a:r>
            <a:br>
              <a:rPr lang="en-US" dirty="0" smtClean="0">
                <a:ea typeface="ＭＳ Ｐゴシック"/>
              </a:rPr>
            </a:br>
            <a:r>
              <a:rPr lang="en-US" dirty="0" smtClean="0">
                <a:ea typeface="ＭＳ Ｐゴシック"/>
              </a:rPr>
              <a:t/>
            </a:r>
            <a:br>
              <a:rPr lang="en-US" dirty="0" smtClean="0">
                <a:ea typeface="ＭＳ Ｐゴシック"/>
              </a:rPr>
            </a:br>
            <a:endParaRPr lang="en-US" dirty="0" smtClean="0">
              <a:ea typeface="ＭＳ Ｐゴシック"/>
            </a:endParaRPr>
          </a:p>
          <a:p>
            <a:pPr>
              <a:buFont typeface="Arial" charset="0"/>
              <a:buNone/>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a:buFont typeface="Wingdings" pitchFamily="2" charset="2"/>
              <a:buNone/>
              <a:defRPr/>
            </a:pPr>
            <a:endParaRPr lang="en-US" dirty="0" smtClean="0">
              <a:ea typeface="ＭＳ Ｐゴシック"/>
              <a:cs typeface="ＭＳ Ｐゴシック"/>
            </a:endParaRPr>
          </a:p>
          <a:p>
            <a:pPr>
              <a:defRPr/>
            </a:pPr>
            <a:endParaRPr lang="en-US" dirty="0" smtClean="0">
              <a:ea typeface="ＭＳ Ｐゴシック"/>
              <a:cs typeface="ＭＳ Ｐゴシック"/>
            </a:endParaRPr>
          </a:p>
          <a:p>
            <a:pPr>
              <a:defRPr/>
            </a:pPr>
            <a:endParaRPr lang="en-US" i="1" dirty="0" smtClean="0">
              <a:ea typeface="ＭＳ Ｐゴシック"/>
              <a:cs typeface="ＭＳ Ｐゴシック"/>
            </a:endParaRPr>
          </a:p>
          <a:p>
            <a:pPr>
              <a:defRPr/>
            </a:pPr>
            <a:endParaRPr lang="en-US" dirty="0" smtClean="0">
              <a:ea typeface="ＭＳ Ｐゴシック"/>
              <a:cs typeface="ＭＳ Ｐゴシック"/>
            </a:endParaRPr>
          </a:p>
          <a:p>
            <a:pPr>
              <a:defRPr/>
            </a:pP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warzinikk\Desktop\SHR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219075"/>
            <a:ext cx="7112000" cy="1143000"/>
          </a:xfrm>
        </p:spPr>
        <p:txBody>
          <a:bodyPr anchor="t">
            <a:norm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Summary: </a:t>
            </a:r>
            <a:r>
              <a:rPr lang="en-US" sz="4000" b="1" i="1" dirty="0" smtClean="0">
                <a:solidFill>
                  <a:schemeClr val="bg1"/>
                </a:solidFill>
                <a:effectLst>
                  <a:outerShdw blurRad="76200" dist="63500" dir="2700000">
                    <a:srgbClr val="000000">
                      <a:alpha val="43000"/>
                    </a:srgbClr>
                  </a:outerShdw>
                </a:effectLst>
              </a:rPr>
              <a:t>Share</a:t>
            </a:r>
            <a:endParaRPr lang="en-US" sz="4000" b="1" i="1" dirty="0">
              <a:solidFill>
                <a:schemeClr val="bg1"/>
              </a:solidFill>
              <a:effectLst>
                <a:outerShdw blurRad="76200" dist="63500" dir="2700000">
                  <a:srgbClr val="000000">
                    <a:alpha val="43000"/>
                  </a:srgbClr>
                </a:outerShdw>
              </a:effectLst>
            </a:endParaRPr>
          </a:p>
        </p:txBody>
      </p:sp>
      <p:sp>
        <p:nvSpPr>
          <p:cNvPr id="7" name="Content Placeholder 2"/>
          <p:cNvSpPr>
            <a:spLocks noGrp="1"/>
          </p:cNvSpPr>
          <p:nvPr>
            <p:ph idx="1"/>
          </p:nvPr>
        </p:nvSpPr>
        <p:spPr>
          <a:xfrm>
            <a:off x="457200" y="1600200"/>
            <a:ext cx="8229600" cy="5183188"/>
          </a:xfrm>
        </p:spPr>
        <p:txBody>
          <a:bodyPr>
            <a:normAutofit fontScale="62500" lnSpcReduction="20000"/>
          </a:bodyPr>
          <a:lstStyle/>
          <a:p>
            <a:pPr marL="0" indent="0" eaLnBrk="1" hangingPunct="1">
              <a:lnSpc>
                <a:spcPct val="120000"/>
              </a:lnSpc>
              <a:buFont typeface="Wingdings" pitchFamily="2" charset="2"/>
              <a:buNone/>
              <a:defRPr/>
            </a:pPr>
            <a:r>
              <a:rPr lang="en-US" sz="4800" dirty="0" smtClean="0">
                <a:ea typeface="ＭＳ Ｐゴシック"/>
                <a:cs typeface="ＭＳ Ｐゴシック"/>
              </a:rPr>
              <a:t>Strong couples develop and maintain friendship over time by:</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Scheduling meaningful time together</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Finding common interests and activities</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Creating couple traditions and rituals</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Working towards common goals</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Nurturing positive interactions</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Sending clear and positive messages</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Turning toward partner’s bids for connection</a:t>
            </a:r>
          </a:p>
          <a:p>
            <a:pPr lvl="1" eaLnBrk="1" hangingPunct="1">
              <a:lnSpc>
                <a:spcPct val="120000"/>
              </a:lnSpc>
              <a:buClr>
                <a:srgbClr val="236AAB"/>
              </a:buClr>
              <a:buSzPct val="100000"/>
              <a:buFont typeface="Wingdings" pitchFamily="2" charset="2"/>
              <a:buChar char="§"/>
              <a:defRPr/>
            </a:pPr>
            <a:r>
              <a:rPr lang="en-US" sz="3800" dirty="0" smtClean="0">
                <a:ea typeface="ＭＳ Ｐゴシック"/>
              </a:rPr>
              <a:t>Envisioning themselves as a “team”</a:t>
            </a:r>
          </a:p>
          <a:p>
            <a:pPr lvl="1" eaLnBrk="1" hangingPunct="1">
              <a:lnSpc>
                <a:spcPct val="120000"/>
              </a:lnSpc>
              <a:buFont typeface="Arial" pitchFamily="34" charset="0"/>
              <a:buChar char="–"/>
              <a:defRPr/>
            </a:pPr>
            <a:endParaRPr lang="en-US" sz="2400" dirty="0" smtClean="0">
              <a:ea typeface="ＭＳ Ｐゴシック"/>
            </a:endParaRPr>
          </a:p>
          <a:p>
            <a:pPr eaLnBrk="1" hangingPunct="1">
              <a:lnSpc>
                <a:spcPct val="120000"/>
              </a:lnSpc>
              <a:buFont typeface="Wingdings" pitchFamily="2" charset="2"/>
              <a:buNone/>
              <a:defRPr/>
            </a:pPr>
            <a:r>
              <a:rPr lang="en-US" sz="2800" dirty="0" smtClean="0">
                <a:ea typeface="ＭＳ Ｐゴシック"/>
                <a:cs typeface="ＭＳ Ｐゴシック"/>
              </a:rPr>
              <a:t>  </a:t>
            </a:r>
          </a:p>
          <a:p>
            <a:pPr eaLnBrk="1" hangingPunct="1">
              <a:buFont typeface="Wingdings" pitchFamily="2" charset="2"/>
              <a:buNone/>
              <a:defRPr/>
            </a:pPr>
            <a:endParaRPr lang="en-US" sz="2800" dirty="0" smtClean="0">
              <a:ea typeface="ＭＳ Ｐゴシック"/>
              <a:cs typeface="ＭＳ Ｐゴシック"/>
            </a:endParaRPr>
          </a:p>
          <a:p>
            <a:pPr eaLnBrk="1" hangingPunct="1">
              <a:buFont typeface="Arial" pitchFamily="34" charset="0"/>
              <a:buNone/>
              <a:defRPr/>
            </a:pPr>
            <a:endParaRPr lang="en-US" dirty="0" smtClean="0">
              <a:ea typeface="ＭＳ Ｐゴシック"/>
              <a:cs typeface="ＭＳ Ｐゴシック"/>
            </a:endParaRPr>
          </a:p>
          <a:p>
            <a:pPr eaLnBrk="1" hangingPunct="1">
              <a:buFont typeface="Arial" pitchFamily="34" charset="0"/>
              <a:buNone/>
              <a:defRPr/>
            </a:pPr>
            <a:endParaRPr lang="en-US" dirty="0" smtClean="0">
              <a:ea typeface="ＭＳ Ｐゴシック"/>
              <a:cs typeface="ＭＳ Ｐゴシック"/>
            </a:endParaRPr>
          </a:p>
          <a:p>
            <a:pPr eaLnBrk="1" hangingPunct="1">
              <a:buFont typeface="Arial" pitchFamily="34" charset="0"/>
              <a:buChar char="•"/>
              <a:defRPr/>
            </a:pPr>
            <a:endParaRPr lang="en-US" dirty="0" smtClean="0">
              <a:ea typeface="ＭＳ Ｐゴシック"/>
              <a:cs typeface="ＭＳ Ｐゴシック"/>
            </a:endParaRPr>
          </a:p>
          <a:p>
            <a:pPr eaLnBrk="1" hangingPunct="1">
              <a:buFont typeface="Arial" pitchFamily="34" charset="0"/>
              <a:buChar char="•"/>
              <a:defRPr/>
            </a:pPr>
            <a:endParaRPr lang="en-US" dirty="0" smtClean="0">
              <a:ea typeface="ＭＳ Ｐゴシック"/>
              <a:cs typeface="ＭＳ Ｐゴシック"/>
            </a:endParaRPr>
          </a:p>
          <a:p>
            <a:pPr eaLnBrk="1" hangingPunct="1">
              <a:buFont typeface="Arial" pitchFamily="34" charset="0"/>
              <a:buChar char="•"/>
              <a:defRPr/>
            </a:pPr>
            <a:endParaRPr lang="en-US" dirty="0" smtClean="0">
              <a:ea typeface="ＭＳ Ｐゴシック"/>
              <a:cs typeface="ＭＳ Ｐゴシック"/>
            </a:endParaRPr>
          </a:p>
          <a:p>
            <a:pPr eaLnBrk="1" hangingPunct="1">
              <a:buFont typeface="Wingdings" pitchFamily="2" charset="2"/>
              <a:buNone/>
              <a:defRPr/>
            </a:pPr>
            <a:endParaRPr lang="en-US" dirty="0" smtClean="0">
              <a:ea typeface="ＭＳ Ｐゴシック"/>
              <a:cs typeface="ＭＳ Ｐゴシック"/>
            </a:endParaRPr>
          </a:p>
          <a:p>
            <a:pPr eaLnBrk="1" hangingPunct="1">
              <a:buFont typeface="Arial" pitchFamily="34" charset="0"/>
              <a:buChar char="•"/>
              <a:defRPr/>
            </a:pPr>
            <a:endParaRPr lang="en-US" dirty="0" smtClean="0">
              <a:ea typeface="ＭＳ Ｐゴシック"/>
              <a:cs typeface="ＭＳ Ｐゴシック"/>
            </a:endParaRPr>
          </a:p>
          <a:p>
            <a:pPr eaLnBrk="1" hangingPunct="1">
              <a:buFont typeface="Arial" pitchFamily="34" charset="0"/>
              <a:buChar char="•"/>
              <a:defRPr/>
            </a:pPr>
            <a:endParaRPr lang="en-US" i="1" dirty="0" smtClean="0">
              <a:ea typeface="ＭＳ Ｐゴシック"/>
              <a:cs typeface="ＭＳ Ｐゴシック"/>
            </a:endParaRPr>
          </a:p>
          <a:p>
            <a:pPr eaLnBrk="1" hangingPunct="1">
              <a:buFont typeface="Arial" pitchFamily="34" charset="0"/>
              <a:buChar char="•"/>
              <a:defRPr/>
            </a:pPr>
            <a:endParaRPr lang="en-US" dirty="0" smtClean="0">
              <a:ea typeface="ＭＳ Ｐゴシック"/>
              <a:cs typeface="ＭＳ Ｐゴシック"/>
            </a:endParaRPr>
          </a:p>
          <a:p>
            <a:pPr eaLnBrk="1" hangingPunct="1">
              <a:buFont typeface="Arial" pitchFamily="34" charset="0"/>
              <a:buChar char="•"/>
              <a:defRPr/>
            </a:pPr>
            <a:endParaRPr lang="en-US" dirty="0"/>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125" y="274638"/>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Who We Are</a:t>
            </a:r>
            <a:endParaRPr lang="en-US" sz="4000" b="1" dirty="0">
              <a:solidFill>
                <a:schemeClr val="bg1"/>
              </a:solidFill>
              <a:effectLst>
                <a:outerShdw blurRad="76200" dist="63500" dir="2700000">
                  <a:srgbClr val="000000">
                    <a:alpha val="43000"/>
                  </a:srgbClr>
                </a:outerShdw>
              </a:effectLst>
            </a:endParaRPr>
          </a:p>
        </p:txBody>
      </p:sp>
      <p:sp>
        <p:nvSpPr>
          <p:cNvPr id="6" name="Content Placeholder 2"/>
          <p:cNvSpPr txBox="1">
            <a:spLocks/>
          </p:cNvSpPr>
          <p:nvPr/>
        </p:nvSpPr>
        <p:spPr>
          <a:xfrm>
            <a:off x="533400" y="1676400"/>
            <a:ext cx="8458200" cy="5029200"/>
          </a:xfrm>
          <a:prstGeom prst="rect">
            <a:avLst/>
          </a:prstGeom>
        </p:spPr>
        <p:txBody>
          <a:bodyPr>
            <a:normAutofit/>
          </a:bodyPr>
          <a:lstStyle/>
          <a:p>
            <a:pPr fontAlgn="auto">
              <a:spcBef>
                <a:spcPct val="20000"/>
              </a:spcBef>
              <a:spcAft>
                <a:spcPts val="0"/>
              </a:spcAft>
              <a:defRPr/>
            </a:pPr>
            <a:endParaRPr lang="en-US" sz="320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160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160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320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320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105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1050" dirty="0">
              <a:solidFill>
                <a:prstClr val="black"/>
              </a:solidFill>
              <a:latin typeface="Arial"/>
              <a:ea typeface="ＭＳ Ｐゴシック"/>
              <a:cs typeface="ＭＳ Ｐゴシック"/>
            </a:endParaRPr>
          </a:p>
          <a:p>
            <a:pPr fontAlgn="auto">
              <a:spcBef>
                <a:spcPct val="20000"/>
              </a:spcBef>
              <a:spcAft>
                <a:spcPts val="0"/>
              </a:spcAft>
              <a:buFont typeface="Wingdings" pitchFamily="2" charset="2"/>
              <a:buNone/>
              <a:defRPr/>
            </a:pPr>
            <a:endParaRPr lang="en-US" sz="1050" dirty="0">
              <a:solidFill>
                <a:prstClr val="black"/>
              </a:solidFill>
              <a:latin typeface="Arial"/>
              <a:ea typeface="ＭＳ Ｐゴシック"/>
              <a:cs typeface="ＭＳ Ｐゴシック"/>
            </a:endParaRPr>
          </a:p>
        </p:txBody>
      </p:sp>
      <p:pic>
        <p:nvPicPr>
          <p:cNvPr id="38916" name="Picture 1" descr="C:\Users\warzinikk\Desktop\UGA.jpg"/>
          <p:cNvPicPr>
            <a:picLocks noChangeAspect="1" noChangeArrowheads="1"/>
          </p:cNvPicPr>
          <p:nvPr/>
        </p:nvPicPr>
        <p:blipFill>
          <a:blip r:embed="rId3"/>
          <a:srcRect/>
          <a:stretch>
            <a:fillRect/>
          </a:stretch>
        </p:blipFill>
        <p:spPr bwMode="auto">
          <a:xfrm>
            <a:off x="420688" y="3324225"/>
            <a:ext cx="3260725" cy="1217613"/>
          </a:xfrm>
          <a:prstGeom prst="rect">
            <a:avLst/>
          </a:prstGeom>
          <a:noFill/>
          <a:ln w="9525">
            <a:noFill/>
            <a:miter lim="800000"/>
            <a:headEnd/>
            <a:tailEnd/>
          </a:ln>
        </p:spPr>
      </p:pic>
      <p:pic>
        <p:nvPicPr>
          <p:cNvPr id="38917" name="Picture 2"/>
          <p:cNvPicPr>
            <a:picLocks noGrp="1" noChangeAspect="1" noChangeArrowheads="1"/>
          </p:cNvPicPr>
          <p:nvPr>
            <p:ph idx="1"/>
          </p:nvPr>
        </p:nvPicPr>
        <p:blipFill>
          <a:blip r:embed="rId4"/>
          <a:srcRect/>
          <a:stretch>
            <a:fillRect/>
          </a:stretch>
        </p:blipFill>
        <p:spPr>
          <a:xfrm>
            <a:off x="442913" y="2041525"/>
            <a:ext cx="3248025" cy="750888"/>
          </a:xfrm>
        </p:spPr>
      </p:pic>
      <p:pic>
        <p:nvPicPr>
          <p:cNvPr id="38918" name="Picture 2" descr="C:\Users\warzinikk\Desktop\Logo UA_FCS_color.png"/>
          <p:cNvPicPr>
            <a:picLocks noChangeAspect="1" noChangeArrowheads="1"/>
          </p:cNvPicPr>
          <p:nvPr/>
        </p:nvPicPr>
        <p:blipFill>
          <a:blip r:embed="rId5"/>
          <a:srcRect b="50000"/>
          <a:stretch>
            <a:fillRect/>
          </a:stretch>
        </p:blipFill>
        <p:spPr bwMode="auto">
          <a:xfrm>
            <a:off x="1041400" y="4813300"/>
            <a:ext cx="2997200" cy="1817688"/>
          </a:xfrm>
          <a:prstGeom prst="rect">
            <a:avLst/>
          </a:prstGeom>
          <a:noFill/>
          <a:ln w="9525">
            <a:noFill/>
            <a:miter lim="800000"/>
            <a:headEnd/>
            <a:tailEnd/>
          </a:ln>
        </p:spPr>
      </p:pic>
      <p:pic>
        <p:nvPicPr>
          <p:cNvPr id="38919" name="Picture 3" descr="C:\Users\warzinikk\Desktop\ISUEO_WordmarkColor-01.jpg"/>
          <p:cNvPicPr>
            <a:picLocks noChangeAspect="1" noChangeArrowheads="1"/>
          </p:cNvPicPr>
          <p:nvPr/>
        </p:nvPicPr>
        <p:blipFill>
          <a:blip r:embed="rId6"/>
          <a:srcRect/>
          <a:stretch>
            <a:fillRect/>
          </a:stretch>
        </p:blipFill>
        <p:spPr bwMode="auto">
          <a:xfrm>
            <a:off x="4168775" y="3659188"/>
            <a:ext cx="3967163" cy="725487"/>
          </a:xfrm>
          <a:prstGeom prst="rect">
            <a:avLst/>
          </a:prstGeom>
          <a:noFill/>
          <a:ln w="9525">
            <a:noFill/>
            <a:miter lim="800000"/>
            <a:headEnd/>
            <a:tailEnd/>
          </a:ln>
        </p:spPr>
      </p:pic>
      <p:pic>
        <p:nvPicPr>
          <p:cNvPr id="38920" name="Picture 4" descr="C:\Users\warzinikk\AppData\Local\Microsoft\Windows\Temporary Internet Files\Low\Content.IE5\QSK9137J\NEW_EXT_LOGO_color[1].tiff"/>
          <p:cNvPicPr>
            <a:picLocks noChangeAspect="1" noChangeArrowheads="1"/>
          </p:cNvPicPr>
          <p:nvPr/>
        </p:nvPicPr>
        <p:blipFill>
          <a:blip r:embed="rId7"/>
          <a:srcRect/>
          <a:stretch>
            <a:fillRect/>
          </a:stretch>
        </p:blipFill>
        <p:spPr bwMode="auto">
          <a:xfrm>
            <a:off x="4757738" y="2036763"/>
            <a:ext cx="3538537" cy="1073150"/>
          </a:xfrm>
          <a:prstGeom prst="rect">
            <a:avLst/>
          </a:prstGeom>
          <a:noFill/>
          <a:ln w="9525">
            <a:noFill/>
            <a:miter lim="800000"/>
            <a:headEnd/>
            <a:tailEnd/>
          </a:ln>
        </p:spPr>
      </p:pic>
      <p:pic>
        <p:nvPicPr>
          <p:cNvPr id="38921" name="Picture 2" descr="MARK_WORDMARK_2.jpg"/>
          <p:cNvPicPr>
            <a:picLocks noChangeAspect="1"/>
          </p:cNvPicPr>
          <p:nvPr/>
        </p:nvPicPr>
        <p:blipFill>
          <a:blip r:embed="rId8"/>
          <a:srcRect/>
          <a:stretch>
            <a:fillRect/>
          </a:stretch>
        </p:blipFill>
        <p:spPr bwMode="auto">
          <a:xfrm>
            <a:off x="5321300" y="4657725"/>
            <a:ext cx="2814638" cy="191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125" y="74613"/>
            <a:ext cx="7121525" cy="1246187"/>
          </a:xfrm>
        </p:spPr>
        <p:txBody>
          <a:bodyPr rtlCol="0" anchor="t">
            <a:normAutofit fontScale="90000"/>
          </a:bodyPr>
          <a:lstStyle/>
          <a:p>
            <a:pPr eaLnBrk="1" fontAlgn="auto" hangingPunct="1">
              <a:spcAft>
                <a:spcPts val="0"/>
              </a:spcAft>
              <a:defRPr/>
            </a:pPr>
            <a:r>
              <a:rPr lang="en-US" sz="3600" b="1" dirty="0" smtClean="0">
                <a:solidFill>
                  <a:schemeClr val="bg1"/>
                </a:solidFill>
                <a:effectLst>
                  <a:outerShdw blurRad="76200" dist="63500" dir="2700000">
                    <a:srgbClr val="000000">
                      <a:alpha val="43000"/>
                    </a:srgbClr>
                  </a:outerShdw>
                </a:effectLst>
              </a:rPr>
              <a:t>Overview - Manage:</a:t>
            </a:r>
            <a:br>
              <a:rPr lang="en-US" sz="3600" b="1" dirty="0" smtClean="0">
                <a:solidFill>
                  <a:schemeClr val="bg1"/>
                </a:solidFill>
                <a:effectLst>
                  <a:outerShdw blurRad="76200" dist="63500" dir="2700000">
                    <a:srgbClr val="000000">
                      <a:alpha val="43000"/>
                    </a:srgbClr>
                  </a:outerShdw>
                </a:effectLst>
              </a:rPr>
            </a:br>
            <a:r>
              <a:rPr lang="en-US" sz="3600" b="1" i="1" dirty="0" smtClean="0">
                <a:solidFill>
                  <a:schemeClr val="bg1"/>
                </a:solidFill>
                <a:effectLst>
                  <a:outerShdw blurRad="76200" dist="63500" dir="2700000">
                    <a:srgbClr val="000000">
                      <a:alpha val="43000"/>
                    </a:srgbClr>
                  </a:outerShdw>
                </a:effectLst>
              </a:rPr>
              <a:t>Handling Stress and Differences</a:t>
            </a:r>
            <a:endParaRPr lang="en-US" sz="3600" b="1" i="1" dirty="0">
              <a:solidFill>
                <a:schemeClr val="bg1"/>
              </a:solidFill>
              <a:effectLst>
                <a:outerShdw blurRad="76200" dist="63500" dir="2700000">
                  <a:srgbClr val="000000">
                    <a:alpha val="43000"/>
                  </a:srgbClr>
                </a:outerShdw>
              </a:effectLst>
            </a:endParaRPr>
          </a:p>
        </p:txBody>
      </p:sp>
      <p:sp>
        <p:nvSpPr>
          <p:cNvPr id="73731" name="Content Placeholder 2"/>
          <p:cNvSpPr>
            <a:spLocks noGrp="1"/>
          </p:cNvSpPr>
          <p:nvPr>
            <p:ph idx="1"/>
          </p:nvPr>
        </p:nvSpPr>
        <p:spPr>
          <a:xfrm>
            <a:off x="457200" y="1790700"/>
            <a:ext cx="8229600" cy="4525963"/>
          </a:xfrm>
        </p:spPr>
        <p:txBody>
          <a:bodyPr/>
          <a:lstStyle/>
          <a:p>
            <a:pPr eaLnBrk="1" hangingPunct="1">
              <a:buClr>
                <a:srgbClr val="A90F22"/>
              </a:buClr>
              <a:buFont typeface="Wingdings" pitchFamily="2" charset="2"/>
              <a:buChar char="§"/>
            </a:pPr>
            <a:r>
              <a:rPr lang="en-US" sz="2800" smtClean="0">
                <a:ea typeface="ＭＳ Ｐゴシック" pitchFamily="34" charset="-128"/>
              </a:rPr>
              <a:t>Manage focuses on a couple’s use of strategies to stay calm, contain their stress response, soothe their partner, listen attentively, make an effort to understand their partner’s point of view, accept differences, and forgive one another.</a:t>
            </a:r>
          </a:p>
          <a:p>
            <a:pPr eaLnBrk="1" hangingPunct="1">
              <a:buClr>
                <a:srgbClr val="A90F22"/>
              </a:buClr>
              <a:buFont typeface="Wingdings" pitchFamily="2" charset="2"/>
              <a:buChar char="§"/>
            </a:pPr>
            <a:r>
              <a:rPr lang="en-US" sz="2800" smtClean="0">
                <a:ea typeface="ＭＳ Ｐゴシック" pitchFamily="34" charset="-128"/>
              </a:rPr>
              <a:t>Many problems in long-term, healthy couple relationships are never </a:t>
            </a:r>
            <a:r>
              <a:rPr lang="en-US" sz="2800" i="1" smtClean="0">
                <a:ea typeface="ＭＳ Ｐゴシック" pitchFamily="34" charset="-128"/>
              </a:rPr>
              <a:t>resolved</a:t>
            </a:r>
            <a:r>
              <a:rPr lang="en-US" sz="2800" smtClean="0">
                <a:ea typeface="ＭＳ Ｐゴシック" pitchFamily="34" charset="-128"/>
              </a:rPr>
              <a:t>.</a:t>
            </a:r>
            <a:r>
              <a:rPr lang="en-US" sz="2800" i="1" smtClean="0">
                <a:ea typeface="ＭＳ Ｐゴシック" pitchFamily="34" charset="-128"/>
              </a:rPr>
              <a:t> </a:t>
            </a:r>
            <a:r>
              <a:rPr lang="en-US" sz="2800" smtClean="0">
                <a:ea typeface="ＭＳ Ｐゴシック" pitchFamily="34" charset="-128"/>
              </a:rPr>
              <a:t>Instead, couples work to </a:t>
            </a:r>
            <a:r>
              <a:rPr lang="en-US" sz="2800" i="1" smtClean="0">
                <a:ea typeface="ＭＳ Ｐゴシック" pitchFamily="34" charset="-128"/>
              </a:rPr>
              <a:t>manage</a:t>
            </a:r>
            <a:r>
              <a:rPr lang="en-US" sz="2800" smtClean="0">
                <a:ea typeface="ＭＳ Ｐゴシック" pitchFamily="34" charset="-128"/>
              </a:rPr>
              <a:t> them.</a:t>
            </a:r>
          </a:p>
          <a:p>
            <a:pPr eaLnBrk="1" hangingPunct="1"/>
            <a:endParaRPr lang="en-US" smtClean="0"/>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warzinikk\Desktop\MNG Backgr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4755" name="Picture 2"/>
          <p:cNvPicPr>
            <a:picLocks noChangeAspect="1" noChangeArrowheads="1"/>
          </p:cNvPicPr>
          <p:nvPr/>
        </p:nvPicPr>
        <p:blipFill>
          <a:blip r:embed="rId4"/>
          <a:srcRect b="3334"/>
          <a:stretch>
            <a:fillRect/>
          </a:stretch>
        </p:blipFill>
        <p:spPr bwMode="auto">
          <a:xfrm>
            <a:off x="5842000" y="2428875"/>
            <a:ext cx="3048000" cy="4419600"/>
          </a:xfrm>
          <a:prstGeom prst="rect">
            <a:avLst/>
          </a:prstGeom>
          <a:noFill/>
          <a:ln w="9525">
            <a:noFill/>
            <a:miter lim="800000"/>
            <a:headEnd/>
            <a:tailEnd/>
          </a:ln>
        </p:spPr>
      </p:pic>
      <p:sp>
        <p:nvSpPr>
          <p:cNvPr id="2" name="Title 1"/>
          <p:cNvSpPr>
            <a:spLocks noGrp="1"/>
          </p:cNvSpPr>
          <p:nvPr>
            <p:ph type="title"/>
          </p:nvPr>
        </p:nvSpPr>
        <p:spPr>
          <a:xfrm>
            <a:off x="254000" y="274638"/>
            <a:ext cx="7112000" cy="1143000"/>
          </a:xfrm>
        </p:spPr>
        <p:txBody>
          <a:bodyPr anchor="t">
            <a:normAutofit/>
          </a:bodyPr>
          <a:lstStyle/>
          <a:p>
            <a:pPr>
              <a:defRPr/>
            </a:pPr>
            <a:r>
              <a:rPr lang="en-US" sz="4000" b="1" dirty="0" smtClean="0">
                <a:solidFill>
                  <a:schemeClr val="bg1"/>
                </a:solidFill>
                <a:effectLst>
                  <a:outerShdw blurRad="76200" dist="63500" dir="2700000">
                    <a:srgbClr val="000000">
                      <a:alpha val="43000"/>
                    </a:srgbClr>
                  </a:outerShdw>
                </a:effectLst>
              </a:rPr>
              <a:t>How We Respond to Threats</a:t>
            </a:r>
            <a:endParaRPr lang="en-US" sz="4000" b="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p:txBody>
          <a:bodyPr>
            <a:normAutofit/>
          </a:bodyPr>
          <a:lstStyle/>
          <a:p>
            <a:pPr marL="319088" indent="-319088">
              <a:spcBef>
                <a:spcPts val="700"/>
              </a:spcBef>
              <a:buClr>
                <a:srgbClr val="A90F22"/>
              </a:buClr>
              <a:buSzPct val="100000"/>
              <a:buFont typeface="Wingdings" pitchFamily="2" charset="2"/>
              <a:buChar char="§"/>
              <a:defRPr/>
            </a:pPr>
            <a:r>
              <a:rPr lang="en-US" sz="2800" dirty="0" smtClean="0">
                <a:ea typeface="ＭＳ Ｐゴシック" pitchFamily="22" charset="-128"/>
                <a:cs typeface="ＭＳ Ｐゴシック" pitchFamily="22" charset="-128"/>
              </a:rPr>
              <a:t>A real or perceived threat initiates a reaction in our bodies that limits our capacity to listen, talk, and handle conflict in a healthy way.</a:t>
            </a:r>
          </a:p>
          <a:p>
            <a:pPr marL="319088" indent="-319088">
              <a:spcBef>
                <a:spcPts val="700"/>
              </a:spcBef>
              <a:buClr>
                <a:srgbClr val="A90F22"/>
              </a:buClr>
              <a:buSzPct val="100000"/>
              <a:buFont typeface="Wingdings" pitchFamily="2" charset="2"/>
              <a:buChar char="§"/>
              <a:defRPr/>
            </a:pPr>
            <a:r>
              <a:rPr lang="en-US" sz="2800" dirty="0" smtClean="0">
                <a:ea typeface="ＭＳ Ｐゴシック" pitchFamily="22" charset="-128"/>
                <a:cs typeface="ＭＳ Ｐゴシック" pitchFamily="22" charset="-128"/>
              </a:rPr>
              <a:t>Common reactions:</a:t>
            </a:r>
          </a:p>
          <a:p>
            <a:pPr marL="776288" lvl="1" indent="-319088">
              <a:spcBef>
                <a:spcPts val="700"/>
              </a:spcBef>
              <a:buClr>
                <a:srgbClr val="A90F22"/>
              </a:buClr>
              <a:buSzPct val="100000"/>
              <a:buFont typeface="Wingdings" pitchFamily="2" charset="2"/>
              <a:buChar char="§"/>
              <a:defRPr/>
            </a:pPr>
            <a:r>
              <a:rPr lang="en-US" dirty="0" smtClean="0">
                <a:ea typeface="ＭＳ Ｐゴシック" pitchFamily="22" charset="-128"/>
                <a:cs typeface="ＭＳ Ｐゴシック" pitchFamily="22" charset="-128"/>
              </a:rPr>
              <a:t>Fight</a:t>
            </a:r>
          </a:p>
          <a:p>
            <a:pPr marL="776288" lvl="1" indent="-319088">
              <a:spcBef>
                <a:spcPts val="700"/>
              </a:spcBef>
              <a:buClr>
                <a:srgbClr val="A90F22"/>
              </a:buClr>
              <a:buSzPct val="100000"/>
              <a:buFont typeface="Wingdings" pitchFamily="2" charset="2"/>
              <a:buChar char="§"/>
              <a:defRPr/>
            </a:pPr>
            <a:r>
              <a:rPr lang="en-US" dirty="0" smtClean="0">
                <a:ea typeface="ＭＳ Ｐゴシック" pitchFamily="22" charset="-128"/>
                <a:cs typeface="ＭＳ Ｐゴシック" pitchFamily="22" charset="-128"/>
              </a:rPr>
              <a:t>Flight</a:t>
            </a:r>
          </a:p>
          <a:p>
            <a:pPr marL="776288" lvl="1" indent="-319088">
              <a:spcBef>
                <a:spcPts val="700"/>
              </a:spcBef>
              <a:buClr>
                <a:srgbClr val="A90F22"/>
              </a:buClr>
              <a:buSzPct val="100000"/>
              <a:buFont typeface="Wingdings" pitchFamily="2" charset="2"/>
              <a:buChar char="§"/>
              <a:defRPr/>
            </a:pPr>
            <a:r>
              <a:rPr lang="en-US" dirty="0" smtClean="0">
                <a:ea typeface="ＭＳ Ｐゴシック" pitchFamily="22" charset="-128"/>
                <a:cs typeface="ＭＳ Ｐゴシック" pitchFamily="22" charset="-128"/>
              </a:rPr>
              <a:t>Freeze (or shut down)</a:t>
            </a:r>
          </a:p>
          <a:p>
            <a:pPr marL="319088" indent="-319088">
              <a:spcBef>
                <a:spcPts val="700"/>
              </a:spcBef>
              <a:buClr>
                <a:schemeClr val="accent2"/>
              </a:buClr>
              <a:buSzPct val="60000"/>
              <a:buFont typeface="Wingdings" pitchFamily="2" charset="2"/>
              <a:buChar char="q"/>
              <a:defRPr/>
            </a:pPr>
            <a:endParaRPr lang="en-US" sz="2800" dirty="0" smtClean="0">
              <a:ea typeface="ＭＳ Ｐゴシック" pitchFamily="22" charset="-128"/>
              <a:cs typeface="ＭＳ Ｐゴシック" pitchFamily="22" charset="-128"/>
            </a:endParaRPr>
          </a:p>
          <a:p>
            <a:pPr>
              <a:defRPr/>
            </a:pPr>
            <a:endParaRPr lang="en-US" dirty="0"/>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warzinikk\Desktop\MNG Backgrn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28575"/>
            <a:ext cx="7112000" cy="1143000"/>
          </a:xfrm>
        </p:spPr>
        <p:txBody>
          <a:bodyPr anchor="t">
            <a:normAutofit fontScale="90000"/>
          </a:bodyPr>
          <a:lstStyle/>
          <a:p>
            <a:pPr>
              <a:defRPr/>
            </a:pPr>
            <a:r>
              <a:rPr lang="en-US" sz="4000" b="1" dirty="0" smtClean="0">
                <a:solidFill>
                  <a:schemeClr val="bg1"/>
                </a:solidFill>
                <a:effectLst>
                  <a:outerShdw blurRad="76200" dist="63500" dir="2700000">
                    <a:srgbClr val="000000">
                      <a:alpha val="43000"/>
                    </a:srgbClr>
                  </a:outerShdw>
                </a:effectLst>
              </a:rPr>
              <a:t>Threats Affect our </a:t>
            </a:r>
            <a:br>
              <a:rPr lang="en-US" sz="4000" b="1" dirty="0" smtClean="0">
                <a:solidFill>
                  <a:schemeClr val="bg1"/>
                </a:solidFill>
                <a:effectLst>
                  <a:outerShdw blurRad="76200" dist="63500" dir="2700000">
                    <a:srgbClr val="000000">
                      <a:alpha val="43000"/>
                    </a:srgbClr>
                  </a:outerShdw>
                </a:effectLst>
              </a:rPr>
            </a:br>
            <a:r>
              <a:rPr lang="en-US" sz="4000" b="1" dirty="0" smtClean="0">
                <a:solidFill>
                  <a:schemeClr val="bg1"/>
                </a:solidFill>
                <a:effectLst>
                  <a:outerShdw blurRad="76200" dist="63500" dir="2700000">
                    <a:srgbClr val="000000">
                      <a:alpha val="43000"/>
                    </a:srgbClr>
                  </a:outerShdw>
                </a:effectLst>
              </a:rPr>
              <a:t>Minds and Bodies</a:t>
            </a:r>
            <a:endParaRPr lang="en-US" sz="4000" b="1" dirty="0">
              <a:solidFill>
                <a:schemeClr val="bg1"/>
              </a:solidFill>
              <a:effectLst>
                <a:outerShdw blurRad="76200" dist="63500" dir="2700000">
                  <a:srgbClr val="000000">
                    <a:alpha val="43000"/>
                  </a:srgbClr>
                </a:outerShdw>
              </a:effectLst>
            </a:endParaRPr>
          </a:p>
        </p:txBody>
      </p:sp>
      <p:pic>
        <p:nvPicPr>
          <p:cNvPr id="7" name="Picture 2" descr="C:\Documents and Settings\warzinikk\Desktop\iStock Photos\Angry Man Pointing.jpg"/>
          <p:cNvPicPr>
            <a:picLocks noChangeAspect="1" noChangeArrowheads="1"/>
          </p:cNvPicPr>
          <p:nvPr/>
        </p:nvPicPr>
        <p:blipFill>
          <a:blip r:embed="rId4" cstate="print"/>
          <a:srcRect r="8322"/>
          <a:stretch>
            <a:fillRect/>
          </a:stretch>
        </p:blipFill>
        <p:spPr bwMode="auto">
          <a:xfrm>
            <a:off x="5558658" y="4276726"/>
            <a:ext cx="3613917" cy="2609850"/>
          </a:xfrm>
          <a:prstGeom prst="rect">
            <a:avLst/>
          </a:prstGeom>
          <a:ln>
            <a:noFill/>
          </a:ln>
          <a:effectLst>
            <a:softEdge rad="112500"/>
          </a:effectLst>
        </p:spPr>
      </p:pic>
      <p:sp>
        <p:nvSpPr>
          <p:cNvPr id="3" name="Content Placeholder 2"/>
          <p:cNvSpPr>
            <a:spLocks noGrp="1"/>
          </p:cNvSpPr>
          <p:nvPr>
            <p:ph idx="1"/>
          </p:nvPr>
        </p:nvSpPr>
        <p:spPr>
          <a:xfrm>
            <a:off x="457200" y="1685925"/>
            <a:ext cx="8229600" cy="4525963"/>
          </a:xfrm>
        </p:spPr>
        <p:txBody>
          <a:bodyPr>
            <a:normAutofit fontScale="85000" lnSpcReduction="10000"/>
          </a:bodyPr>
          <a:lstStyle/>
          <a:p>
            <a:pPr>
              <a:lnSpc>
                <a:spcPct val="120000"/>
              </a:lnSpc>
              <a:buClr>
                <a:srgbClr val="A90F22"/>
              </a:buClr>
              <a:buFont typeface="Wingdings" pitchFamily="2" charset="2"/>
              <a:buChar char="§"/>
              <a:defRPr/>
            </a:pPr>
            <a:r>
              <a:rPr lang="en-US" sz="2600" b="1" dirty="0" smtClean="0">
                <a:ea typeface="ＭＳ Ｐゴシック"/>
                <a:cs typeface="ＭＳ Ｐゴシック"/>
              </a:rPr>
              <a:t>Trigger</a:t>
            </a:r>
            <a:r>
              <a:rPr lang="en-US" sz="2600" dirty="0" smtClean="0">
                <a:ea typeface="ＭＳ Ｐゴシック"/>
                <a:cs typeface="ＭＳ Ｐゴシック"/>
              </a:rPr>
              <a:t> – Real or perceived threat or attack.</a:t>
            </a:r>
          </a:p>
          <a:p>
            <a:pPr>
              <a:lnSpc>
                <a:spcPct val="120000"/>
              </a:lnSpc>
              <a:buClr>
                <a:srgbClr val="A90F22"/>
              </a:buClr>
              <a:buFont typeface="Wingdings" pitchFamily="2" charset="2"/>
              <a:buChar char="§"/>
              <a:defRPr/>
            </a:pPr>
            <a:r>
              <a:rPr lang="en-US" sz="2600" b="1" dirty="0" smtClean="0">
                <a:ea typeface="ＭＳ Ｐゴシック"/>
                <a:cs typeface="ＭＳ Ｐゴシック"/>
              </a:rPr>
              <a:t>Escalation</a:t>
            </a:r>
            <a:r>
              <a:rPr lang="en-US" sz="2600" dirty="0" smtClean="0">
                <a:ea typeface="ＭＳ Ｐゴシック"/>
                <a:cs typeface="ＭＳ Ｐゴシック"/>
              </a:rPr>
              <a:t> – Our bodies prepare for action, get tunnel vision.</a:t>
            </a:r>
          </a:p>
          <a:p>
            <a:pPr>
              <a:lnSpc>
                <a:spcPct val="120000"/>
              </a:lnSpc>
              <a:buClr>
                <a:srgbClr val="A90F22"/>
              </a:buClr>
              <a:buFont typeface="Wingdings" pitchFamily="2" charset="2"/>
              <a:buChar char="§"/>
              <a:defRPr/>
            </a:pPr>
            <a:r>
              <a:rPr lang="en-US" sz="2600" b="1" dirty="0" smtClean="0">
                <a:ea typeface="ＭＳ Ｐゴシック"/>
                <a:cs typeface="ＭＳ Ｐゴシック"/>
              </a:rPr>
              <a:t>Crisis</a:t>
            </a:r>
            <a:r>
              <a:rPr lang="en-US" sz="2600" dirty="0" smtClean="0">
                <a:ea typeface="ＭＳ Ｐゴシック"/>
                <a:cs typeface="ＭＳ Ｐゴシック"/>
              </a:rPr>
              <a:t> – Verbal and/or physical action (fight, flight or freeze).</a:t>
            </a:r>
          </a:p>
          <a:p>
            <a:pPr>
              <a:lnSpc>
                <a:spcPct val="120000"/>
              </a:lnSpc>
              <a:buClr>
                <a:srgbClr val="A90F22"/>
              </a:buClr>
              <a:buFont typeface="Wingdings" pitchFamily="2" charset="2"/>
              <a:buChar char="§"/>
              <a:defRPr/>
            </a:pPr>
            <a:r>
              <a:rPr lang="en-US" sz="2600" b="1" dirty="0" smtClean="0">
                <a:ea typeface="ＭＳ Ｐゴシック"/>
                <a:cs typeface="ＭＳ Ｐゴシック"/>
              </a:rPr>
              <a:t>Recovery</a:t>
            </a:r>
            <a:r>
              <a:rPr lang="en-US" sz="2600" dirty="0" smtClean="0">
                <a:ea typeface="ＭＳ Ｐゴシック"/>
                <a:cs typeface="ＭＳ Ｐゴシック"/>
              </a:rPr>
              <a:t> – Depends on physiological and psychological makeup, intensity of response, and how long we dwell on it.</a:t>
            </a:r>
          </a:p>
          <a:p>
            <a:pPr>
              <a:lnSpc>
                <a:spcPct val="120000"/>
              </a:lnSpc>
              <a:buClr>
                <a:srgbClr val="A90F22"/>
              </a:buClr>
              <a:buFont typeface="Wingdings" pitchFamily="2" charset="2"/>
              <a:buChar char="§"/>
              <a:defRPr/>
            </a:pPr>
            <a:r>
              <a:rPr lang="en-US" sz="2600" b="1" dirty="0" smtClean="0">
                <a:ea typeface="ＭＳ Ｐゴシック"/>
                <a:cs typeface="ＭＳ Ｐゴシック"/>
              </a:rPr>
              <a:t>Post crisis</a:t>
            </a:r>
            <a:r>
              <a:rPr lang="en-US" sz="2600" dirty="0" smtClean="0">
                <a:ea typeface="ＭＳ Ｐゴシック"/>
                <a:cs typeface="ＭＳ Ｐゴシック"/>
              </a:rPr>
              <a:t> – Heart rate drops below normal to counter the increase in chemicals.</a:t>
            </a:r>
          </a:p>
          <a:p>
            <a:pPr lvl="1">
              <a:lnSpc>
                <a:spcPct val="120000"/>
              </a:lnSpc>
              <a:buClr>
                <a:srgbClr val="A90F22"/>
              </a:buClr>
              <a:buFont typeface="Wingdings" pitchFamily="2" charset="2"/>
              <a:buChar char="§"/>
              <a:defRPr/>
            </a:pPr>
            <a:r>
              <a:rPr lang="en-US" sz="2400" dirty="0" smtClean="0">
                <a:ea typeface="ＭＳ Ｐゴシック"/>
              </a:rPr>
              <a:t>We examine our thoughts and behavior; </a:t>
            </a:r>
            <a:br>
              <a:rPr lang="en-US" sz="2400" dirty="0" smtClean="0">
                <a:ea typeface="ＭＳ Ｐゴシック"/>
              </a:rPr>
            </a:br>
            <a:r>
              <a:rPr lang="en-US" sz="2400" dirty="0" smtClean="0">
                <a:ea typeface="ＭＳ Ｐゴシック"/>
              </a:rPr>
              <a:t>feel guilty, depressed.</a:t>
            </a:r>
          </a:p>
          <a:p>
            <a:pPr lvl="1">
              <a:lnSpc>
                <a:spcPct val="120000"/>
              </a:lnSpc>
              <a:buClr>
                <a:srgbClr val="A90F22"/>
              </a:buClr>
              <a:buFont typeface="Wingdings" pitchFamily="2" charset="2"/>
              <a:buChar char="§"/>
              <a:defRPr/>
            </a:pPr>
            <a:r>
              <a:rPr lang="en-US" sz="2400" dirty="0" smtClean="0">
                <a:ea typeface="ＭＳ Ｐゴシック"/>
              </a:rPr>
              <a:t>May avoid the person and/or the issue.</a:t>
            </a:r>
          </a:p>
          <a:p>
            <a:pPr>
              <a:defRPr/>
            </a:pPr>
            <a:endParaRPr lang="en-US" sz="2600" dirty="0" smtClean="0">
              <a:ea typeface="ＭＳ Ｐゴシック"/>
              <a:cs typeface="ＭＳ Ｐゴシック"/>
            </a:endParaRPr>
          </a:p>
          <a:p>
            <a:pPr marL="319088" indent="-319088">
              <a:spcBef>
                <a:spcPts val="700"/>
              </a:spcBef>
              <a:buClr>
                <a:schemeClr val="accent2"/>
              </a:buClr>
              <a:buSzPct val="60000"/>
              <a:buFont typeface="Wingdings" pitchFamily="2" charset="2"/>
              <a:buChar char="q"/>
              <a:defRPr/>
            </a:pPr>
            <a:endParaRPr lang="en-US" sz="2800" dirty="0" smtClean="0">
              <a:ea typeface="ＭＳ Ｐゴシック" pitchFamily="22" charset="-128"/>
              <a:cs typeface="ＭＳ Ｐゴシック" pitchFamily="22" charset="-128"/>
            </a:endParaRPr>
          </a:p>
          <a:p>
            <a:pPr>
              <a:defRPr/>
            </a:pP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6802" name="Picture 2" descr="C:\Documents and Settings\warzinikk\Desktop\iStock Photos\Hearts.jpg"/>
          <p:cNvPicPr>
            <a:picLocks noChangeAspect="1" noChangeArrowheads="1"/>
          </p:cNvPicPr>
          <p:nvPr/>
        </p:nvPicPr>
        <p:blipFill>
          <a:blip r:embed="rId4"/>
          <a:srcRect/>
          <a:stretch>
            <a:fillRect/>
          </a:stretch>
        </p:blipFill>
        <p:spPr bwMode="auto">
          <a:xfrm rot="338490">
            <a:off x="6329363" y="3125788"/>
            <a:ext cx="2659062" cy="1776412"/>
          </a:xfrm>
          <a:prstGeom prst="rect">
            <a:avLst/>
          </a:prstGeom>
          <a:noFill/>
          <a:ln w="9525">
            <a:noFill/>
            <a:miter lim="800000"/>
            <a:headEnd/>
            <a:tailEnd/>
          </a:ln>
        </p:spPr>
      </p:pic>
      <p:sp>
        <p:nvSpPr>
          <p:cNvPr id="2" name="Title 1"/>
          <p:cNvSpPr>
            <a:spLocks noGrp="1"/>
          </p:cNvSpPr>
          <p:nvPr>
            <p:ph type="title"/>
          </p:nvPr>
        </p:nvSpPr>
        <p:spPr>
          <a:xfrm>
            <a:off x="0" y="47625"/>
            <a:ext cx="7366000" cy="1143000"/>
          </a:xfrm>
        </p:spPr>
        <p:txBody>
          <a:bodyPr rtlCol="0" anchor="t">
            <a:normAutofit fontScale="90000"/>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Managing Relationship Problems</a:t>
            </a:r>
            <a:endParaRPr lang="en-US" sz="4000" b="1" dirty="0">
              <a:solidFill>
                <a:schemeClr val="bg1"/>
              </a:solidFill>
              <a:effectLst>
                <a:outerShdw blurRad="76200" dist="63500" dir="2700000">
                  <a:srgbClr val="000000">
                    <a:alpha val="43000"/>
                  </a:srgbClr>
                </a:outerShdw>
              </a:effectLst>
            </a:endParaRPr>
          </a:p>
        </p:txBody>
      </p:sp>
      <p:sp>
        <p:nvSpPr>
          <p:cNvPr id="76804" name="Content Placeholder 2"/>
          <p:cNvSpPr>
            <a:spLocks noGrp="1"/>
          </p:cNvSpPr>
          <p:nvPr>
            <p:ph idx="1"/>
          </p:nvPr>
        </p:nvSpPr>
        <p:spPr>
          <a:xfrm>
            <a:off x="361950" y="1685925"/>
            <a:ext cx="8229600" cy="4722813"/>
          </a:xfrm>
        </p:spPr>
        <p:txBody>
          <a:bodyPr/>
          <a:lstStyle/>
          <a:p>
            <a:pPr eaLnBrk="1" hangingPunct="1">
              <a:buClr>
                <a:srgbClr val="A90F22"/>
              </a:buClr>
              <a:buFont typeface="Wingdings" pitchFamily="2" charset="2"/>
              <a:buChar char="§"/>
            </a:pPr>
            <a:r>
              <a:rPr lang="en-US" sz="2700" smtClean="0">
                <a:ea typeface="ＭＳ Ｐゴシック" pitchFamily="34" charset="-128"/>
              </a:rPr>
              <a:t>Even the happiest couples have some problems.</a:t>
            </a:r>
          </a:p>
          <a:p>
            <a:pPr eaLnBrk="1" hangingPunct="1">
              <a:buClr>
                <a:srgbClr val="A90F22"/>
              </a:buClr>
              <a:buFont typeface="Wingdings" pitchFamily="2" charset="2"/>
              <a:buChar char="§"/>
            </a:pPr>
            <a:r>
              <a:rPr lang="en-US" sz="2700" smtClean="0">
                <a:ea typeface="ＭＳ Ｐゴシック" pitchFamily="34" charset="-128"/>
              </a:rPr>
              <a:t>Strategies for managing conflict:</a:t>
            </a:r>
          </a:p>
          <a:p>
            <a:pPr lvl="1" eaLnBrk="1" hangingPunct="1">
              <a:buClr>
                <a:srgbClr val="A90F22"/>
              </a:buClr>
              <a:buFont typeface="Wingdings" pitchFamily="2" charset="2"/>
              <a:buChar char="§"/>
            </a:pPr>
            <a:r>
              <a:rPr lang="en-US" sz="2400" smtClean="0">
                <a:ea typeface="ＭＳ Ｐゴシック" pitchFamily="34" charset="-128"/>
              </a:rPr>
              <a:t>Soften your startup</a:t>
            </a:r>
          </a:p>
          <a:p>
            <a:pPr lvl="1" eaLnBrk="1" hangingPunct="1">
              <a:buClr>
                <a:srgbClr val="A90F22"/>
              </a:buClr>
              <a:buFont typeface="Wingdings" pitchFamily="2" charset="2"/>
              <a:buChar char="§"/>
            </a:pPr>
            <a:r>
              <a:rPr lang="en-US" sz="2400" smtClean="0">
                <a:ea typeface="ＭＳ Ｐゴシック" pitchFamily="34" charset="-128"/>
              </a:rPr>
              <a:t>Learn to make and receive repair attempts</a:t>
            </a:r>
          </a:p>
          <a:p>
            <a:pPr lvl="1" eaLnBrk="1" hangingPunct="1">
              <a:buClr>
                <a:srgbClr val="A90F22"/>
              </a:buClr>
              <a:buFont typeface="Wingdings" pitchFamily="2" charset="2"/>
              <a:buChar char="§"/>
            </a:pPr>
            <a:r>
              <a:rPr lang="en-US" sz="2400" smtClean="0">
                <a:ea typeface="ＭＳ Ｐゴシック" pitchFamily="34" charset="-128"/>
              </a:rPr>
              <a:t>Soothe yourself and each other</a:t>
            </a:r>
          </a:p>
          <a:p>
            <a:pPr lvl="1" eaLnBrk="1" hangingPunct="1">
              <a:buClr>
                <a:srgbClr val="A90F22"/>
              </a:buClr>
              <a:buFont typeface="Wingdings" pitchFamily="2" charset="2"/>
              <a:buChar char="§"/>
            </a:pPr>
            <a:r>
              <a:rPr lang="en-US" sz="2400" smtClean="0">
                <a:ea typeface="ＭＳ Ｐゴシック" pitchFamily="34" charset="-128"/>
              </a:rPr>
              <a:t>Search for common ground</a:t>
            </a:r>
          </a:p>
          <a:p>
            <a:pPr lvl="1" eaLnBrk="1" hangingPunct="1">
              <a:buClr>
                <a:srgbClr val="A90F22"/>
              </a:buClr>
              <a:buFont typeface="Wingdings" pitchFamily="2" charset="2"/>
              <a:buChar char="§"/>
            </a:pPr>
            <a:r>
              <a:rPr lang="en-US" sz="2400" smtClean="0">
                <a:ea typeface="ＭＳ Ｐゴシック" pitchFamily="34" charset="-128"/>
              </a:rPr>
              <a:t>Show acceptance and understanding</a:t>
            </a:r>
          </a:p>
          <a:p>
            <a:pPr eaLnBrk="1" hangingPunct="1"/>
            <a:endParaRPr lang="en-US" smtClean="0"/>
          </a:p>
        </p:txBody>
      </p:sp>
      <p:sp>
        <p:nvSpPr>
          <p:cNvPr id="9" name="TextBox 8"/>
          <p:cNvSpPr txBox="1"/>
          <p:nvPr/>
        </p:nvSpPr>
        <p:spPr>
          <a:xfrm>
            <a:off x="1495425" y="5210176"/>
            <a:ext cx="5210175" cy="1323439"/>
          </a:xfrm>
          <a:prstGeom prst="rect">
            <a:avLst/>
          </a:prstGeom>
          <a:solidFill>
            <a:schemeClr val="accent1">
              <a:lumMod val="40000"/>
              <a:lumOff val="60000"/>
            </a:schemeClr>
          </a:solidFill>
          <a:effectLst>
            <a:outerShdw blurRad="50800" dist="38100" dir="2700000" algn="tl" rotWithShape="0">
              <a:prstClr val="black">
                <a:alpha val="40000"/>
              </a:prstClr>
            </a:outerShdw>
            <a:softEdge rad="63500"/>
          </a:effectLst>
        </p:spPr>
        <p:txBody>
          <a:bodyPr>
            <a:spAutoFit/>
          </a:bodyPr>
          <a:lstStyle/>
          <a:p>
            <a:pPr marL="0" lvl="2" fontAlgn="auto">
              <a:spcBef>
                <a:spcPts val="0"/>
              </a:spcBef>
              <a:spcAft>
                <a:spcPts val="0"/>
              </a:spcAft>
              <a:defRPr/>
            </a:pPr>
            <a:r>
              <a:rPr lang="en-US" sz="2000" i="1" dirty="0">
                <a:solidFill>
                  <a:prstClr val="black"/>
                </a:solidFill>
                <a:latin typeface="+mn-lt"/>
              </a:rPr>
              <a:t>“Relationships will work to the extent that you have wound up with a set of perpetual problems you can learn to live with.”	</a:t>
            </a:r>
            <a:r>
              <a:rPr lang="en-US" sz="2000" dirty="0">
                <a:solidFill>
                  <a:prstClr val="black"/>
                </a:solidFill>
                <a:latin typeface="+mn-lt"/>
              </a:rPr>
              <a:t>		</a:t>
            </a:r>
            <a:r>
              <a:rPr lang="en-US" sz="200" dirty="0">
                <a:solidFill>
                  <a:prstClr val="black"/>
                </a:solidFill>
                <a:latin typeface="+mn-lt"/>
              </a:rPr>
              <a:t>	    	</a:t>
            </a:r>
            <a:r>
              <a:rPr lang="en-US" sz="1600" dirty="0">
                <a:solidFill>
                  <a:prstClr val="black"/>
                </a:solidFill>
                <a:latin typeface="+mn-lt"/>
              </a:rPr>
              <a:t>	         		   -- John Gottman</a:t>
            </a:r>
          </a:p>
        </p:txBody>
      </p:sp>
      <p:pic>
        <p:nvPicPr>
          <p:cNvPr id="76808" name="Picture 2"/>
          <p:cNvPicPr>
            <a:picLocks noChangeAspect="1" noChangeArrowheads="1"/>
          </p:cNvPicPr>
          <p:nvPr/>
        </p:nvPicPr>
        <p:blipFill>
          <a:blip r:embed="rId5"/>
          <a:srcRect/>
          <a:stretch>
            <a:fillRect/>
          </a:stretch>
        </p:blipFill>
        <p:spPr bwMode="auto">
          <a:xfrm>
            <a:off x="180975" y="6129338"/>
            <a:ext cx="363538" cy="509587"/>
          </a:xfrm>
          <a:prstGeom prst="rect">
            <a:avLst/>
          </a:prstGeom>
          <a:solidFill>
            <a:schemeClr val="bg2"/>
          </a:solidFill>
          <a:ln w="9525">
            <a:noFill/>
            <a:miter lim="800000"/>
            <a:headEnd/>
            <a:tailEnd/>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7366000"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Summary: </a:t>
            </a:r>
            <a:r>
              <a:rPr lang="en-US" sz="4000" b="1" i="1" dirty="0" smtClean="0">
                <a:solidFill>
                  <a:schemeClr val="bg1"/>
                </a:solidFill>
                <a:effectLst>
                  <a:outerShdw blurRad="76200" dist="63500" dir="2700000">
                    <a:srgbClr val="000000">
                      <a:alpha val="43000"/>
                    </a:srgbClr>
                  </a:outerShdw>
                </a:effectLst>
              </a:rPr>
              <a:t>Manage</a:t>
            </a:r>
            <a:endParaRPr lang="en-US" sz="4000" b="1" i="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a:xfrm>
            <a:off x="361950" y="1685925"/>
            <a:ext cx="8229600" cy="4722813"/>
          </a:xfrm>
        </p:spPr>
        <p:txBody>
          <a:bodyPr rtlCol="0">
            <a:normAutofit fontScale="85000" lnSpcReduction="10000"/>
          </a:bodyPr>
          <a:lstStyle/>
          <a:p>
            <a:pPr marL="0" indent="0" eaLnBrk="1" fontAlgn="auto" hangingPunct="1">
              <a:lnSpc>
                <a:spcPct val="110000"/>
              </a:lnSpc>
              <a:spcAft>
                <a:spcPts val="0"/>
              </a:spcAft>
              <a:buFont typeface="Wingdings" pitchFamily="2" charset="2"/>
              <a:buNone/>
              <a:defRPr/>
            </a:pPr>
            <a:r>
              <a:rPr lang="en-US" dirty="0" smtClean="0">
                <a:ea typeface="ＭＳ Ｐゴシック"/>
                <a:cs typeface="ＭＳ Ｐゴシック"/>
              </a:rPr>
              <a:t>Conflict in relationships is inevitable, and healthy couples deal with differences in healthy ways:</a:t>
            </a:r>
          </a:p>
          <a:p>
            <a:pPr lvl="1" eaLnBrk="1" fontAlgn="auto" hangingPunct="1">
              <a:lnSpc>
                <a:spcPct val="110000"/>
              </a:lnSpc>
              <a:spcAft>
                <a:spcPts val="0"/>
              </a:spcAft>
              <a:buClr>
                <a:srgbClr val="A90F22"/>
              </a:buClr>
              <a:buSzPct val="100000"/>
              <a:buFont typeface="Wingdings" pitchFamily="2" charset="2"/>
              <a:buChar char="§"/>
              <a:defRPr/>
            </a:pPr>
            <a:r>
              <a:rPr lang="en-US" dirty="0" smtClean="0">
                <a:ea typeface="ＭＳ Ｐゴシック"/>
              </a:rPr>
              <a:t>Understanding there cannot always be agreement</a:t>
            </a:r>
          </a:p>
          <a:p>
            <a:pPr lvl="1" eaLnBrk="1" fontAlgn="auto" hangingPunct="1">
              <a:lnSpc>
                <a:spcPct val="110000"/>
              </a:lnSpc>
              <a:spcAft>
                <a:spcPts val="0"/>
              </a:spcAft>
              <a:buClr>
                <a:srgbClr val="A90F22"/>
              </a:buClr>
              <a:buSzPct val="100000"/>
              <a:buFont typeface="Wingdings" pitchFamily="2" charset="2"/>
              <a:buChar char="§"/>
              <a:defRPr/>
            </a:pPr>
            <a:r>
              <a:rPr lang="en-US" dirty="0" smtClean="0">
                <a:ea typeface="ＭＳ Ｐゴシック"/>
              </a:rPr>
              <a:t>Sharing concerns in a calm, respectful tone</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Avoiding criticism and defensiveness</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Stopping conflict before it escalates</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Taking “time outs” but coming back to talk</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Soothing and supporting each other</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Being open to forgiveness</a:t>
            </a:r>
          </a:p>
          <a:p>
            <a:pPr lvl="1" eaLnBrk="1" fontAlgn="auto" hangingPunct="1">
              <a:lnSpc>
                <a:spcPct val="120000"/>
              </a:lnSpc>
              <a:spcAft>
                <a:spcPts val="0"/>
              </a:spcAft>
              <a:buClr>
                <a:srgbClr val="A90F22"/>
              </a:buClr>
              <a:buSzPct val="100000"/>
              <a:buFont typeface="Wingdings" pitchFamily="2" charset="2"/>
              <a:buChar char="§"/>
              <a:defRPr/>
            </a:pPr>
            <a:r>
              <a:rPr lang="en-US" dirty="0" smtClean="0">
                <a:ea typeface="ＭＳ Ｐゴシック"/>
              </a:rPr>
              <a:t>Maintaining emotional and physical safety</a:t>
            </a:r>
          </a:p>
          <a:p>
            <a:pPr lvl="1" eaLnBrk="1" fontAlgn="auto" hangingPunct="1">
              <a:lnSpc>
                <a:spcPct val="120000"/>
              </a:lnSpc>
              <a:spcAft>
                <a:spcPts val="0"/>
              </a:spcAft>
              <a:buClr>
                <a:srgbClr val="A90F22"/>
              </a:buClr>
              <a:buSzPct val="100000"/>
              <a:buFont typeface="Wingdings" pitchFamily="2" charset="2"/>
              <a:buChar char="§"/>
              <a:defRPr/>
            </a:pPr>
            <a:endParaRPr lang="en-US" dirty="0" smtClean="0">
              <a:ea typeface="ＭＳ Ｐゴシック"/>
            </a:endParaRPr>
          </a:p>
          <a:p>
            <a:pPr marL="0" indent="0" eaLnBrk="1" fontAlgn="auto" hangingPunct="1">
              <a:spcAft>
                <a:spcPts val="0"/>
              </a:spcAft>
              <a:buFont typeface="Wingdings" pitchFamily="2" charset="2"/>
              <a:buNone/>
              <a:defRPr/>
            </a:pPr>
            <a:endParaRPr lang="en-US" sz="2800" dirty="0" smtClean="0">
              <a:ea typeface="ＭＳ Ｐゴシック"/>
              <a:cs typeface="ＭＳ Ｐゴシック"/>
            </a:endParaRPr>
          </a:p>
          <a:p>
            <a:pPr lvl="1" eaLnBrk="1" fontAlgn="auto" hangingPunct="1">
              <a:spcAft>
                <a:spcPts val="0"/>
              </a:spcAft>
              <a:buClr>
                <a:srgbClr val="A90F22"/>
              </a:buClr>
              <a:buFont typeface="Wingdings" pitchFamily="2" charset="2"/>
              <a:buChar char="§"/>
              <a:defRPr/>
            </a:pPr>
            <a:endParaRPr lang="en-US" sz="2400" dirty="0" smtClean="0">
              <a:ea typeface="ＭＳ Ｐゴシック"/>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warzinikk\Desktop\CNT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8125" y="74613"/>
            <a:ext cx="7121525" cy="1246187"/>
          </a:xfrm>
        </p:spPr>
        <p:txBody>
          <a:bodyPr anchor="t">
            <a:normAutofit fontScale="90000"/>
          </a:bodyPr>
          <a:lstStyle/>
          <a:p>
            <a:pPr eaLnBrk="1" hangingPunct="1">
              <a:defRPr/>
            </a:pPr>
            <a:r>
              <a:rPr lang="en-US" sz="4000" b="1" dirty="0" smtClean="0">
                <a:solidFill>
                  <a:schemeClr val="bg1"/>
                </a:solidFill>
                <a:effectLst>
                  <a:outerShdw blurRad="76200" dist="63500" dir="2700000">
                    <a:srgbClr val="000000">
                      <a:alpha val="43000"/>
                    </a:srgbClr>
                  </a:outerShdw>
                </a:effectLst>
              </a:rPr>
              <a:t>Overview - Connect:</a:t>
            </a:r>
            <a:r>
              <a:rPr lang="en-US" sz="3600" b="1" dirty="0" smtClean="0">
                <a:solidFill>
                  <a:schemeClr val="bg1"/>
                </a:solidFill>
                <a:effectLst>
                  <a:outerShdw blurRad="76200" dist="63500" dir="2700000">
                    <a:srgbClr val="000000">
                      <a:alpha val="43000"/>
                    </a:srgbClr>
                  </a:outerShdw>
                </a:effectLst>
              </a:rPr>
              <a:t/>
            </a:r>
            <a:br>
              <a:rPr lang="en-US" sz="3600" b="1" dirty="0" smtClean="0">
                <a:solidFill>
                  <a:schemeClr val="bg1"/>
                </a:solidFill>
                <a:effectLst>
                  <a:outerShdw blurRad="76200" dist="63500" dir="2700000">
                    <a:srgbClr val="000000">
                      <a:alpha val="43000"/>
                    </a:srgbClr>
                  </a:outerShdw>
                </a:effectLst>
              </a:rPr>
            </a:br>
            <a:r>
              <a:rPr lang="en-US" sz="3600" b="1" i="1" dirty="0" smtClean="0">
                <a:solidFill>
                  <a:schemeClr val="bg1"/>
                </a:solidFill>
                <a:effectLst>
                  <a:outerShdw blurRad="76200" dist="63500" dir="2700000">
                    <a:srgbClr val="000000">
                      <a:alpha val="43000"/>
                    </a:srgbClr>
                  </a:outerShdw>
                </a:effectLst>
              </a:rPr>
              <a:t>Engaging a Positive Social Network</a:t>
            </a:r>
            <a:endParaRPr lang="en-US" sz="3600" b="1" i="1" dirty="0">
              <a:solidFill>
                <a:schemeClr val="bg1"/>
              </a:solidFill>
              <a:effectLst>
                <a:outerShdw blurRad="76200" dist="63500" dir="2700000">
                  <a:srgbClr val="000000">
                    <a:alpha val="43000"/>
                  </a:srgbClr>
                </a:outerShdw>
              </a:effectLst>
            </a:endParaRPr>
          </a:p>
        </p:txBody>
      </p:sp>
      <p:sp>
        <p:nvSpPr>
          <p:cNvPr id="78852" name="Content Placeholder 2"/>
          <p:cNvSpPr>
            <a:spLocks noGrp="1"/>
          </p:cNvSpPr>
          <p:nvPr>
            <p:ph idx="1"/>
          </p:nvPr>
        </p:nvSpPr>
        <p:spPr>
          <a:xfrm>
            <a:off x="130175" y="1639888"/>
            <a:ext cx="6592888" cy="4525962"/>
          </a:xfrm>
        </p:spPr>
        <p:txBody>
          <a:bodyPr/>
          <a:lstStyle/>
          <a:p>
            <a:pPr marL="0" indent="0" eaLnBrk="1" hangingPunct="1">
              <a:buFont typeface="Wingdings" pitchFamily="2" charset="2"/>
              <a:buNone/>
            </a:pPr>
            <a:r>
              <a:rPr lang="en-US" sz="3000" smtClean="0">
                <a:ea typeface="ＭＳ Ｐゴシック" pitchFamily="34" charset="-128"/>
              </a:rPr>
              <a:t>Couples strengthen their relationships by engaging positive social networks in various ways:</a:t>
            </a:r>
          </a:p>
          <a:p>
            <a:pPr lvl="1" eaLnBrk="1" hangingPunct="1">
              <a:buClr>
                <a:srgbClr val="D07522"/>
              </a:buClr>
              <a:buFont typeface="Wingdings" pitchFamily="2" charset="2"/>
              <a:buChar char="§"/>
            </a:pPr>
            <a:r>
              <a:rPr lang="en-US" sz="2600" smtClean="0">
                <a:ea typeface="ＭＳ Ｐゴシック" pitchFamily="34" charset="-128"/>
              </a:rPr>
              <a:t>Growing and maintaining extended family relationships</a:t>
            </a:r>
          </a:p>
          <a:p>
            <a:pPr lvl="1" eaLnBrk="1" hangingPunct="1">
              <a:buClr>
                <a:srgbClr val="D07522"/>
              </a:buClr>
              <a:buFont typeface="Wingdings" pitchFamily="2" charset="2"/>
              <a:buChar char="§"/>
            </a:pPr>
            <a:r>
              <a:rPr lang="en-US" sz="2600" smtClean="0">
                <a:ea typeface="ＭＳ Ｐゴシック" pitchFamily="34" charset="-128"/>
              </a:rPr>
              <a:t>Being part of a supportive network of friends</a:t>
            </a:r>
          </a:p>
          <a:p>
            <a:pPr lvl="1" eaLnBrk="1" hangingPunct="1">
              <a:buClr>
                <a:srgbClr val="D07522"/>
              </a:buClr>
              <a:buFont typeface="Wingdings" pitchFamily="2" charset="2"/>
              <a:buChar char="§"/>
            </a:pPr>
            <a:r>
              <a:rPr lang="en-US" sz="2600" smtClean="0">
                <a:ea typeface="ＭＳ Ｐゴシック" pitchFamily="34" charset="-128"/>
              </a:rPr>
              <a:t>Engaging jointly in community organizations and service</a:t>
            </a:r>
          </a:p>
          <a:p>
            <a:pPr lvl="1" eaLnBrk="1" hangingPunct="1">
              <a:buClr>
                <a:srgbClr val="D07522"/>
              </a:buClr>
              <a:buFont typeface="Wingdings" pitchFamily="2" charset="2"/>
              <a:buChar char="§"/>
            </a:pPr>
            <a:r>
              <a:rPr lang="en-US" sz="2600" smtClean="0">
                <a:ea typeface="ＭＳ Ｐゴシック" pitchFamily="34" charset="-128"/>
              </a:rPr>
              <a:t>Seeking out resources to                strengthen the relationship</a:t>
            </a:r>
            <a:endParaRPr lang="en-US" sz="2400" smtClean="0"/>
          </a:p>
        </p:txBody>
      </p:sp>
      <p:pic>
        <p:nvPicPr>
          <p:cNvPr id="7" name="Picture 6"/>
          <p:cNvPicPr>
            <a:picLocks noChangeAspect="1" noChangeArrowheads="1"/>
          </p:cNvPicPr>
          <p:nvPr/>
        </p:nvPicPr>
        <p:blipFill>
          <a:blip r:embed="rId3" cstate="print"/>
          <a:srcRect/>
          <a:stretch>
            <a:fillRect/>
          </a:stretch>
        </p:blipFill>
        <p:spPr bwMode="auto">
          <a:xfrm rot="207088">
            <a:off x="6824333" y="1700256"/>
            <a:ext cx="2129883" cy="3405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p:cNvPicPr>
            <a:picLocks noChangeAspect="1" noChangeArrowheads="1"/>
          </p:cNvPicPr>
          <p:nvPr/>
        </p:nvPicPr>
        <p:blipFill>
          <a:blip r:embed="rId4" cstate="print"/>
          <a:srcRect/>
          <a:stretch>
            <a:fillRect/>
          </a:stretch>
        </p:blipFill>
        <p:spPr bwMode="auto">
          <a:xfrm rot="259264">
            <a:off x="6091557" y="4712123"/>
            <a:ext cx="2894983" cy="1920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warzinikk\Desktop\CNT Background.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54000" y="285750"/>
            <a:ext cx="7112000" cy="1143000"/>
          </a:xfrm>
        </p:spPr>
        <p:txBody>
          <a:bodyPr anchor="t">
            <a:noAutofit/>
          </a:bodyPr>
          <a:lstStyle/>
          <a:p>
            <a:pPr eaLnBrk="1" hangingPunct="1">
              <a:defRPr/>
            </a:pPr>
            <a:r>
              <a:rPr lang="en-US" sz="4000" b="1" dirty="0" smtClean="0">
                <a:solidFill>
                  <a:schemeClr val="bg1"/>
                </a:solidFill>
                <a:effectLst>
                  <a:outerShdw blurRad="76200" dist="63500" dir="2700000">
                    <a:srgbClr val="000000">
                      <a:alpha val="43000"/>
                    </a:srgbClr>
                  </a:outerShdw>
                </a:effectLst>
              </a:rPr>
              <a:t>Summary: </a:t>
            </a:r>
            <a:r>
              <a:rPr lang="en-US" sz="4000" b="1" i="1" dirty="0" smtClean="0">
                <a:solidFill>
                  <a:schemeClr val="bg1"/>
                </a:solidFill>
                <a:effectLst>
                  <a:outerShdw blurRad="76200" dist="63500" dir="2700000">
                    <a:srgbClr val="000000">
                      <a:alpha val="43000"/>
                    </a:srgbClr>
                  </a:outerShdw>
                </a:effectLst>
              </a:rPr>
              <a:t>Connect</a:t>
            </a:r>
            <a:endParaRPr lang="en-US" sz="4000" b="1" i="1" dirty="0">
              <a:solidFill>
                <a:schemeClr val="bg1"/>
              </a:solidFill>
              <a:effectLst>
                <a:outerShdw blurRad="76200" dist="63500" dir="2700000">
                  <a:srgbClr val="000000">
                    <a:alpha val="43000"/>
                  </a:srgbClr>
                </a:outerShdw>
              </a:effectLst>
            </a:endParaRPr>
          </a:p>
        </p:txBody>
      </p:sp>
      <p:sp>
        <p:nvSpPr>
          <p:cNvPr id="3" name="Content Placeholder 2"/>
          <p:cNvSpPr>
            <a:spLocks noGrp="1"/>
          </p:cNvSpPr>
          <p:nvPr>
            <p:ph idx="1"/>
          </p:nvPr>
        </p:nvSpPr>
        <p:spPr>
          <a:xfrm>
            <a:off x="457200" y="1695450"/>
            <a:ext cx="8229600" cy="4681538"/>
          </a:xfrm>
        </p:spPr>
        <p:txBody>
          <a:bodyPr>
            <a:normAutofit/>
          </a:bodyPr>
          <a:lstStyle/>
          <a:p>
            <a:pPr marL="0" indent="0" eaLnBrk="1" hangingPunct="1">
              <a:buFont typeface="Wingdings" pitchFamily="2" charset="2"/>
              <a:buNone/>
              <a:defRPr/>
            </a:pPr>
            <a:r>
              <a:rPr lang="en-US" sz="3000" dirty="0" smtClean="0">
                <a:ea typeface="ＭＳ Ｐゴシック"/>
                <a:cs typeface="ＭＳ Ｐゴシック"/>
              </a:rPr>
              <a:t>Couples strengthen their relationships by engaging positive social networks in various ways:</a:t>
            </a:r>
          </a:p>
          <a:p>
            <a:pPr lvl="1" eaLnBrk="1" hangingPunct="1">
              <a:buClr>
                <a:srgbClr val="D07522"/>
              </a:buClr>
              <a:buSzPct val="100000"/>
              <a:buFont typeface="Wingdings" pitchFamily="2" charset="2"/>
              <a:buChar char="§"/>
              <a:defRPr/>
            </a:pPr>
            <a:r>
              <a:rPr lang="en-US" sz="2600" dirty="0" smtClean="0">
                <a:ea typeface="ＭＳ Ｐゴシック"/>
              </a:rPr>
              <a:t>Growing and maintaining extended family relationships</a:t>
            </a:r>
          </a:p>
          <a:p>
            <a:pPr lvl="1" eaLnBrk="1" hangingPunct="1">
              <a:buClr>
                <a:srgbClr val="D07522"/>
              </a:buClr>
              <a:buSzPct val="100000"/>
              <a:buFont typeface="Wingdings" pitchFamily="2" charset="2"/>
              <a:buChar char="§"/>
              <a:defRPr/>
            </a:pPr>
            <a:r>
              <a:rPr lang="en-US" sz="2600" dirty="0" smtClean="0">
                <a:ea typeface="ＭＳ Ｐゴシック"/>
              </a:rPr>
              <a:t>Being part of a supportive network of friends</a:t>
            </a:r>
          </a:p>
          <a:p>
            <a:pPr lvl="1" eaLnBrk="1" hangingPunct="1">
              <a:buClr>
                <a:srgbClr val="D07522"/>
              </a:buClr>
              <a:buSzPct val="100000"/>
              <a:buFont typeface="Wingdings" pitchFamily="2" charset="2"/>
              <a:buChar char="§"/>
              <a:defRPr/>
            </a:pPr>
            <a:r>
              <a:rPr lang="en-US" sz="2600" dirty="0" smtClean="0">
                <a:ea typeface="ＭＳ Ｐゴシック"/>
              </a:rPr>
              <a:t>Engaging jointly in community organizations and service</a:t>
            </a:r>
          </a:p>
          <a:p>
            <a:pPr lvl="1" eaLnBrk="1" hangingPunct="1">
              <a:buClr>
                <a:srgbClr val="D07522"/>
              </a:buClr>
              <a:buSzPct val="100000"/>
              <a:buFont typeface="Wingdings" pitchFamily="2" charset="2"/>
              <a:buChar char="§"/>
              <a:defRPr/>
            </a:pPr>
            <a:r>
              <a:rPr lang="en-US" sz="2600" dirty="0" smtClean="0">
                <a:ea typeface="ＭＳ Ｐゴシック"/>
              </a:rPr>
              <a:t>Seeking out resources to strengthen the relationship</a:t>
            </a:r>
          </a:p>
          <a:p>
            <a:pPr eaLnBrk="1" hangingPunct="1">
              <a:buClr>
                <a:srgbClr val="D07522"/>
              </a:buClr>
              <a:buFont typeface="Wingdings" pitchFamily="2" charset="2"/>
              <a:buChar char="§"/>
              <a:defRPr/>
            </a:pPr>
            <a:endParaRPr lang="en-US" sz="2800" dirty="0" smtClean="0">
              <a:ea typeface="ＭＳ Ｐゴシック"/>
              <a:cs typeface="ＭＳ Ｐゴシック"/>
            </a:endParaRPr>
          </a:p>
          <a:p>
            <a:pPr lvl="1" eaLnBrk="1" hangingPunct="1">
              <a:buClr>
                <a:srgbClr val="D07522"/>
              </a:buClr>
              <a:buFont typeface="Wingdings" pitchFamily="2" charset="2"/>
              <a:buChar char="§"/>
              <a:defRPr/>
            </a:pPr>
            <a:endParaRPr lang="en-US" dirty="0" smtClean="0">
              <a:ea typeface="ＭＳ Ｐゴシック"/>
            </a:endParaRPr>
          </a:p>
          <a:p>
            <a:pPr eaLnBrk="1" hangingPunct="1">
              <a:buFont typeface="Arial" pitchFamily="34" charset="0"/>
              <a:buChar char="•"/>
              <a:defRPr/>
            </a:pPr>
            <a:endParaRPr lang="en-US" sz="2400" dirty="0" smtClean="0">
              <a:ea typeface="ＭＳ Ｐゴシック"/>
              <a:cs typeface="ＭＳ Ｐゴシック"/>
            </a:endParaRPr>
          </a:p>
          <a:p>
            <a:pPr eaLnBrk="1" hangingPunct="1">
              <a:buFont typeface="Arial" pitchFamily="34" charset="0"/>
              <a:buChar char="•"/>
              <a:defRPr/>
            </a:pPr>
            <a:endParaRPr lang="en-US" sz="2400" dirty="0" smtClean="0">
              <a:ea typeface="ＭＳ Ｐゴシック"/>
              <a:cs typeface="ＭＳ Ｐゴシック"/>
            </a:endParaRPr>
          </a:p>
        </p:txBody>
      </p:sp>
      <p:pic>
        <p:nvPicPr>
          <p:cNvPr id="79877" name="Picture 2"/>
          <p:cNvPicPr>
            <a:picLocks noChangeAspect="1" noChangeArrowheads="1"/>
          </p:cNvPicPr>
          <p:nvPr/>
        </p:nvPicPr>
        <p:blipFill>
          <a:blip r:embed="rId3"/>
          <a:srcRect/>
          <a:stretch>
            <a:fillRect/>
          </a:stretch>
        </p:blipFill>
        <p:spPr bwMode="auto">
          <a:xfrm>
            <a:off x="180975" y="6129338"/>
            <a:ext cx="361950" cy="509587"/>
          </a:xfrm>
          <a:prstGeom prst="rect">
            <a:avLst/>
          </a:prstGeom>
          <a:solidFill>
            <a:schemeClr val="bg2"/>
          </a:solidFill>
          <a:ln w="9525">
            <a:noFill/>
            <a:miter lim="800000"/>
            <a:headEnd/>
            <a:tailEnd/>
          </a:ln>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Summary of Results</a:t>
            </a:r>
            <a:endParaRPr lang="en-US" sz="3400" b="1" dirty="0">
              <a:solidFill>
                <a:schemeClr val="bg1"/>
              </a:solidFill>
              <a:effectLst>
                <a:outerShdw blurRad="76200" dist="63500" dir="2700000">
                  <a:srgbClr val="000000">
                    <a:alpha val="43000"/>
                  </a:srgbClr>
                </a:outerShdw>
              </a:effectLst>
            </a:endParaRPr>
          </a:p>
        </p:txBody>
      </p:sp>
      <p:sp>
        <p:nvSpPr>
          <p:cNvPr id="80899" name="Rectangle 3"/>
          <p:cNvSpPr>
            <a:spLocks noChangeArrowheads="1"/>
          </p:cNvSpPr>
          <p:nvPr/>
        </p:nvSpPr>
        <p:spPr bwMode="auto">
          <a:xfrm>
            <a:off x="690563" y="1631950"/>
            <a:ext cx="7383462" cy="1755775"/>
          </a:xfrm>
          <a:prstGeom prst="rect">
            <a:avLst/>
          </a:prstGeom>
          <a:noFill/>
          <a:ln w="9525">
            <a:noFill/>
            <a:miter lim="800000"/>
            <a:headEnd/>
            <a:tailEnd/>
          </a:ln>
        </p:spPr>
        <p:txBody>
          <a:bodyPr>
            <a:spAutoFit/>
          </a:bodyPr>
          <a:lstStyle/>
          <a:p>
            <a:r>
              <a:rPr lang="en-US" sz="2400" b="1"/>
              <a:t>28 trainings across 5 states – 703 participants (MO, IA, AR, GA, NC)</a:t>
            </a:r>
          </a:p>
          <a:p>
            <a:endParaRPr lang="en-US" sz="1200" b="1"/>
          </a:p>
          <a:p>
            <a:r>
              <a:rPr lang="en-US" sz="2400" b="1"/>
              <a:t>Pre, post, 1 week, 2 month, 6 month</a:t>
            </a:r>
          </a:p>
          <a:p>
            <a:endParaRPr lang="en-US" sz="2400"/>
          </a:p>
        </p:txBody>
      </p:sp>
      <p:sp>
        <p:nvSpPr>
          <p:cNvPr id="80900" name="Rectangle 3"/>
          <p:cNvSpPr>
            <a:spLocks noChangeArrowheads="1"/>
          </p:cNvSpPr>
          <p:nvPr/>
        </p:nvSpPr>
        <p:spPr bwMode="auto">
          <a:xfrm>
            <a:off x="690563" y="3140075"/>
            <a:ext cx="8042275" cy="4616450"/>
          </a:xfrm>
          <a:prstGeom prst="rect">
            <a:avLst/>
          </a:prstGeom>
          <a:noFill/>
          <a:ln w="9525">
            <a:noFill/>
            <a:miter lim="800000"/>
            <a:headEnd/>
            <a:tailEnd/>
          </a:ln>
        </p:spPr>
        <p:txBody>
          <a:bodyPr>
            <a:spAutoFit/>
          </a:bodyPr>
          <a:lstStyle/>
          <a:p>
            <a:r>
              <a:rPr lang="en-US" sz="2400" u="sng"/>
              <a:t>Survey questions related to</a:t>
            </a:r>
            <a:r>
              <a:rPr lang="en-US" sz="2400"/>
              <a:t>:</a:t>
            </a:r>
          </a:p>
          <a:p>
            <a:pPr>
              <a:buFont typeface="Wingdings" pitchFamily="2" charset="2"/>
              <a:buChar char="§"/>
            </a:pPr>
            <a:r>
              <a:rPr lang="en-US" sz="2400"/>
              <a:t> General attitudes about marriage and couple    relationships</a:t>
            </a:r>
          </a:p>
          <a:p>
            <a:endParaRPr lang="en-US" sz="1000"/>
          </a:p>
          <a:p>
            <a:pPr>
              <a:buFont typeface="Wingdings" pitchFamily="2" charset="2"/>
              <a:buChar char="§"/>
            </a:pPr>
            <a:r>
              <a:rPr lang="en-US" sz="2400"/>
              <a:t>Perceptions of helpfulness, relevance, and how appropriate it is for CWPs to receive RME training</a:t>
            </a:r>
          </a:p>
          <a:p>
            <a:endParaRPr lang="en-US" sz="1000"/>
          </a:p>
          <a:p>
            <a:pPr>
              <a:buFont typeface="Wingdings" pitchFamily="2" charset="2"/>
              <a:buChar char="§"/>
            </a:pPr>
            <a:r>
              <a:rPr lang="en-US" sz="2400"/>
              <a:t>Level of knowledge, abilities, comfort, and awareness of RME and RME resources</a:t>
            </a:r>
          </a:p>
          <a:p>
            <a:endParaRPr lang="en-US" sz="1000"/>
          </a:p>
          <a:p>
            <a:pPr>
              <a:buFont typeface="Wingdings" pitchFamily="2" charset="2"/>
              <a:buChar char="§"/>
            </a:pPr>
            <a:r>
              <a:rPr lang="en-US" sz="2400"/>
              <a:t>Confidence in providing RME to individuals/families</a:t>
            </a:r>
          </a:p>
          <a:p>
            <a:pPr>
              <a:buFont typeface="Wingdings" pitchFamily="2" charset="2"/>
              <a:buChar char="§"/>
            </a:pPr>
            <a:endParaRPr lang="en-US" sz="2400"/>
          </a:p>
          <a:p>
            <a:pPr>
              <a:buFont typeface="Wingdings" pitchFamily="2" charset="2"/>
              <a:buChar char="§"/>
            </a:pPr>
            <a:endParaRPr lang="en-US" sz="2400"/>
          </a:p>
          <a:p>
            <a:pPr>
              <a:buFont typeface="Wingdings" pitchFamily="2" charset="2"/>
              <a:buChar char="q"/>
            </a:pPr>
            <a:endParaRPr lang="en-US" sz="2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350838"/>
            <a:ext cx="7375525" cy="1417637"/>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Results Summary - 218 CWPs</a:t>
            </a:r>
            <a:br>
              <a:rPr lang="en-US" sz="3400" b="1" dirty="0" smtClean="0">
                <a:solidFill>
                  <a:schemeClr val="bg1"/>
                </a:solidFill>
                <a:effectLst>
                  <a:outerShdw blurRad="76200" dist="63500" dir="2700000">
                    <a:srgbClr val="000000">
                      <a:alpha val="43000"/>
                    </a:srgbClr>
                  </a:outerShdw>
                </a:effectLst>
              </a:rPr>
            </a:br>
            <a:endParaRPr lang="en-US" sz="3400" b="1" dirty="0">
              <a:solidFill>
                <a:schemeClr val="bg1"/>
              </a:solidFill>
              <a:effectLst>
                <a:outerShdw blurRad="76200" dist="63500" dir="2700000">
                  <a:srgbClr val="000000">
                    <a:alpha val="43000"/>
                  </a:srgbClr>
                </a:outerShdw>
              </a:effectLst>
            </a:endParaRPr>
          </a:p>
        </p:txBody>
      </p:sp>
      <p:sp>
        <p:nvSpPr>
          <p:cNvPr id="81923" name="Rectangle 2"/>
          <p:cNvSpPr>
            <a:spLocks noChangeArrowheads="1"/>
          </p:cNvSpPr>
          <p:nvPr/>
        </p:nvSpPr>
        <p:spPr bwMode="auto">
          <a:xfrm>
            <a:off x="238125" y="1768475"/>
            <a:ext cx="8580438" cy="1816100"/>
          </a:xfrm>
          <a:prstGeom prst="rect">
            <a:avLst/>
          </a:prstGeom>
          <a:noFill/>
          <a:ln w="9525">
            <a:noFill/>
            <a:miter lim="800000"/>
            <a:headEnd/>
            <a:tailEnd/>
          </a:ln>
        </p:spPr>
        <p:txBody>
          <a:bodyPr>
            <a:spAutoFit/>
          </a:bodyPr>
          <a:lstStyle/>
          <a:p>
            <a:r>
              <a:rPr lang="en-US" sz="2800"/>
              <a:t>Training positively influenced participants’ perceptions and beliefs about the value of marital preparation and healthy couple and marital relationships on successful parenting.</a:t>
            </a:r>
          </a:p>
        </p:txBody>
      </p:sp>
      <p:sp>
        <p:nvSpPr>
          <p:cNvPr id="4" name="Rectangle 3"/>
          <p:cNvSpPr>
            <a:spLocks noChangeArrowheads="1"/>
          </p:cNvSpPr>
          <p:nvPr/>
        </p:nvSpPr>
        <p:spPr bwMode="auto">
          <a:xfrm>
            <a:off x="238125" y="3584575"/>
            <a:ext cx="8580438" cy="2524125"/>
          </a:xfrm>
          <a:prstGeom prst="rect">
            <a:avLst/>
          </a:prstGeom>
          <a:noFill/>
          <a:ln w="9525">
            <a:noFill/>
            <a:miter lim="800000"/>
            <a:headEnd/>
            <a:tailEnd/>
          </a:ln>
        </p:spPr>
        <p:txBody>
          <a:bodyPr>
            <a:spAutoFit/>
          </a:bodyPr>
          <a:lstStyle/>
          <a:p>
            <a:endParaRPr lang="en-US"/>
          </a:p>
          <a:p>
            <a:r>
              <a:rPr lang="en-US" sz="2800"/>
              <a:t>Training affected how participants felt about working with clients and families on healthy relationship issues, with more favorable views on the relevance of RME to child welfare professionals following the training.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38125" y="273050"/>
            <a:ext cx="7375525" cy="1417638"/>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Results Summary - 218 CWPs</a:t>
            </a:r>
            <a:br>
              <a:rPr lang="en-US" sz="3400" b="1" dirty="0" smtClean="0">
                <a:solidFill>
                  <a:schemeClr val="bg1"/>
                </a:solidFill>
                <a:effectLst>
                  <a:outerShdw blurRad="76200" dist="63500" dir="2700000">
                    <a:srgbClr val="000000">
                      <a:alpha val="43000"/>
                    </a:srgbClr>
                  </a:outerShdw>
                </a:effectLst>
              </a:rPr>
            </a:br>
            <a:endParaRPr lang="en-US" sz="3400" b="1" dirty="0">
              <a:solidFill>
                <a:schemeClr val="bg1"/>
              </a:solidFill>
              <a:effectLst>
                <a:outerShdw blurRad="76200" dist="63500" dir="2700000">
                  <a:srgbClr val="000000">
                    <a:alpha val="43000"/>
                  </a:srgbClr>
                </a:outerShdw>
              </a:effectLst>
            </a:endParaRPr>
          </a:p>
        </p:txBody>
      </p:sp>
      <p:sp>
        <p:nvSpPr>
          <p:cNvPr id="82947" name="Rectangle 3"/>
          <p:cNvSpPr>
            <a:spLocks noChangeArrowheads="1"/>
          </p:cNvSpPr>
          <p:nvPr/>
        </p:nvSpPr>
        <p:spPr bwMode="auto">
          <a:xfrm>
            <a:off x="238125" y="1417638"/>
            <a:ext cx="8509000" cy="1570037"/>
          </a:xfrm>
          <a:prstGeom prst="rect">
            <a:avLst/>
          </a:prstGeom>
          <a:noFill/>
          <a:ln w="9525">
            <a:noFill/>
            <a:miter lim="800000"/>
            <a:headEnd/>
            <a:tailEnd/>
          </a:ln>
        </p:spPr>
        <p:txBody>
          <a:bodyPr>
            <a:spAutoFit/>
          </a:bodyPr>
          <a:lstStyle/>
          <a:p>
            <a:endParaRPr lang="en-US" sz="2400"/>
          </a:p>
          <a:p>
            <a:r>
              <a:rPr lang="en-US" sz="2400"/>
              <a:t>Most of the participants indicated that the training was useful and relevant, and particularly favored the tools and skills they had opportunities to practice in training and apply afterwards. </a:t>
            </a:r>
          </a:p>
        </p:txBody>
      </p:sp>
      <p:sp>
        <p:nvSpPr>
          <p:cNvPr id="6" name="Rectangle 5"/>
          <p:cNvSpPr>
            <a:spLocks noChangeArrowheads="1"/>
          </p:cNvSpPr>
          <p:nvPr/>
        </p:nvSpPr>
        <p:spPr bwMode="auto">
          <a:xfrm>
            <a:off x="238125" y="2987675"/>
            <a:ext cx="8509000" cy="1476375"/>
          </a:xfrm>
          <a:prstGeom prst="rect">
            <a:avLst/>
          </a:prstGeom>
          <a:noFill/>
          <a:ln w="9525">
            <a:noFill/>
            <a:miter lim="800000"/>
            <a:headEnd/>
            <a:tailEnd/>
          </a:ln>
        </p:spPr>
        <p:txBody>
          <a:bodyPr>
            <a:spAutoFit/>
          </a:bodyPr>
          <a:lstStyle/>
          <a:p>
            <a:endParaRPr lang="en-US"/>
          </a:p>
          <a:p>
            <a:r>
              <a:rPr lang="en-US" sz="2400"/>
              <a:t>At both 2- and 6-months following the training, the majority of respondents reported using the content in their work, with many different ways of applying information documented. </a:t>
            </a:r>
          </a:p>
        </p:txBody>
      </p:sp>
      <p:sp>
        <p:nvSpPr>
          <p:cNvPr id="7" name="Rectangle 6"/>
          <p:cNvSpPr>
            <a:spLocks noChangeArrowheads="1"/>
          </p:cNvSpPr>
          <p:nvPr/>
        </p:nvSpPr>
        <p:spPr bwMode="auto">
          <a:xfrm>
            <a:off x="238125" y="4464050"/>
            <a:ext cx="8509000" cy="1939925"/>
          </a:xfrm>
          <a:prstGeom prst="rect">
            <a:avLst/>
          </a:prstGeom>
          <a:noFill/>
          <a:ln w="9525">
            <a:noFill/>
            <a:miter lim="800000"/>
            <a:headEnd/>
            <a:tailEnd/>
          </a:ln>
        </p:spPr>
        <p:txBody>
          <a:bodyPr>
            <a:spAutoFit/>
          </a:bodyPr>
          <a:lstStyle/>
          <a:p>
            <a:endParaRPr lang="en-US" sz="2400"/>
          </a:p>
          <a:p>
            <a:r>
              <a:rPr lang="en-US" sz="2400"/>
              <a:t>Training impact continued to appear 6-months following the training, with levels of knowledge, ability and comfort, resource awareness, and confidence remaining higher than pre-training levels.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rtlCol="0">
            <a:normAutofit fontScale="85000" lnSpcReduction="10000"/>
          </a:bodyPr>
          <a:lstStyle/>
          <a:p>
            <a:pPr marL="400050" indent="-400050" eaLnBrk="1" fontAlgn="auto" hangingPunct="1">
              <a:lnSpc>
                <a:spcPct val="120000"/>
              </a:lnSpc>
              <a:spcAft>
                <a:spcPts val="0"/>
              </a:spcAft>
              <a:buFontTx/>
              <a:buAutoNum type="romanUcPeriod"/>
              <a:defRPr/>
            </a:pPr>
            <a:r>
              <a:rPr lang="en-US" dirty="0" smtClean="0"/>
              <a:t>Share RME skills and resources as a way to support child welfare professionals in building protective factors in families, which may help prevent future child welfare involvement. </a:t>
            </a:r>
          </a:p>
          <a:p>
            <a:pPr marL="400050" indent="-400050" eaLnBrk="1" fontAlgn="auto" hangingPunct="1">
              <a:lnSpc>
                <a:spcPct val="120000"/>
              </a:lnSpc>
              <a:spcAft>
                <a:spcPts val="0"/>
              </a:spcAft>
              <a:buFontTx/>
              <a:buAutoNum type="romanUcPeriod"/>
              <a:defRPr/>
            </a:pPr>
            <a:endParaRPr lang="en-US" dirty="0" smtClean="0"/>
          </a:p>
          <a:p>
            <a:pPr marL="400050" indent="-400050" eaLnBrk="1" fontAlgn="auto" hangingPunct="1">
              <a:lnSpc>
                <a:spcPct val="120000"/>
              </a:lnSpc>
              <a:spcAft>
                <a:spcPts val="0"/>
              </a:spcAft>
              <a:buFontTx/>
              <a:buAutoNum type="romanUcPeriod"/>
              <a:defRPr/>
            </a:pPr>
            <a:r>
              <a:rPr lang="en-US" dirty="0" smtClean="0"/>
              <a:t>Improve the safety, permanency, and well-being of children by helping parents/caregivers develop the knowledge and skills needed to form and maintain healthy couple and co-parenting relationships.</a:t>
            </a:r>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274638"/>
            <a:ext cx="7375525" cy="1143000"/>
          </a:xfrm>
        </p:spPr>
        <p:txBody>
          <a:bodyPr rtlCol="0" anchor="t">
            <a:normAutofit/>
          </a:bodyPr>
          <a:lstStyle/>
          <a:p>
            <a:pPr eaLnBrk="1" fontAlgn="auto" hangingPunct="1">
              <a:spcAft>
                <a:spcPts val="0"/>
              </a:spcAft>
              <a:defRPr/>
            </a:pPr>
            <a:r>
              <a:rPr lang="en-US" sz="4000" b="1" dirty="0" smtClean="0">
                <a:solidFill>
                  <a:schemeClr val="bg1"/>
                </a:solidFill>
                <a:effectLst>
                  <a:outerShdw blurRad="76200" dist="63500" dir="2700000">
                    <a:srgbClr val="000000">
                      <a:alpha val="43000"/>
                    </a:srgbClr>
                  </a:outerShdw>
                </a:effectLst>
              </a:rPr>
              <a:t>Overarching Goals of HRMET</a:t>
            </a:r>
            <a:endParaRPr lang="en-US" sz="4000" b="1" dirty="0">
              <a:solidFill>
                <a:schemeClr val="bg1"/>
              </a:solidFill>
              <a:effectLst>
                <a:outerShdw blurRad="76200" dist="63500" dir="270000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General attitudes regarding marriage and relationships</a:t>
            </a:r>
            <a:endParaRPr lang="en-US" sz="3400" b="1" dirty="0">
              <a:solidFill>
                <a:schemeClr val="bg1"/>
              </a:solidFill>
              <a:effectLst>
                <a:outerShdw blurRad="76200" dist="63500" dir="2700000">
                  <a:srgbClr val="000000">
                    <a:alpha val="43000"/>
                  </a:srgbClr>
                </a:outerShdw>
              </a:effectLst>
            </a:endParaRPr>
          </a:p>
        </p:txBody>
      </p:sp>
      <p:sp>
        <p:nvSpPr>
          <p:cNvPr id="83971" name="Rectangle 2"/>
          <p:cNvSpPr>
            <a:spLocks noChangeArrowheads="1"/>
          </p:cNvSpPr>
          <p:nvPr/>
        </p:nvSpPr>
        <p:spPr bwMode="auto">
          <a:xfrm>
            <a:off x="344488" y="1798638"/>
            <a:ext cx="8799512" cy="1938337"/>
          </a:xfrm>
          <a:prstGeom prst="rect">
            <a:avLst/>
          </a:prstGeom>
          <a:noFill/>
          <a:ln w="9525">
            <a:noFill/>
            <a:miter lim="800000"/>
            <a:headEnd/>
            <a:tailEnd/>
          </a:ln>
        </p:spPr>
        <p:txBody>
          <a:bodyPr>
            <a:spAutoFit/>
          </a:bodyPr>
          <a:lstStyle/>
          <a:p>
            <a:r>
              <a:rPr lang="en-US" sz="2400"/>
              <a:t>Overall, respondents’ attitudes were positive and consistent over time. On average, 77% </a:t>
            </a:r>
            <a:r>
              <a:rPr lang="en-US" sz="1400"/>
              <a:t>(M=3.84; SD=0.51)  </a:t>
            </a:r>
            <a:r>
              <a:rPr lang="en-US" sz="2400"/>
              <a:t>at pretest and 88% </a:t>
            </a:r>
            <a:r>
              <a:rPr lang="en-US" sz="1400"/>
              <a:t>(M=4.01; SD=0.51) </a:t>
            </a:r>
            <a:r>
              <a:rPr lang="en-US" sz="2400"/>
              <a:t> at one-week posttest agreed about the importance of marital preparation, intentionality, and strong couple/marital relationships on successful parenting</a:t>
            </a:r>
            <a:r>
              <a:rPr lang="en-US"/>
              <a:t>. </a:t>
            </a:r>
          </a:p>
        </p:txBody>
      </p:sp>
      <p:sp>
        <p:nvSpPr>
          <p:cNvPr id="4" name="Rectangle 3"/>
          <p:cNvSpPr>
            <a:spLocks noChangeArrowheads="1"/>
          </p:cNvSpPr>
          <p:nvPr/>
        </p:nvSpPr>
        <p:spPr bwMode="auto">
          <a:xfrm>
            <a:off x="238125" y="3736975"/>
            <a:ext cx="8524875" cy="2862263"/>
          </a:xfrm>
          <a:prstGeom prst="rect">
            <a:avLst/>
          </a:prstGeom>
          <a:noFill/>
          <a:ln w="9525">
            <a:noFill/>
            <a:miter lim="800000"/>
            <a:headEnd/>
            <a:tailEnd/>
          </a:ln>
        </p:spPr>
        <p:txBody>
          <a:bodyPr>
            <a:spAutoFit/>
          </a:bodyPr>
          <a:lstStyle/>
          <a:p>
            <a:r>
              <a:rPr lang="en-US" sz="2000" i="1"/>
              <a:t>“I see couples that are able to work together make much faster and lasting progress than couples that do not. A lot of child abuse and neglect issues arise directly from poor relationships of the parent(s). I see often that children cannot be returned to home due to relationship issues.” (MO) </a:t>
            </a:r>
          </a:p>
          <a:p>
            <a:endParaRPr lang="en-US" sz="2000" i="1"/>
          </a:p>
          <a:p>
            <a:r>
              <a:rPr lang="en-US" sz="2000"/>
              <a:t>“</a:t>
            </a:r>
            <a:r>
              <a:rPr lang="en-US" sz="2000" i="1"/>
              <a:t>Overall, I am excited to see what you are doing, as it is crucial in my opinion to look at the relationship of the parents; otherwise it seems that we are just applying bandaids and not looking at ways to keep children safe in their homes and reducing child abuse.” (IA)</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0"/>
            <a:ext cx="7375525" cy="1417638"/>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Relationship and Marriage Education in Child Welfare</a:t>
            </a:r>
            <a:endParaRPr lang="en-US" sz="3400" b="1" dirty="0">
              <a:solidFill>
                <a:schemeClr val="bg1"/>
              </a:solidFill>
              <a:effectLst>
                <a:outerShdw blurRad="76200" dist="63500" dir="2700000">
                  <a:srgbClr val="000000">
                    <a:alpha val="43000"/>
                  </a:srgbClr>
                </a:outerShdw>
              </a:effectLst>
            </a:endParaRPr>
          </a:p>
        </p:txBody>
      </p:sp>
      <p:sp>
        <p:nvSpPr>
          <p:cNvPr id="84995" name="Rectangle 2"/>
          <p:cNvSpPr>
            <a:spLocks noChangeArrowheads="1"/>
          </p:cNvSpPr>
          <p:nvPr/>
        </p:nvSpPr>
        <p:spPr bwMode="auto">
          <a:xfrm>
            <a:off x="238125" y="1828800"/>
            <a:ext cx="8509000" cy="1200150"/>
          </a:xfrm>
          <a:prstGeom prst="rect">
            <a:avLst/>
          </a:prstGeom>
          <a:noFill/>
          <a:ln w="9525">
            <a:noFill/>
            <a:miter lim="800000"/>
            <a:headEnd/>
            <a:tailEnd/>
          </a:ln>
        </p:spPr>
        <p:txBody>
          <a:bodyPr>
            <a:spAutoFit/>
          </a:bodyPr>
          <a:lstStyle/>
          <a:p>
            <a:r>
              <a:rPr lang="en-US" sz="2400"/>
              <a:t>Majority of participants agreed or strongly agreed that RME was relevant to their clients </a:t>
            </a:r>
            <a:r>
              <a:rPr lang="en-US" sz="1600"/>
              <a:t>(Pre: M=4.16, SD=0.50; Post: M=4.19, SD =0.53)</a:t>
            </a:r>
            <a:r>
              <a:rPr lang="en-US" sz="2400"/>
              <a:t> and their job </a:t>
            </a:r>
            <a:r>
              <a:rPr lang="en-US" sz="1600"/>
              <a:t>(Pre: M=4.14, SD=0.46; Post: M=4.17, SD=0.54) </a:t>
            </a:r>
          </a:p>
        </p:txBody>
      </p:sp>
      <p:sp>
        <p:nvSpPr>
          <p:cNvPr id="4" name="Rectangle 3"/>
          <p:cNvSpPr>
            <a:spLocks noChangeArrowheads="1"/>
          </p:cNvSpPr>
          <p:nvPr/>
        </p:nvSpPr>
        <p:spPr bwMode="auto">
          <a:xfrm>
            <a:off x="238125" y="3276600"/>
            <a:ext cx="8509000" cy="2862263"/>
          </a:xfrm>
          <a:prstGeom prst="rect">
            <a:avLst/>
          </a:prstGeom>
          <a:noFill/>
          <a:ln w="9525">
            <a:noFill/>
            <a:miter lim="800000"/>
            <a:headEnd/>
            <a:tailEnd/>
          </a:ln>
        </p:spPr>
        <p:txBody>
          <a:bodyPr>
            <a:spAutoFit/>
          </a:bodyPr>
          <a:lstStyle/>
          <a:p>
            <a:r>
              <a:rPr lang="en-US" sz="2000"/>
              <a:t>“</a:t>
            </a:r>
            <a:r>
              <a:rPr lang="en-US" sz="2000" i="1"/>
              <a:t>I’ve worked with children and families in the past and can honestly say having a healthy relationship/marriage does impact the children in a positive manner as well as reduce the risk of harm to the children.” (AR) </a:t>
            </a:r>
          </a:p>
          <a:p>
            <a:endParaRPr lang="en-US" sz="2000" i="1"/>
          </a:p>
          <a:p>
            <a:r>
              <a:rPr lang="en-US" sz="2000" i="1"/>
              <a:t>“As a child abuse assessment worker (CPW) we are doing a number of assessments regarding domestic violence in the home, which may place the child at risk. Parental relationships have a big impact on a child's well being. Any information to assist with working with these families will be appreciated.” (IA)</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Relevance of RME to Child Welfare Professionals</a:t>
            </a:r>
            <a:endParaRPr lang="en-US" sz="3400" b="1" dirty="0">
              <a:solidFill>
                <a:schemeClr val="bg1"/>
              </a:solidFill>
              <a:effectLst>
                <a:outerShdw blurRad="76200" dist="63500" dir="2700000">
                  <a:srgbClr val="000000">
                    <a:alpha val="43000"/>
                  </a:srgbClr>
                </a:outerShdw>
              </a:effectLst>
            </a:endParaRPr>
          </a:p>
        </p:txBody>
      </p:sp>
      <p:sp>
        <p:nvSpPr>
          <p:cNvPr id="86019" name="Rectangle 2"/>
          <p:cNvSpPr>
            <a:spLocks noChangeArrowheads="1"/>
          </p:cNvSpPr>
          <p:nvPr/>
        </p:nvSpPr>
        <p:spPr bwMode="auto">
          <a:xfrm>
            <a:off x="238125" y="1720850"/>
            <a:ext cx="8526463" cy="1570038"/>
          </a:xfrm>
          <a:prstGeom prst="rect">
            <a:avLst/>
          </a:prstGeom>
          <a:noFill/>
          <a:ln w="9525">
            <a:noFill/>
            <a:miter lim="800000"/>
            <a:headEnd/>
            <a:tailEnd/>
          </a:ln>
        </p:spPr>
        <p:txBody>
          <a:bodyPr>
            <a:spAutoFit/>
          </a:bodyPr>
          <a:lstStyle/>
          <a:p>
            <a:r>
              <a:rPr lang="en-US" sz="2400"/>
              <a:t>Perceptions of the helpfulness of RME training and the appropriateness of CWPs offering RME were positive at both pre- and post-test, with slight increases observed in perceived appropriateness following the training. </a:t>
            </a:r>
          </a:p>
        </p:txBody>
      </p:sp>
      <p:sp>
        <p:nvSpPr>
          <p:cNvPr id="4" name="Rectangle 3"/>
          <p:cNvSpPr>
            <a:spLocks noChangeArrowheads="1"/>
          </p:cNvSpPr>
          <p:nvPr/>
        </p:nvSpPr>
        <p:spPr bwMode="auto">
          <a:xfrm>
            <a:off x="474663" y="3816350"/>
            <a:ext cx="8289925" cy="1631950"/>
          </a:xfrm>
          <a:prstGeom prst="rect">
            <a:avLst/>
          </a:prstGeom>
          <a:noFill/>
          <a:ln w="9525">
            <a:noFill/>
            <a:miter lim="800000"/>
            <a:headEnd/>
            <a:tailEnd/>
          </a:ln>
        </p:spPr>
        <p:txBody>
          <a:bodyPr>
            <a:spAutoFit/>
          </a:bodyPr>
          <a:lstStyle/>
          <a:p>
            <a:r>
              <a:rPr lang="en-US" sz="2000" i="1"/>
              <a:t>“It would be helpful to attend training on supporting healthy relationships and marriages, but we don't work with people who typically have healthy relationships at the time we are working with them. We need training on how to work with people in dysfunctional relationships and be able to help them improve their relationship!” (IA) </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Relationship/Marriage Education Training Impact</a:t>
            </a:r>
            <a:endParaRPr lang="en-US" sz="3400" b="1" dirty="0">
              <a:solidFill>
                <a:schemeClr val="bg1"/>
              </a:solidFill>
              <a:effectLst>
                <a:outerShdw blurRad="76200" dist="63500" dir="2700000">
                  <a:srgbClr val="000000">
                    <a:alpha val="43000"/>
                  </a:srgbClr>
                </a:outerShdw>
              </a:effectLst>
            </a:endParaRPr>
          </a:p>
        </p:txBody>
      </p:sp>
      <p:sp>
        <p:nvSpPr>
          <p:cNvPr id="87043" name="Rectangle 2"/>
          <p:cNvSpPr>
            <a:spLocks noChangeArrowheads="1"/>
          </p:cNvSpPr>
          <p:nvPr/>
        </p:nvSpPr>
        <p:spPr bwMode="auto">
          <a:xfrm>
            <a:off x="238125" y="1984375"/>
            <a:ext cx="8332788" cy="1846263"/>
          </a:xfrm>
          <a:prstGeom prst="rect">
            <a:avLst/>
          </a:prstGeom>
          <a:noFill/>
          <a:ln w="9525">
            <a:noFill/>
            <a:miter lim="800000"/>
            <a:headEnd/>
            <a:tailEnd/>
          </a:ln>
        </p:spPr>
        <p:txBody>
          <a:bodyPr>
            <a:spAutoFit/>
          </a:bodyPr>
          <a:lstStyle/>
          <a:p>
            <a:r>
              <a:rPr lang="en-US" sz="2400"/>
              <a:t>Participants’ </a:t>
            </a:r>
            <a:r>
              <a:rPr lang="en-US" sz="2400" u="sng"/>
              <a:t>knowledge</a:t>
            </a:r>
            <a:r>
              <a:rPr lang="en-US" sz="2400"/>
              <a:t> of ways to incorporate healthy relationship and marriage education and information into aspects of their job noticeably improved following the training </a:t>
            </a:r>
            <a:r>
              <a:rPr lang="en-US"/>
              <a:t>(36% agreed or strongly agreed on having knowledge in this area at pretest , 87% one week posttest). </a:t>
            </a:r>
          </a:p>
        </p:txBody>
      </p:sp>
      <p:sp>
        <p:nvSpPr>
          <p:cNvPr id="4" name="Rectangle 3"/>
          <p:cNvSpPr>
            <a:spLocks noChangeArrowheads="1"/>
          </p:cNvSpPr>
          <p:nvPr/>
        </p:nvSpPr>
        <p:spPr bwMode="auto">
          <a:xfrm>
            <a:off x="238125" y="4387850"/>
            <a:ext cx="8332788" cy="1755775"/>
          </a:xfrm>
          <a:prstGeom prst="rect">
            <a:avLst/>
          </a:prstGeom>
          <a:noFill/>
          <a:ln w="9525">
            <a:noFill/>
            <a:miter lim="800000"/>
            <a:headEnd/>
            <a:tailEnd/>
          </a:ln>
        </p:spPr>
        <p:txBody>
          <a:bodyPr>
            <a:spAutoFit/>
          </a:bodyPr>
          <a:lstStyle/>
          <a:p>
            <a:r>
              <a:rPr lang="en-US" sz="2400"/>
              <a:t>Participants’ </a:t>
            </a:r>
            <a:r>
              <a:rPr lang="en-US" sz="2400" u="sng"/>
              <a:t>ability and comfort </a:t>
            </a:r>
            <a:r>
              <a:rPr lang="en-US" sz="2400"/>
              <a:t>with incorporating healthy relationship and marriage education into aspects of their job noticeably improved following the training </a:t>
            </a:r>
            <a:r>
              <a:rPr lang="en-US"/>
              <a:t>(47% agreed or strongly agreed on having the ability and comfort with offering RME at pretest, 91.5% one week posttest.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Relationship/Marriage Education Training Impact </a:t>
            </a:r>
            <a:endParaRPr lang="en-US" sz="3400" b="1" dirty="0">
              <a:solidFill>
                <a:schemeClr val="bg1"/>
              </a:solidFill>
              <a:effectLst>
                <a:outerShdw blurRad="76200" dist="63500" dir="2700000">
                  <a:srgbClr val="000000">
                    <a:alpha val="43000"/>
                  </a:srgbClr>
                </a:outerShdw>
              </a:effectLst>
            </a:endParaRPr>
          </a:p>
        </p:txBody>
      </p:sp>
      <p:sp>
        <p:nvSpPr>
          <p:cNvPr id="88067" name="Rectangle 2"/>
          <p:cNvSpPr>
            <a:spLocks noChangeArrowheads="1"/>
          </p:cNvSpPr>
          <p:nvPr/>
        </p:nvSpPr>
        <p:spPr bwMode="auto">
          <a:xfrm>
            <a:off x="238125" y="1881188"/>
            <a:ext cx="8212138" cy="830262"/>
          </a:xfrm>
          <a:prstGeom prst="rect">
            <a:avLst/>
          </a:prstGeom>
          <a:noFill/>
          <a:ln w="9525">
            <a:noFill/>
            <a:miter lim="800000"/>
            <a:headEnd/>
            <a:tailEnd/>
          </a:ln>
        </p:spPr>
        <p:txBody>
          <a:bodyPr>
            <a:spAutoFit/>
          </a:bodyPr>
          <a:lstStyle/>
          <a:p>
            <a:r>
              <a:rPr lang="en-US" sz="2400"/>
              <a:t>Only 57% agreed or strongly agreed that they were aware of such resources at pre-test—86% at one week posttest. </a:t>
            </a:r>
          </a:p>
        </p:txBody>
      </p:sp>
      <p:sp>
        <p:nvSpPr>
          <p:cNvPr id="88068" name="Rectangle 3"/>
          <p:cNvSpPr>
            <a:spLocks noChangeArrowheads="1"/>
          </p:cNvSpPr>
          <p:nvPr/>
        </p:nvSpPr>
        <p:spPr bwMode="auto">
          <a:xfrm>
            <a:off x="238125" y="3208338"/>
            <a:ext cx="8543925" cy="1568450"/>
          </a:xfrm>
          <a:prstGeom prst="rect">
            <a:avLst/>
          </a:prstGeom>
          <a:noFill/>
          <a:ln w="9525">
            <a:noFill/>
            <a:miter lim="800000"/>
            <a:headEnd/>
            <a:tailEnd/>
          </a:ln>
        </p:spPr>
        <p:txBody>
          <a:bodyPr>
            <a:spAutoFit/>
          </a:bodyPr>
          <a:lstStyle/>
          <a:p>
            <a:r>
              <a:rPr lang="en-US" sz="2400"/>
              <a:t>Nearly 75% reported they improved ‘somewhat’ or ‘a lot’ in knowledge and about 65% felt similarly regarding their improvement in ability/comfort and awareness of resources to assist them.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Relationship/Marriage Education Training Impact</a:t>
            </a:r>
            <a:endParaRPr lang="en-US" sz="3400" b="1" dirty="0">
              <a:solidFill>
                <a:schemeClr val="bg1"/>
              </a:solidFill>
              <a:effectLst>
                <a:outerShdw blurRad="76200" dist="63500" dir="2700000">
                  <a:srgbClr val="000000">
                    <a:alpha val="43000"/>
                  </a:srgbClr>
                </a:outerShdw>
              </a:effectLst>
            </a:endParaRPr>
          </a:p>
        </p:txBody>
      </p:sp>
      <p:sp>
        <p:nvSpPr>
          <p:cNvPr id="89091" name="Rectangle 3"/>
          <p:cNvSpPr>
            <a:spLocks noChangeArrowheads="1"/>
          </p:cNvSpPr>
          <p:nvPr/>
        </p:nvSpPr>
        <p:spPr bwMode="auto">
          <a:xfrm>
            <a:off x="238125" y="1582738"/>
            <a:ext cx="8905875" cy="1200150"/>
          </a:xfrm>
          <a:prstGeom prst="rect">
            <a:avLst/>
          </a:prstGeom>
          <a:noFill/>
          <a:ln w="9525">
            <a:noFill/>
            <a:miter lim="800000"/>
            <a:headEnd/>
            <a:tailEnd/>
          </a:ln>
        </p:spPr>
        <p:txBody>
          <a:bodyPr>
            <a:spAutoFit/>
          </a:bodyPr>
          <a:lstStyle/>
          <a:p>
            <a:r>
              <a:rPr lang="en-US" sz="2400"/>
              <a:t>Immediately following the conclusion of the training (post-test), all of the participants felt confident in helping individuals and couples apply the core concepts taught from the (NERMEM) </a:t>
            </a:r>
          </a:p>
        </p:txBody>
      </p:sp>
      <p:sp>
        <p:nvSpPr>
          <p:cNvPr id="89092" name="Rectangle 5"/>
          <p:cNvSpPr>
            <a:spLocks noChangeArrowheads="1"/>
          </p:cNvSpPr>
          <p:nvPr/>
        </p:nvSpPr>
        <p:spPr bwMode="auto">
          <a:xfrm>
            <a:off x="238125" y="2949575"/>
            <a:ext cx="8612188" cy="3908425"/>
          </a:xfrm>
          <a:prstGeom prst="rect">
            <a:avLst/>
          </a:prstGeom>
          <a:noFill/>
          <a:ln w="9525">
            <a:noFill/>
            <a:miter lim="800000"/>
            <a:headEnd/>
            <a:tailEnd/>
          </a:ln>
        </p:spPr>
        <p:txBody>
          <a:bodyPr>
            <a:spAutoFit/>
          </a:bodyPr>
          <a:lstStyle/>
          <a:p>
            <a:r>
              <a:rPr lang="en-US" sz="2400" u="sng"/>
              <a:t>Felt Confident or Very Confident in (7 HRMET concepts)</a:t>
            </a:r>
            <a:r>
              <a:rPr lang="en-US" sz="2000" u="sng"/>
              <a:t>:</a:t>
            </a:r>
          </a:p>
          <a:p>
            <a:pPr>
              <a:buFont typeface="Arial" charset="0"/>
              <a:buChar char="•"/>
            </a:pPr>
            <a:r>
              <a:rPr lang="en-US" sz="2000"/>
              <a:t> </a:t>
            </a:r>
            <a:r>
              <a:rPr lang="en-US" sz="2200"/>
              <a:t>Helping individuals and couples develop and maintain a healthy and committed relationship (</a:t>
            </a:r>
            <a:r>
              <a:rPr lang="en-US" sz="2200" b="1"/>
              <a:t>74%</a:t>
            </a:r>
            <a:r>
              <a:rPr lang="en-US" sz="2200"/>
              <a:t>)</a:t>
            </a:r>
            <a:r>
              <a:rPr lang="en-US" sz="2200" b="1"/>
              <a:t> </a:t>
            </a:r>
          </a:p>
          <a:p>
            <a:endParaRPr lang="en-US" sz="800" b="1"/>
          </a:p>
          <a:p>
            <a:pPr>
              <a:buFont typeface="Arial" charset="0"/>
              <a:buChar char="•"/>
            </a:pPr>
            <a:r>
              <a:rPr lang="en-US" sz="2200"/>
              <a:t> Develop shared intimate knowledge (</a:t>
            </a:r>
            <a:r>
              <a:rPr lang="en-US" sz="2200" b="1"/>
              <a:t>76%</a:t>
            </a:r>
            <a:r>
              <a:rPr lang="en-US" sz="2200"/>
              <a:t>)</a:t>
            </a:r>
          </a:p>
          <a:p>
            <a:endParaRPr lang="en-US" sz="800"/>
          </a:p>
          <a:p>
            <a:pPr>
              <a:buFont typeface="Arial" charset="0"/>
              <a:buChar char="•"/>
            </a:pPr>
            <a:r>
              <a:rPr lang="en-US" sz="2200"/>
              <a:t> Demonstrate care in their relationships (</a:t>
            </a:r>
            <a:r>
              <a:rPr lang="en-US" sz="2200" b="1"/>
              <a:t>90%</a:t>
            </a:r>
            <a:r>
              <a:rPr lang="en-US" sz="2200"/>
              <a:t>)</a:t>
            </a:r>
          </a:p>
          <a:p>
            <a:endParaRPr lang="en-US" sz="800"/>
          </a:p>
          <a:p>
            <a:pPr>
              <a:buFont typeface="Arial" charset="0"/>
              <a:buChar char="•"/>
            </a:pPr>
            <a:r>
              <a:rPr lang="en-US" sz="2200"/>
              <a:t> Support healthy living choices (</a:t>
            </a:r>
            <a:r>
              <a:rPr lang="en-US" sz="2200" b="1"/>
              <a:t>91%</a:t>
            </a:r>
            <a:r>
              <a:rPr lang="en-US" sz="2200"/>
              <a:t>)</a:t>
            </a:r>
          </a:p>
          <a:p>
            <a:endParaRPr lang="en-US" sz="800"/>
          </a:p>
          <a:p>
            <a:pPr>
              <a:buFont typeface="Arial" charset="0"/>
              <a:buChar char="•"/>
            </a:pPr>
            <a:r>
              <a:rPr lang="en-US" sz="2200"/>
              <a:t> Establish meaningful couple time (</a:t>
            </a:r>
            <a:r>
              <a:rPr lang="en-US" sz="2200" b="1"/>
              <a:t>86%</a:t>
            </a:r>
            <a:r>
              <a:rPr lang="en-US" sz="2200"/>
              <a:t>)</a:t>
            </a:r>
          </a:p>
          <a:p>
            <a:r>
              <a:rPr lang="en-US" sz="800"/>
              <a:t> </a:t>
            </a:r>
          </a:p>
          <a:p>
            <a:pPr>
              <a:buFont typeface="Arial" charset="0"/>
              <a:buChar char="•"/>
            </a:pPr>
            <a:r>
              <a:rPr lang="en-US" sz="2200"/>
              <a:t> Manage differences and conflicts (</a:t>
            </a:r>
            <a:r>
              <a:rPr lang="en-US" sz="2200" b="1"/>
              <a:t>80%</a:t>
            </a:r>
            <a:r>
              <a:rPr lang="en-US" sz="2200"/>
              <a:t>)</a:t>
            </a:r>
          </a:p>
          <a:p>
            <a:endParaRPr lang="en-US" sz="800"/>
          </a:p>
          <a:p>
            <a:pPr>
              <a:buFont typeface="Arial" charset="0"/>
              <a:buChar char="•"/>
            </a:pPr>
            <a:r>
              <a:rPr lang="en-US" sz="2200"/>
              <a:t> Become better connected to support systems (</a:t>
            </a:r>
            <a:r>
              <a:rPr lang="en-US" sz="2200" b="1"/>
              <a:t>84%</a:t>
            </a:r>
            <a:r>
              <a:rPr lang="en-US" sz="2200"/>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Sample comments from CWPs and what they will do differently</a:t>
            </a:r>
            <a:endParaRPr lang="en-US" sz="3400" b="1" dirty="0">
              <a:solidFill>
                <a:schemeClr val="bg1"/>
              </a:solidFill>
              <a:effectLst>
                <a:outerShdw blurRad="76200" dist="63500" dir="2700000">
                  <a:srgbClr val="000000">
                    <a:alpha val="43000"/>
                  </a:srgbClr>
                </a:outerShdw>
              </a:effectLst>
            </a:endParaRPr>
          </a:p>
        </p:txBody>
      </p:sp>
      <p:sp>
        <p:nvSpPr>
          <p:cNvPr id="3" name="Rectangle 2"/>
          <p:cNvSpPr>
            <a:spLocks noChangeArrowheads="1"/>
          </p:cNvSpPr>
          <p:nvPr/>
        </p:nvSpPr>
        <p:spPr bwMode="auto">
          <a:xfrm>
            <a:off x="238125" y="1738313"/>
            <a:ext cx="8077200" cy="4708525"/>
          </a:xfrm>
          <a:prstGeom prst="rect">
            <a:avLst/>
          </a:prstGeom>
          <a:noFill/>
          <a:ln w="9525">
            <a:noFill/>
            <a:miter lim="800000"/>
            <a:headEnd/>
            <a:tailEnd/>
          </a:ln>
        </p:spPr>
        <p:txBody>
          <a:bodyPr>
            <a:spAutoFit/>
          </a:bodyPr>
          <a:lstStyle/>
          <a:p>
            <a:r>
              <a:rPr lang="en-US" sz="2000" i="1"/>
              <a:t>“[I plan to] help my families strengthen their relationships by finding ways to care for each other and manage conflict. I didn’t have a lot of training on that before and now I feel like I know where to begin.” (IA)</a:t>
            </a:r>
          </a:p>
          <a:p>
            <a:r>
              <a:rPr lang="en-US" sz="2000" i="1"/>
              <a:t> </a:t>
            </a:r>
          </a:p>
          <a:p>
            <a:r>
              <a:rPr lang="en-US" sz="2000"/>
              <a:t>“[</a:t>
            </a:r>
            <a:r>
              <a:rPr lang="en-US" sz="2000" i="1"/>
              <a:t>I will be able to] identify issues in relationships more clearly and be able to look toward/point to possible areas of concern.” (IA) </a:t>
            </a:r>
          </a:p>
          <a:p>
            <a:endParaRPr lang="en-US" sz="2000" i="1"/>
          </a:p>
          <a:p>
            <a:r>
              <a:rPr lang="en-US" sz="2000" i="1"/>
              <a:t>“[I will] recognize the needs of the couple and appropriately offer them the tools they need.” (MO) </a:t>
            </a:r>
          </a:p>
          <a:p>
            <a:endParaRPr lang="en-US" sz="2000"/>
          </a:p>
          <a:p>
            <a:r>
              <a:rPr lang="en-US" sz="2000"/>
              <a:t>“</a:t>
            </a:r>
            <a:r>
              <a:rPr lang="en-US" sz="2000" i="1"/>
              <a:t>I will likely start a couple’s group at the VA or a parenting group for couples.” (AR) </a:t>
            </a:r>
          </a:p>
          <a:p>
            <a:endParaRPr lang="en-US" sz="2000" i="1"/>
          </a:p>
          <a:p>
            <a:r>
              <a:rPr lang="en-US" sz="2000" i="1"/>
              <a:t>“Identify community resources that may be able to assist before the family irretrievably deteriorates.” (GA)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Posttests at 2 months &amp; 6 months</a:t>
            </a:r>
            <a:endParaRPr lang="en-US" sz="3400" b="1" dirty="0">
              <a:solidFill>
                <a:schemeClr val="bg1"/>
              </a:solidFill>
              <a:effectLst>
                <a:outerShdw blurRad="76200" dist="63500" dir="2700000">
                  <a:srgbClr val="000000">
                    <a:alpha val="43000"/>
                  </a:srgbClr>
                </a:outerShdw>
              </a:effectLst>
            </a:endParaRPr>
          </a:p>
        </p:txBody>
      </p:sp>
      <p:pic>
        <p:nvPicPr>
          <p:cNvPr id="91139" name="Picture 2"/>
          <p:cNvPicPr>
            <a:picLocks noChangeAspect="1" noChangeArrowheads="1"/>
          </p:cNvPicPr>
          <p:nvPr/>
        </p:nvPicPr>
        <p:blipFill>
          <a:blip r:embed="rId4"/>
          <a:srcRect/>
          <a:stretch>
            <a:fillRect/>
          </a:stretch>
        </p:blipFill>
        <p:spPr bwMode="auto">
          <a:xfrm>
            <a:off x="149225" y="1897063"/>
            <a:ext cx="8721725" cy="3744912"/>
          </a:xfrm>
          <a:prstGeom prst="rect">
            <a:avLst/>
          </a:prstGeom>
          <a:noFill/>
          <a:ln w="9525">
            <a:noFill/>
            <a:miter lim="800000"/>
            <a:headEnd/>
            <a:tailEnd/>
          </a:ln>
        </p:spPr>
      </p:pic>
      <p:sp>
        <p:nvSpPr>
          <p:cNvPr id="91140" name="TextBox 5"/>
          <p:cNvSpPr txBox="1">
            <a:spLocks noChangeArrowheads="1"/>
          </p:cNvSpPr>
          <p:nvPr/>
        </p:nvSpPr>
        <p:spPr bwMode="auto">
          <a:xfrm>
            <a:off x="238125" y="1897063"/>
            <a:ext cx="969963" cy="369887"/>
          </a:xfrm>
          <a:prstGeom prst="rect">
            <a:avLst/>
          </a:prstGeom>
          <a:solidFill>
            <a:schemeClr val="bg1"/>
          </a:solidFill>
          <a:ln w="9525">
            <a:noFill/>
            <a:miter lim="800000"/>
            <a:headEnd/>
            <a:tailEnd/>
          </a:ln>
        </p:spPr>
        <p:txBody>
          <a:bodyPr>
            <a:spAutoFit/>
          </a:bodyPr>
          <a:lstStyle/>
          <a:p>
            <a:endParaRPr lang="en-US">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Pre, Post, and 6 Mo follow up</a:t>
            </a:r>
            <a:endParaRPr lang="en-US" sz="3400" b="1" dirty="0">
              <a:solidFill>
                <a:schemeClr val="bg1"/>
              </a:solidFill>
              <a:effectLst>
                <a:outerShdw blurRad="76200" dist="63500" dir="2700000">
                  <a:srgbClr val="000000">
                    <a:alpha val="43000"/>
                  </a:srgbClr>
                </a:outerShdw>
              </a:effectLst>
            </a:endParaRPr>
          </a:p>
        </p:txBody>
      </p:sp>
      <p:pic>
        <p:nvPicPr>
          <p:cNvPr id="92163" name="Picture 3"/>
          <p:cNvPicPr>
            <a:picLocks noChangeAspect="1" noChangeArrowheads="1"/>
          </p:cNvPicPr>
          <p:nvPr/>
        </p:nvPicPr>
        <p:blipFill>
          <a:blip r:embed="rId4"/>
          <a:srcRect/>
          <a:stretch>
            <a:fillRect/>
          </a:stretch>
        </p:blipFill>
        <p:spPr bwMode="auto">
          <a:xfrm>
            <a:off x="0" y="1493838"/>
            <a:ext cx="8985250" cy="5111750"/>
          </a:xfrm>
          <a:prstGeom prst="rect">
            <a:avLst/>
          </a:prstGeom>
          <a:noFill/>
          <a:ln w="9525">
            <a:noFill/>
            <a:miter lim="800000"/>
            <a:headEnd/>
            <a:tailEnd/>
          </a:ln>
        </p:spPr>
      </p:pic>
      <p:sp>
        <p:nvSpPr>
          <p:cNvPr id="92164" name="TextBox 3"/>
          <p:cNvSpPr txBox="1">
            <a:spLocks noChangeArrowheads="1"/>
          </p:cNvSpPr>
          <p:nvPr/>
        </p:nvSpPr>
        <p:spPr bwMode="auto">
          <a:xfrm>
            <a:off x="0" y="1493838"/>
            <a:ext cx="952500" cy="368300"/>
          </a:xfrm>
          <a:prstGeom prst="rect">
            <a:avLst/>
          </a:prstGeom>
          <a:solidFill>
            <a:schemeClr val="bg1"/>
          </a:solid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How the information has been implemented</a:t>
            </a:r>
            <a:endParaRPr lang="en-US" sz="3400" b="1" dirty="0">
              <a:solidFill>
                <a:schemeClr val="bg1"/>
              </a:solidFill>
              <a:effectLst>
                <a:outerShdw blurRad="76200" dist="63500" dir="2700000">
                  <a:srgbClr val="000000">
                    <a:alpha val="43000"/>
                  </a:srgbClr>
                </a:outerShdw>
              </a:effectLst>
            </a:endParaRPr>
          </a:p>
        </p:txBody>
      </p:sp>
      <p:sp>
        <p:nvSpPr>
          <p:cNvPr id="3" name="Rectangle 2"/>
          <p:cNvSpPr>
            <a:spLocks noChangeArrowheads="1"/>
          </p:cNvSpPr>
          <p:nvPr/>
        </p:nvSpPr>
        <p:spPr bwMode="auto">
          <a:xfrm>
            <a:off x="238125" y="1271588"/>
            <a:ext cx="8561388" cy="5586412"/>
          </a:xfrm>
          <a:prstGeom prst="rect">
            <a:avLst/>
          </a:prstGeom>
          <a:noFill/>
          <a:ln w="9525">
            <a:noFill/>
            <a:miter lim="800000"/>
            <a:headEnd/>
            <a:tailEnd/>
          </a:ln>
        </p:spPr>
        <p:txBody>
          <a:bodyPr>
            <a:spAutoFit/>
          </a:bodyPr>
          <a:lstStyle/>
          <a:p>
            <a:endParaRPr lang="en-US" sz="2100"/>
          </a:p>
          <a:p>
            <a:r>
              <a:rPr lang="en-US" sz="2100" i="1"/>
              <a:t>“I have given the tools to my workers and they are using them with my families. One family in particular used to have domestics frequently hasn't had 1 in about a 2-month period. That is HUGE. It used to be weekly.” (IA) </a:t>
            </a:r>
          </a:p>
          <a:p>
            <a:endParaRPr lang="en-US" sz="2100" i="1"/>
          </a:p>
          <a:p>
            <a:r>
              <a:rPr lang="en-US" sz="2100" i="1"/>
              <a:t>“In working with a couple who have been physically abusing their children, I have been able to make the connection with them about sharing, caring, and they have been open to that information.”(GA) </a:t>
            </a:r>
          </a:p>
          <a:p>
            <a:endParaRPr lang="en-US" sz="2100" i="1"/>
          </a:p>
          <a:p>
            <a:r>
              <a:rPr lang="en-US" sz="2100"/>
              <a:t>“</a:t>
            </a:r>
            <a:r>
              <a:rPr lang="en-US" sz="2100" i="1"/>
              <a:t>I used the list of things to consider before committing to relationship with several people. This morning it helped a young man become clearer about his decision to go forward with his relationship or not.” (AR) </a:t>
            </a:r>
          </a:p>
          <a:p>
            <a:endParaRPr lang="en-US" sz="2100" i="1"/>
          </a:p>
          <a:p>
            <a:r>
              <a:rPr lang="en-US" sz="2100" i="1"/>
              <a:t>“[I] used the wheel to show how they can be working together more as mother and father for their children.” (MO)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57200" y="1733550"/>
            <a:ext cx="8229600" cy="4525963"/>
          </a:xfrm>
        </p:spPr>
        <p:txBody>
          <a:bodyPr/>
          <a:lstStyle/>
          <a:p>
            <a:pPr marL="57150" indent="-57150" eaLnBrk="1" hangingPunct="1">
              <a:lnSpc>
                <a:spcPct val="120000"/>
              </a:lnSpc>
              <a:buFont typeface="Arial" charset="0"/>
              <a:buNone/>
            </a:pPr>
            <a:r>
              <a:rPr lang="en-US" smtClean="0">
                <a:ea typeface="ＭＳ Ｐゴシック" pitchFamily="34" charset="-128"/>
              </a:rPr>
              <a:t>Teaching principles and skills that can strengthen couple and co-parenting relationships.</a:t>
            </a:r>
          </a:p>
          <a:p>
            <a:pPr marL="57150" indent="-57150" eaLnBrk="1" hangingPunct="1">
              <a:lnSpc>
                <a:spcPct val="120000"/>
              </a:lnSpc>
              <a:buFont typeface="Wingdings" pitchFamily="2" charset="2"/>
              <a:buNone/>
            </a:pPr>
            <a:endParaRPr lang="en-US" smtClean="0"/>
          </a:p>
        </p:txBody>
      </p:sp>
      <p:sp>
        <p:nvSpPr>
          <p:cNvPr id="5" name="Title 1"/>
          <p:cNvSpPr>
            <a:spLocks noGrp="1"/>
          </p:cNvSpPr>
          <p:nvPr>
            <p:ph type="title"/>
          </p:nvPr>
        </p:nvSpPr>
        <p:spPr>
          <a:xfrm>
            <a:off x="238125" y="0"/>
            <a:ext cx="7375525" cy="1323975"/>
          </a:xfrm>
        </p:spPr>
        <p:txBody>
          <a:bodyPr rtlCol="0" anchor="t">
            <a:normAutofit/>
          </a:bodyPr>
          <a:lstStyle/>
          <a:p>
            <a:pPr eaLnBrk="1" fontAlgn="auto" hangingPunct="1">
              <a:spcAft>
                <a:spcPts val="0"/>
              </a:spcAft>
              <a:defRPr/>
            </a:pPr>
            <a:r>
              <a:rPr lang="en-US" sz="4000" b="1" dirty="0" smtClean="0">
                <a:solidFill>
                  <a:schemeClr val="bg1"/>
                </a:solidFill>
                <a:effectLst>
                  <a:outerShdw blurRad="38100" dist="38100" dir="2700000" algn="tl">
                    <a:srgbClr val="000000">
                      <a:alpha val="43137"/>
                    </a:srgbClr>
                  </a:outerShdw>
                </a:effectLst>
              </a:rPr>
              <a:t>What is Relationship and Marriage Education (RME)?</a:t>
            </a:r>
            <a:endParaRPr lang="en-US" sz="4000" b="1" dirty="0">
              <a:solidFill>
                <a:schemeClr val="bg1"/>
              </a:solidFill>
              <a:effectLst>
                <a:outerShdw blurRad="76200" dist="63500" dir="2700000">
                  <a:srgbClr val="000000">
                    <a:alpha val="43000"/>
                  </a:srgbClr>
                </a:outerShdw>
              </a:effectLst>
            </a:endParaRPr>
          </a:p>
        </p:txBody>
      </p:sp>
      <p:pic>
        <p:nvPicPr>
          <p:cNvPr id="6" name="Picture 4" descr="D:\shutterstock_6966013.jpg"/>
          <p:cNvPicPr>
            <a:picLocks noChangeAspect="1" noChangeArrowheads="1"/>
          </p:cNvPicPr>
          <p:nvPr/>
        </p:nvPicPr>
        <p:blipFill>
          <a:blip r:embed="rId3" cstate="print"/>
          <a:srcRect r="33150"/>
          <a:stretch>
            <a:fillRect/>
          </a:stretch>
        </p:blipFill>
        <p:spPr bwMode="auto">
          <a:xfrm>
            <a:off x="3124200" y="3670950"/>
            <a:ext cx="2590800" cy="2738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spect="1" noChangeArrowheads="1"/>
          </p:cNvPicPr>
          <p:nvPr/>
        </p:nvPicPr>
        <p:blipFill>
          <a:blip r:embed="rId4" cstate="print"/>
          <a:srcRect/>
          <a:stretch>
            <a:fillRect/>
          </a:stretch>
        </p:blipFill>
        <p:spPr bwMode="auto">
          <a:xfrm rot="21122071">
            <a:off x="566161" y="4226446"/>
            <a:ext cx="2642626" cy="1756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D:\shutterstock_64469347.jpg"/>
          <p:cNvPicPr>
            <a:picLocks noChangeAspect="1" noChangeArrowheads="1"/>
          </p:cNvPicPr>
          <p:nvPr/>
        </p:nvPicPr>
        <p:blipFill>
          <a:blip r:embed="rId5" cstate="print"/>
          <a:srcRect/>
          <a:stretch>
            <a:fillRect/>
          </a:stretch>
        </p:blipFill>
        <p:spPr bwMode="auto">
          <a:xfrm rot="307012">
            <a:off x="5338065" y="4001461"/>
            <a:ext cx="2893725" cy="1929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Upcoming HRMET Trainings in MO</a:t>
            </a:r>
            <a:endParaRPr lang="en-US" sz="3400" b="1" dirty="0">
              <a:solidFill>
                <a:schemeClr val="bg1"/>
              </a:solidFill>
              <a:effectLst>
                <a:outerShdw blurRad="76200" dist="63500" dir="2700000">
                  <a:srgbClr val="000000">
                    <a:alpha val="43000"/>
                  </a:srgbClr>
                </a:outerShdw>
              </a:effectLst>
            </a:endParaRPr>
          </a:p>
        </p:txBody>
      </p:sp>
      <p:sp>
        <p:nvSpPr>
          <p:cNvPr id="56324" name="Rectangle 4"/>
          <p:cNvSpPr>
            <a:spLocks noChangeArrowheads="1"/>
          </p:cNvSpPr>
          <p:nvPr/>
        </p:nvSpPr>
        <p:spPr bwMode="auto">
          <a:xfrm>
            <a:off x="569913" y="1504950"/>
            <a:ext cx="8574087" cy="5262563"/>
          </a:xfrm>
          <a:prstGeom prst="rect">
            <a:avLst/>
          </a:prstGeom>
          <a:noFill/>
          <a:ln w="9525">
            <a:noFill/>
            <a:miter lim="800000"/>
            <a:headEnd/>
            <a:tailEnd/>
          </a:ln>
          <a:effectLst/>
        </p:spPr>
        <p:txBody>
          <a:bodyPr anchor="ctr">
            <a:spAutoFit/>
          </a:bodyPr>
          <a:lstStyle/>
          <a:p>
            <a:pPr eaLnBrk="0" hangingPunct="0">
              <a:defRPr/>
            </a:pPr>
            <a:r>
              <a:rPr lang="en-US" sz="2800" dirty="0">
                <a:latin typeface="+mn-lt"/>
                <a:ea typeface="Times New Roman" pitchFamily="18" charset="0"/>
                <a:cs typeface="Times New Roman" pitchFamily="18" charset="0"/>
              </a:rPr>
              <a:t>April 10 – Jefferson City</a:t>
            </a:r>
            <a:endParaRPr lang="en-US" sz="2800" dirty="0">
              <a:latin typeface="+mn-lt"/>
            </a:endParaRPr>
          </a:p>
          <a:p>
            <a:pPr eaLnBrk="0" hangingPunct="0">
              <a:defRPr/>
            </a:pPr>
            <a:r>
              <a:rPr lang="en-US" sz="2800" dirty="0">
                <a:latin typeface="+mn-lt"/>
                <a:ea typeface="Times New Roman" pitchFamily="18" charset="0"/>
                <a:cs typeface="Times New Roman" pitchFamily="18" charset="0"/>
              </a:rPr>
              <a:t>May 1 – St. Louis</a:t>
            </a:r>
            <a:endParaRPr lang="en-US" sz="2800" dirty="0">
              <a:latin typeface="+mn-lt"/>
            </a:endParaRPr>
          </a:p>
          <a:p>
            <a:pPr eaLnBrk="0" hangingPunct="0">
              <a:defRPr/>
            </a:pPr>
            <a:r>
              <a:rPr lang="en-US" sz="2800" dirty="0">
                <a:latin typeface="+mn-lt"/>
                <a:ea typeface="Times New Roman" pitchFamily="18" charset="0"/>
                <a:cs typeface="Times New Roman" pitchFamily="18" charset="0"/>
              </a:rPr>
              <a:t>June 4 – St. Louis</a:t>
            </a:r>
            <a:endParaRPr lang="en-US" sz="2800" dirty="0">
              <a:latin typeface="+mn-lt"/>
            </a:endParaRPr>
          </a:p>
          <a:p>
            <a:pPr eaLnBrk="0" hangingPunct="0">
              <a:defRPr/>
            </a:pPr>
            <a:r>
              <a:rPr lang="en-US" sz="2800" dirty="0">
                <a:latin typeface="+mn-lt"/>
                <a:ea typeface="Times New Roman" pitchFamily="18" charset="0"/>
                <a:cs typeface="Times New Roman" pitchFamily="18" charset="0"/>
              </a:rPr>
              <a:t>June 19 – Blue Springs</a:t>
            </a:r>
            <a:endParaRPr lang="en-US" sz="2800" dirty="0">
              <a:latin typeface="+mn-lt"/>
            </a:endParaRPr>
          </a:p>
          <a:p>
            <a:pPr eaLnBrk="0" hangingPunct="0">
              <a:defRPr/>
            </a:pPr>
            <a:r>
              <a:rPr lang="en-US" sz="2800" dirty="0">
                <a:latin typeface="+mn-lt"/>
                <a:ea typeface="Times New Roman" pitchFamily="18" charset="0"/>
                <a:cs typeface="Times New Roman" pitchFamily="18" charset="0"/>
              </a:rPr>
              <a:t>June 26 – Kansas City</a:t>
            </a:r>
            <a:endParaRPr lang="en-US" sz="2800" dirty="0">
              <a:latin typeface="+mn-lt"/>
            </a:endParaRPr>
          </a:p>
          <a:p>
            <a:pPr eaLnBrk="0" hangingPunct="0">
              <a:defRPr/>
            </a:pPr>
            <a:r>
              <a:rPr lang="en-US" sz="2800" dirty="0">
                <a:latin typeface="+mn-lt"/>
                <a:ea typeface="Times New Roman" pitchFamily="18" charset="0"/>
                <a:cs typeface="Times New Roman" pitchFamily="18" charset="0"/>
              </a:rPr>
              <a:t>July 25 – Kirksville</a:t>
            </a:r>
          </a:p>
          <a:p>
            <a:pPr eaLnBrk="0" hangingPunct="0">
              <a:defRPr/>
            </a:pPr>
            <a:endParaRPr lang="en-US" sz="2800" dirty="0">
              <a:latin typeface="+mn-lt"/>
              <a:cs typeface="Times New Roman" pitchFamily="18" charset="0"/>
            </a:endParaRPr>
          </a:p>
          <a:p>
            <a:pPr eaLnBrk="0" hangingPunct="0">
              <a:defRPr/>
            </a:pPr>
            <a:r>
              <a:rPr lang="en-US" sz="2800" dirty="0">
                <a:latin typeface="+mn-lt"/>
                <a:cs typeface="Times New Roman" pitchFamily="18" charset="0"/>
              </a:rPr>
              <a:t>Free for Child Welfare Professionals (work directly with families). Contact Kelly for more information: 573-882-3521 or </a:t>
            </a:r>
            <a:r>
              <a:rPr lang="en-US" sz="2800" dirty="0">
                <a:latin typeface="+mn-lt"/>
                <a:cs typeface="Times New Roman" pitchFamily="18" charset="0"/>
                <a:hlinkClick r:id="rId4"/>
              </a:rPr>
              <a:t>warzinikk@missouri.edu</a:t>
            </a:r>
            <a:endParaRPr lang="en-US" sz="2800" dirty="0">
              <a:latin typeface="+mn-lt"/>
              <a:cs typeface="Times New Roman" pitchFamily="18" charset="0"/>
            </a:endParaRPr>
          </a:p>
          <a:p>
            <a:pPr eaLnBrk="0" hangingPunct="0">
              <a:defRPr/>
            </a:pPr>
            <a:endParaRPr lang="en-US" sz="1600" dirty="0">
              <a:latin typeface="+mn-lt"/>
              <a:cs typeface="Times New Roman" pitchFamily="18" charset="0"/>
            </a:endParaRPr>
          </a:p>
          <a:p>
            <a:pPr eaLnBrk="0" hangingPunct="0">
              <a:defRPr/>
            </a:pPr>
            <a:r>
              <a:rPr lang="en-US" sz="2800" dirty="0">
                <a:latin typeface="+mn-lt"/>
                <a:cs typeface="Times New Roman" pitchFamily="18" charset="0"/>
              </a:rPr>
              <a:t>Free online training coming soon!</a:t>
            </a:r>
            <a:endParaRPr lang="en-US" sz="2800" dirty="0">
              <a:latin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8125" y="274638"/>
            <a:ext cx="7375525" cy="1143000"/>
          </a:xfrm>
        </p:spPr>
        <p:txBody>
          <a:bodyPr rtlCol="0" anchor="t">
            <a:noAutofit/>
          </a:bodyPr>
          <a:lstStyle/>
          <a:p>
            <a:pPr eaLnBrk="1" fontAlgn="auto" hangingPunct="1">
              <a:spcAft>
                <a:spcPts val="0"/>
              </a:spcAft>
              <a:defRPr/>
            </a:pPr>
            <a:r>
              <a:rPr lang="en-US" sz="3400" b="1" dirty="0" smtClean="0">
                <a:solidFill>
                  <a:schemeClr val="bg1"/>
                </a:solidFill>
                <a:effectLst>
                  <a:outerShdw blurRad="76200" dist="63500" dir="2700000">
                    <a:srgbClr val="000000">
                      <a:alpha val="43000"/>
                    </a:srgbClr>
                  </a:outerShdw>
                </a:effectLst>
              </a:rPr>
              <a:t>Summary</a:t>
            </a:r>
            <a:endParaRPr lang="en-US" sz="3400" b="1" dirty="0">
              <a:solidFill>
                <a:schemeClr val="bg1"/>
              </a:solidFill>
              <a:effectLst>
                <a:outerShdw blurRad="76200" dist="63500" dir="2700000">
                  <a:srgbClr val="000000">
                    <a:alpha val="43000"/>
                  </a:srgbClr>
                </a:outerShdw>
              </a:effectLst>
            </a:endParaRPr>
          </a:p>
        </p:txBody>
      </p:sp>
      <p:sp>
        <p:nvSpPr>
          <p:cNvPr id="95235" name="TextBox 3"/>
          <p:cNvSpPr txBox="1">
            <a:spLocks noChangeArrowheads="1"/>
          </p:cNvSpPr>
          <p:nvPr/>
        </p:nvSpPr>
        <p:spPr bwMode="auto">
          <a:xfrm>
            <a:off x="741363" y="1849438"/>
            <a:ext cx="7970837" cy="5386387"/>
          </a:xfrm>
          <a:prstGeom prst="rect">
            <a:avLst/>
          </a:prstGeom>
          <a:noFill/>
          <a:ln w="9525">
            <a:noFill/>
            <a:miter lim="800000"/>
            <a:headEnd/>
            <a:tailEnd/>
          </a:ln>
        </p:spPr>
        <p:txBody>
          <a:bodyPr>
            <a:spAutoFit/>
          </a:bodyPr>
          <a:lstStyle/>
          <a:p>
            <a:r>
              <a:rPr lang="en-US" sz="2800"/>
              <a:t>For more information visit </a:t>
            </a:r>
            <a:r>
              <a:rPr lang="en-US" sz="2800">
                <a:hlinkClick r:id="rId4"/>
              </a:rPr>
              <a:t>www.HRMET.org</a:t>
            </a:r>
            <a:r>
              <a:rPr lang="en-US" sz="2800"/>
              <a:t> and </a:t>
            </a:r>
            <a:r>
              <a:rPr lang="en-US" sz="2800">
                <a:hlinkClick r:id="rId5"/>
              </a:rPr>
              <a:t>www.NERMEN.org</a:t>
            </a:r>
            <a:endParaRPr lang="en-US" sz="2800"/>
          </a:p>
          <a:p>
            <a:endParaRPr lang="en-US" sz="2800"/>
          </a:p>
          <a:p>
            <a:r>
              <a:rPr lang="en-US" sz="2400"/>
              <a:t>Schramm, D. G., Futris, T. G., Galovan, A. M., &amp; Allen, K. (2013). Is relationship and marriage education relevant and appropriate to child welfare? </a:t>
            </a:r>
            <a:r>
              <a:rPr lang="en-US" sz="2400" i="1"/>
              <a:t>Children and Youth Services Review, 35</a:t>
            </a:r>
            <a:r>
              <a:rPr lang="en-US" sz="2400"/>
              <a:t>, 429-438.</a:t>
            </a:r>
          </a:p>
          <a:p>
            <a:endParaRPr lang="en-US" sz="2400"/>
          </a:p>
          <a:p>
            <a:endParaRPr lang="en-US" sz="2400"/>
          </a:p>
          <a:p>
            <a:r>
              <a:rPr lang="en-US" sz="2400"/>
              <a:t>Questions?</a:t>
            </a:r>
          </a:p>
          <a:p>
            <a:endParaRPr lang="en-US" sz="2800"/>
          </a:p>
          <a:p>
            <a:endParaRPr lang="en-US" sz="2800"/>
          </a:p>
          <a:p>
            <a:endParaRPr lang="en-US"/>
          </a:p>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rtlCol="0">
            <a:normAutofit/>
          </a:bodyPr>
          <a:lstStyle/>
          <a:p>
            <a:pPr marL="0" indent="0" eaLnBrk="1" fontAlgn="auto" hangingPunct="1">
              <a:spcAft>
                <a:spcPts val="0"/>
              </a:spcAft>
              <a:buFont typeface="Arial"/>
              <a:buNone/>
              <a:defRPr/>
            </a:pPr>
            <a:r>
              <a:rPr lang="en-US" sz="2800" dirty="0" smtClean="0"/>
              <a:t>This includes biological parents, stepfamilies, grandparents raising grandchildren, and foster and adoptive parents.</a:t>
            </a:r>
            <a:endParaRPr lang="en-US" sz="2800" b="1" dirty="0" smtClean="0"/>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0"/>
            <a:ext cx="7375525" cy="1276350"/>
          </a:xfrm>
        </p:spPr>
        <p:txBody>
          <a:bodyPr rtlCol="0" anchor="t">
            <a:normAutofit/>
          </a:bodyPr>
          <a:lstStyle/>
          <a:p>
            <a:pPr algn="l" eaLnBrk="1" fontAlgn="auto" hangingPunct="1">
              <a:spcAft>
                <a:spcPts val="0"/>
              </a:spcAft>
              <a:defRPr/>
            </a:pPr>
            <a:r>
              <a:rPr lang="en-US" sz="3600" b="1" dirty="0" smtClean="0">
                <a:solidFill>
                  <a:schemeClr val="bg1"/>
                </a:solidFill>
                <a:effectLst>
                  <a:outerShdw blurRad="38100" dist="38100" dir="2700000" algn="tl">
                    <a:srgbClr val="000000">
                      <a:alpha val="43137"/>
                    </a:srgbClr>
                  </a:outerShdw>
                </a:effectLst>
              </a:rPr>
              <a:t>Three Target Audiences:</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   1. Currently Married Couples</a:t>
            </a:r>
            <a:endParaRPr lang="en-US" sz="4000" b="1" dirty="0">
              <a:solidFill>
                <a:schemeClr val="bg1"/>
              </a:solidFill>
              <a:effectLst>
                <a:outerShdw blurRad="38100" dist="38100" dir="2700000" algn="tl">
                  <a:srgbClr val="000000">
                    <a:alpha val="43137"/>
                  </a:srgbClr>
                </a:outerShdw>
              </a:effectLst>
            </a:endParaRPr>
          </a:p>
        </p:txBody>
      </p:sp>
      <p:pic>
        <p:nvPicPr>
          <p:cNvPr id="6" name="Picture 2" descr="C:\My Documents\My Dropbox\Kelly's Files\PHOTOS\AfAmerFamily.jpg"/>
          <p:cNvPicPr>
            <a:picLocks noChangeAspect="1" noChangeArrowheads="1"/>
          </p:cNvPicPr>
          <p:nvPr/>
        </p:nvPicPr>
        <p:blipFill>
          <a:blip r:embed="rId3" cstate="print"/>
          <a:srcRect/>
          <a:stretch>
            <a:fillRect/>
          </a:stretch>
        </p:blipFill>
        <p:spPr bwMode="auto">
          <a:xfrm>
            <a:off x="2971800" y="4114800"/>
            <a:ext cx="2895600" cy="192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Documents and Settings\warzinikk\Desktop\iStock Photos\LatinoFamilyOlderKids.jpg"/>
          <p:cNvPicPr>
            <a:picLocks noChangeAspect="1" noChangeArrowheads="1"/>
          </p:cNvPicPr>
          <p:nvPr/>
        </p:nvPicPr>
        <p:blipFill>
          <a:blip r:embed="rId4" cstate="print"/>
          <a:srcRect/>
          <a:stretch>
            <a:fillRect/>
          </a:stretch>
        </p:blipFill>
        <p:spPr bwMode="auto">
          <a:xfrm>
            <a:off x="5791200" y="4419600"/>
            <a:ext cx="2895600" cy="192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p:cNvPicPr>
            <a:picLocks noChangeAspect="1" noChangeArrowheads="1"/>
          </p:cNvPicPr>
          <p:nvPr/>
        </p:nvPicPr>
        <p:blipFill>
          <a:blip r:embed="rId5" cstate="print"/>
          <a:srcRect/>
          <a:stretch>
            <a:fillRect/>
          </a:stretch>
        </p:blipFill>
        <p:spPr bwMode="auto">
          <a:xfrm>
            <a:off x="228600" y="3657600"/>
            <a:ext cx="2971800" cy="197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rtlCol="0">
            <a:normAutofit/>
          </a:bodyPr>
          <a:lstStyle/>
          <a:p>
            <a:pPr marL="0" indent="0" eaLnBrk="1" fontAlgn="auto" hangingPunct="1">
              <a:spcAft>
                <a:spcPts val="0"/>
              </a:spcAft>
              <a:buFont typeface="Arial"/>
              <a:buNone/>
              <a:defRPr/>
            </a:pPr>
            <a:r>
              <a:rPr lang="en-US" sz="2800" dirty="0" smtClean="0"/>
              <a:t>This includes unmarried parents/co-parents, single parents, single foster or adopting parents, single grandparents, cohabiting couples, and others.</a:t>
            </a:r>
            <a:endParaRPr lang="en-US" sz="2650" b="1" dirty="0" smtClean="0"/>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0"/>
            <a:ext cx="7375525" cy="1276350"/>
          </a:xfrm>
        </p:spPr>
        <p:txBody>
          <a:bodyPr rtlCol="0" anchor="t">
            <a:normAutofit fontScale="90000"/>
          </a:bodyPr>
          <a:lstStyle/>
          <a:p>
            <a:pPr algn="l" eaLnBrk="1" fontAlgn="auto" hangingPunct="1">
              <a:spcAft>
                <a:spcPts val="0"/>
              </a:spcAft>
              <a:defRPr/>
            </a:pPr>
            <a:r>
              <a:rPr lang="en-US" sz="3600" b="1" dirty="0" smtClean="0">
                <a:solidFill>
                  <a:schemeClr val="bg1"/>
                </a:solidFill>
                <a:effectLst>
                  <a:outerShdw blurRad="38100" dist="38100" dir="2700000" algn="tl">
                    <a:srgbClr val="000000">
                      <a:alpha val="43137"/>
                    </a:srgbClr>
                  </a:outerShdw>
                </a:effectLst>
              </a:rPr>
              <a:t>Three Target Audiences:</a:t>
            </a:r>
            <a:br>
              <a:rPr lang="en-US" sz="3600" b="1" dirty="0" smtClean="0">
                <a:solidFill>
                  <a:schemeClr val="bg1"/>
                </a:solidFill>
                <a:effectLst>
                  <a:outerShdw blurRad="38100" dist="38100" dir="2700000" algn="tl">
                    <a:srgbClr val="000000">
                      <a:alpha val="43137"/>
                    </a:srgbClr>
                  </a:outerShdw>
                </a:effectLst>
              </a:rPr>
            </a:br>
            <a:r>
              <a:rPr lang="en-US" sz="3300" b="1" dirty="0" smtClean="0">
                <a:solidFill>
                  <a:schemeClr val="bg1"/>
                </a:solidFill>
                <a:effectLst>
                  <a:outerShdw blurRad="38100" dist="38100" dir="2700000" algn="tl">
                    <a:srgbClr val="000000">
                      <a:alpha val="43137"/>
                    </a:srgbClr>
                  </a:outerShdw>
                </a:effectLst>
              </a:rPr>
              <a:t>   2. Unmarried Individuals and Couples</a:t>
            </a:r>
            <a:endParaRPr lang="en-US" sz="3300" b="1" dirty="0">
              <a:solidFill>
                <a:schemeClr val="bg1"/>
              </a:solidFill>
              <a:effectLst>
                <a:outerShdw blurRad="38100" dist="38100" dir="2700000" algn="tl">
                  <a:srgbClr val="000000">
                    <a:alpha val="43137"/>
                  </a:srgbClr>
                </a:outerShdw>
              </a:effectLst>
            </a:endParaRPr>
          </a:p>
        </p:txBody>
      </p:sp>
      <p:pic>
        <p:nvPicPr>
          <p:cNvPr id="9" name="Picture 2" descr="C:\Documents and Settings\warzinikk\Desktop\iStock Photos\TeenMom.jpg"/>
          <p:cNvPicPr>
            <a:picLocks noChangeAspect="1" noChangeArrowheads="1"/>
          </p:cNvPicPr>
          <p:nvPr/>
        </p:nvPicPr>
        <p:blipFill>
          <a:blip r:embed="rId3" cstate="print"/>
          <a:srcRect/>
          <a:stretch>
            <a:fillRect/>
          </a:stretch>
        </p:blipFill>
        <p:spPr bwMode="auto">
          <a:xfrm rot="402133">
            <a:off x="5738813" y="3892550"/>
            <a:ext cx="2822575" cy="187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descr="C:\Documents and Settings\warzinikk\Desktop\iStock Photos\HappyCouple.jpg"/>
          <p:cNvPicPr>
            <a:picLocks noChangeAspect="1" noChangeArrowheads="1"/>
          </p:cNvPicPr>
          <p:nvPr/>
        </p:nvPicPr>
        <p:blipFill>
          <a:blip r:embed="rId4" cstate="print"/>
          <a:srcRect l="24706"/>
          <a:stretch>
            <a:fillRect/>
          </a:stretch>
        </p:blipFill>
        <p:spPr bwMode="auto">
          <a:xfrm rot="-400788">
            <a:off x="650875" y="3640138"/>
            <a:ext cx="2438400" cy="2147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
          <p:cNvPicPr>
            <a:picLocks noChangeAspect="1" noChangeArrowheads="1"/>
          </p:cNvPicPr>
          <p:nvPr/>
        </p:nvPicPr>
        <p:blipFill>
          <a:blip r:embed="rId5" cstate="print"/>
          <a:srcRect/>
          <a:stretch>
            <a:fillRect/>
          </a:stretch>
        </p:blipFill>
        <p:spPr bwMode="auto">
          <a:xfrm>
            <a:off x="2971800" y="4343400"/>
            <a:ext cx="2895600" cy="192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3550"/>
            <a:ext cx="8229600" cy="4525963"/>
          </a:xfrm>
        </p:spPr>
        <p:txBody>
          <a:bodyPr rtlCol="0">
            <a:normAutofit/>
          </a:bodyPr>
          <a:lstStyle/>
          <a:p>
            <a:pPr marL="0" indent="0" eaLnBrk="1" fontAlgn="auto" hangingPunct="1">
              <a:spcAft>
                <a:spcPts val="0"/>
              </a:spcAft>
              <a:buFont typeface="Arial"/>
              <a:buNone/>
              <a:defRPr/>
            </a:pPr>
            <a:r>
              <a:rPr lang="en-US" sz="2800" dirty="0" smtClean="0"/>
              <a:t>This includes youth in families referred to children’s services, foster children aging out of the system, juvenile delinquents, and other youth.</a:t>
            </a:r>
            <a:endParaRPr lang="en-US" sz="2800" b="1" dirty="0" smtClean="0"/>
          </a:p>
          <a:p>
            <a:pPr eaLnBrk="1" fontAlgn="auto" hangingPunct="1">
              <a:lnSpc>
                <a:spcPct val="110000"/>
              </a:lnSpc>
              <a:spcAft>
                <a:spcPts val="0"/>
              </a:spcAft>
              <a:buClr>
                <a:srgbClr val="387025"/>
              </a:buClr>
              <a:buFont typeface="Wingdings" charset="2"/>
              <a:buChar char="§"/>
              <a:defRPr/>
            </a:pPr>
            <a:endParaRPr lang="en-US" dirty="0"/>
          </a:p>
        </p:txBody>
      </p:sp>
      <p:sp>
        <p:nvSpPr>
          <p:cNvPr id="5" name="Title 1"/>
          <p:cNvSpPr>
            <a:spLocks noGrp="1"/>
          </p:cNvSpPr>
          <p:nvPr>
            <p:ph type="title"/>
          </p:nvPr>
        </p:nvSpPr>
        <p:spPr>
          <a:xfrm>
            <a:off x="238125" y="0"/>
            <a:ext cx="7375525" cy="1276350"/>
          </a:xfrm>
        </p:spPr>
        <p:txBody>
          <a:bodyPr rtlCol="0" anchor="t">
            <a:normAutofit/>
          </a:bodyPr>
          <a:lstStyle/>
          <a:p>
            <a:pPr algn="l" eaLnBrk="1" fontAlgn="auto" hangingPunct="1">
              <a:spcAft>
                <a:spcPts val="0"/>
              </a:spcAft>
              <a:defRPr/>
            </a:pPr>
            <a:r>
              <a:rPr lang="en-US" sz="3600" b="1" dirty="0" smtClean="0">
                <a:solidFill>
                  <a:schemeClr val="bg1"/>
                </a:solidFill>
                <a:effectLst>
                  <a:outerShdw blurRad="38100" dist="38100" dir="2700000" algn="tl">
                    <a:srgbClr val="000000">
                      <a:alpha val="43137"/>
                    </a:srgbClr>
                  </a:outerShdw>
                </a:effectLst>
              </a:rPr>
              <a:t>Three Target Audiences:</a:t>
            </a:r>
            <a:br>
              <a:rPr lang="en-US" sz="3600" b="1" dirty="0" smtClean="0">
                <a:solidFill>
                  <a:schemeClr val="bg1"/>
                </a:solidFill>
                <a:effectLst>
                  <a:outerShdw blurRad="38100" dist="38100" dir="2700000" algn="tl">
                    <a:srgbClr val="000000">
                      <a:alpha val="43137"/>
                    </a:srgbClr>
                  </a:outerShdw>
                </a:effectLst>
              </a:rPr>
            </a:br>
            <a:r>
              <a:rPr lang="en-US" sz="3300" b="1" dirty="0" smtClean="0">
                <a:solidFill>
                  <a:schemeClr val="bg1"/>
                </a:solidFill>
                <a:effectLst>
                  <a:outerShdw blurRad="38100" dist="38100" dir="2700000" algn="tl">
                    <a:srgbClr val="000000">
                      <a:alpha val="43137"/>
                    </a:srgbClr>
                  </a:outerShdw>
                </a:effectLst>
              </a:rPr>
              <a:t>   3. Youth</a:t>
            </a:r>
            <a:endParaRPr lang="en-US" sz="3300" b="1" dirty="0">
              <a:solidFill>
                <a:schemeClr val="bg1"/>
              </a:solidFill>
              <a:effectLst>
                <a:outerShdw blurRad="38100" dist="38100" dir="2700000" algn="tl">
                  <a:srgbClr val="000000">
                    <a:alpha val="43137"/>
                  </a:srgbClr>
                </a:outerShdw>
              </a:effectLst>
            </a:endParaRPr>
          </a:p>
        </p:txBody>
      </p:sp>
      <p:pic>
        <p:nvPicPr>
          <p:cNvPr id="8" name="Picture 5" descr="C:\My Documents\My Dropbox\Kelly's Files\PHOTOS\YoungMomAndBaby.jpg"/>
          <p:cNvPicPr>
            <a:picLocks noChangeAspect="1" noChangeArrowheads="1"/>
          </p:cNvPicPr>
          <p:nvPr/>
        </p:nvPicPr>
        <p:blipFill>
          <a:blip r:embed="rId3" cstate="print"/>
          <a:srcRect/>
          <a:stretch>
            <a:fillRect/>
          </a:stretch>
        </p:blipFill>
        <p:spPr bwMode="auto">
          <a:xfrm rot="463029">
            <a:off x="7082032" y="3739326"/>
            <a:ext cx="1881188"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C:\Documents and Settings\warzinikk\Desktop\iStock Photos\DadAndBaby.jpg"/>
          <p:cNvPicPr>
            <a:picLocks noChangeAspect="1" noChangeArrowheads="1"/>
          </p:cNvPicPr>
          <p:nvPr/>
        </p:nvPicPr>
        <p:blipFill>
          <a:blip r:embed="rId4" cstate="print"/>
          <a:srcRect l="8958" t="4448" r="15231" b="12838"/>
          <a:stretch>
            <a:fillRect/>
          </a:stretch>
        </p:blipFill>
        <p:spPr bwMode="auto">
          <a:xfrm rot="-568531">
            <a:off x="1636516" y="3455216"/>
            <a:ext cx="2233598" cy="30540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3" descr="C:\Documents and Settings\warzinikk\Desktop\iStock Photos\GrpOfKids.jpg"/>
          <p:cNvPicPr>
            <a:picLocks noChangeAspect="1" noChangeArrowheads="1"/>
          </p:cNvPicPr>
          <p:nvPr/>
        </p:nvPicPr>
        <p:blipFill>
          <a:blip r:embed="rId5" cstate="print"/>
          <a:srcRect/>
          <a:stretch>
            <a:fillRect/>
          </a:stretch>
        </p:blipFill>
        <p:spPr bwMode="auto">
          <a:xfrm>
            <a:off x="3952875" y="4572002"/>
            <a:ext cx="3171825" cy="2100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9088</TotalTime>
  <Words>4189</Words>
  <Application>Microsoft Office PowerPoint</Application>
  <PresentationFormat>On-screen Show (4:3)</PresentationFormat>
  <Paragraphs>614</Paragraphs>
  <Slides>61</Slides>
  <Notes>39</Notes>
  <HiddenSlides>0</HiddenSlides>
  <MMClips>0</MMClips>
  <ScaleCrop>false</ScaleCrop>
  <HeadingPairs>
    <vt:vector size="8" baseType="variant">
      <vt:variant>
        <vt:lpstr>Fonts Used</vt:lpstr>
      </vt:variant>
      <vt:variant>
        <vt:i4>7</vt:i4>
      </vt:variant>
      <vt:variant>
        <vt:lpstr>Theme</vt:lpstr>
      </vt:variant>
      <vt:variant>
        <vt:i4>10</vt:i4>
      </vt:variant>
      <vt:variant>
        <vt:lpstr>Embedded OLE Servers</vt:lpstr>
      </vt:variant>
      <vt:variant>
        <vt:i4>1</vt:i4>
      </vt:variant>
      <vt:variant>
        <vt:lpstr>Slide Titles</vt:lpstr>
      </vt:variant>
      <vt:variant>
        <vt:i4>61</vt:i4>
      </vt:variant>
    </vt:vector>
  </HeadingPairs>
  <TitlesOfParts>
    <vt:vector size="79" baseType="lpstr">
      <vt:lpstr>Arial</vt:lpstr>
      <vt:lpstr>Calibri</vt:lpstr>
      <vt:lpstr>ＭＳ Ｐゴシック</vt:lpstr>
      <vt:lpstr>Wingdings</vt:lpstr>
      <vt:lpstr>Tw Cen MT</vt:lpstr>
      <vt:lpstr>Wingdings 2</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Worksheet</vt:lpstr>
      <vt:lpstr>Dr. David Schramm Assistant Professor, Extension Specialist Dept. Human Development  and Family Studies University of Missouri schrammdg@missouri.edu</vt:lpstr>
      <vt:lpstr>Presentation Overview</vt:lpstr>
      <vt:lpstr>Project Overview</vt:lpstr>
      <vt:lpstr>Who We Are</vt:lpstr>
      <vt:lpstr>Overarching Goals of HRMET</vt:lpstr>
      <vt:lpstr>What is Relationship and Marriage Education (RME)?</vt:lpstr>
      <vt:lpstr>Three Target Audiences:    1. Currently Married Couples</vt:lpstr>
      <vt:lpstr>Three Target Audiences:    2. Unmarried Individuals and Couples</vt:lpstr>
      <vt:lpstr>Three Target Audiences:    3. Youth</vt:lpstr>
      <vt:lpstr>Who is NOT Included?</vt:lpstr>
      <vt:lpstr>Relationship and Marriage Education</vt:lpstr>
      <vt:lpstr>Relationship and Marriage Education</vt:lpstr>
      <vt:lpstr>Couple Functioning, Parenting, and Child Outcomes</vt:lpstr>
      <vt:lpstr>Healthy Couples  Healthy Parenting</vt:lpstr>
      <vt:lpstr>Healthy Parents – Healthy Children</vt:lpstr>
      <vt:lpstr>Stress Model of Effective Parenting</vt:lpstr>
      <vt:lpstr>Couple Functioning, Parenting, and Child Outcomes</vt:lpstr>
      <vt:lpstr>Unhealthy Relationship Cycle</vt:lpstr>
      <vt:lpstr>Couple Functioning, Parenting, and Child Outcomes</vt:lpstr>
      <vt:lpstr>Child Abuse Prevention and RME</vt:lpstr>
      <vt:lpstr>Slide 21</vt:lpstr>
      <vt:lpstr>Slide 22</vt:lpstr>
      <vt:lpstr>Framework for Conceptualizing Relationships and Marriages Guiding Curriculum Development and Training</vt:lpstr>
      <vt:lpstr>National Extension Relationship and Marriage Education Model (NERMEM)</vt:lpstr>
      <vt:lpstr>Overview - Care for Self: It Starts with Health</vt:lpstr>
      <vt:lpstr>Overview - Care for Self: It Starts with Health</vt:lpstr>
      <vt:lpstr>Slide 27</vt:lpstr>
      <vt:lpstr>Slide 28</vt:lpstr>
      <vt:lpstr>Overview - Know:  Getting to Know Your Partner Well</vt:lpstr>
      <vt:lpstr>Being in the Know: 10 Ps to Ponder</vt:lpstr>
      <vt:lpstr>Summary: Know</vt:lpstr>
      <vt:lpstr>Overview - Care: Showing Affection and Respect</vt:lpstr>
      <vt:lpstr>Slide 33</vt:lpstr>
      <vt:lpstr>Slide 34</vt:lpstr>
      <vt:lpstr>Slide 35</vt:lpstr>
      <vt:lpstr>Overview - Share: Developing and Maintaining Friendship</vt:lpstr>
      <vt:lpstr>Bids for Connection</vt:lpstr>
      <vt:lpstr>Examples of Bids</vt:lpstr>
      <vt:lpstr>Summary: Share</vt:lpstr>
      <vt:lpstr>Overview - Manage: Handling Stress and Differences</vt:lpstr>
      <vt:lpstr>How We Respond to Threats</vt:lpstr>
      <vt:lpstr>Threats Affect our  Minds and Bodies</vt:lpstr>
      <vt:lpstr>Managing Relationship Problems</vt:lpstr>
      <vt:lpstr>Summary: Manage</vt:lpstr>
      <vt:lpstr>Overview - Connect: Engaging a Positive Social Network</vt:lpstr>
      <vt:lpstr>Summary: Connect</vt:lpstr>
      <vt:lpstr>Summary of Results</vt:lpstr>
      <vt:lpstr>Results Summary - 218 CWPs </vt:lpstr>
      <vt:lpstr>Results Summary - 218 CWPs </vt:lpstr>
      <vt:lpstr>General attitudes regarding marriage and relationships</vt:lpstr>
      <vt:lpstr>Relationship and Marriage Education in Child Welfare</vt:lpstr>
      <vt:lpstr>Relevance of RME to Child Welfare Professionals</vt:lpstr>
      <vt:lpstr>Relationship/Marriage Education Training Impact</vt:lpstr>
      <vt:lpstr>Relationship/Marriage Education Training Impact </vt:lpstr>
      <vt:lpstr>Relationship/Marriage Education Training Impact</vt:lpstr>
      <vt:lpstr>Sample comments from CWPs and what they will do differently</vt:lpstr>
      <vt:lpstr>Posttests at 2 months &amp; 6 months</vt:lpstr>
      <vt:lpstr>Pre, Post, and 6 Mo follow up</vt:lpstr>
      <vt:lpstr>How the information has been implemented</vt:lpstr>
      <vt:lpstr>Upcoming HRMET Trainings in MO</vt:lpstr>
      <vt:lpstr>Summary</vt:lpstr>
    </vt:vector>
  </TitlesOfParts>
  <Company>University of Georgia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Reeves</dc:creator>
  <cp:lastModifiedBy>schrek</cp:lastModifiedBy>
  <cp:revision>94</cp:revision>
  <dcterms:created xsi:type="dcterms:W3CDTF">2012-10-17T15:45:19Z</dcterms:created>
  <dcterms:modified xsi:type="dcterms:W3CDTF">2013-04-24T17:09:09Z</dcterms:modified>
</cp:coreProperties>
</file>