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4"/>
  </p:notesMasterIdLst>
  <p:handoutMasterIdLst>
    <p:handoutMasterId r:id="rId45"/>
  </p:handoutMasterIdLst>
  <p:sldIdLst>
    <p:sldId id="256" r:id="rId2"/>
    <p:sldId id="257" r:id="rId3"/>
    <p:sldId id="258" r:id="rId4"/>
    <p:sldId id="259" r:id="rId5"/>
    <p:sldId id="260" r:id="rId6"/>
    <p:sldId id="271" r:id="rId7"/>
    <p:sldId id="278" r:id="rId8"/>
    <p:sldId id="274" r:id="rId9"/>
    <p:sldId id="275" r:id="rId10"/>
    <p:sldId id="276" r:id="rId11"/>
    <p:sldId id="277" r:id="rId12"/>
    <p:sldId id="279" r:id="rId13"/>
    <p:sldId id="280" r:id="rId14"/>
    <p:sldId id="282" r:id="rId15"/>
    <p:sldId id="283" r:id="rId16"/>
    <p:sldId id="281" r:id="rId17"/>
    <p:sldId id="284" r:id="rId18"/>
    <p:sldId id="285" r:id="rId19"/>
    <p:sldId id="286" r:id="rId20"/>
    <p:sldId id="273" r:id="rId21"/>
    <p:sldId id="287" r:id="rId22"/>
    <p:sldId id="288" r:id="rId23"/>
    <p:sldId id="289" r:id="rId24"/>
    <p:sldId id="290" r:id="rId25"/>
    <p:sldId id="291" r:id="rId26"/>
    <p:sldId id="264" r:id="rId27"/>
    <p:sldId id="263" r:id="rId28"/>
    <p:sldId id="265" r:id="rId29"/>
    <p:sldId id="266" r:id="rId30"/>
    <p:sldId id="267" r:id="rId31"/>
    <p:sldId id="268" r:id="rId32"/>
    <p:sldId id="269" r:id="rId33"/>
    <p:sldId id="270" r:id="rId34"/>
    <p:sldId id="261" r:id="rId35"/>
    <p:sldId id="262" r:id="rId36"/>
    <p:sldId id="292" r:id="rId37"/>
    <p:sldId id="295" r:id="rId38"/>
    <p:sldId id="293" r:id="rId39"/>
    <p:sldId id="294" r:id="rId40"/>
    <p:sldId id="300" r:id="rId41"/>
    <p:sldId id="302" r:id="rId42"/>
    <p:sldId id="301" r:id="rId43"/>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84"/>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56082E8B-6A0F-42BA-BDD8-01067DF422C7}" type="datetimeFigureOut">
              <a:rPr lang="en-US" smtClean="0"/>
              <a:pPr/>
              <a:t>3/19/2013</a:t>
            </a:fld>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a:defRPr sz="1200"/>
            </a:lvl1pPr>
          </a:lstStyle>
          <a:p>
            <a:fld id="{BD6DBB27-FCE5-4240-B847-2FD93B8F48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9978"/>
          </a:xfrm>
          <a:prstGeom prst="rect">
            <a:avLst/>
          </a:prstGeom>
        </p:spPr>
        <p:txBody>
          <a:bodyPr vert="horz" lIns="91440" tIns="45720" rIns="91440" bIns="45720" rtlCol="0"/>
          <a:lstStyle>
            <a:lvl1pPr algn="r">
              <a:defRPr sz="1200"/>
            </a:lvl1pPr>
          </a:lstStyle>
          <a:p>
            <a:fld id="{A594E963-0C0D-4B78-B97C-543C5EDAAE0E}" type="datetimeFigureOut">
              <a:rPr lang="en-US" smtClean="0"/>
              <a:pPr/>
              <a:t>3/19/2013</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69793"/>
            <a:ext cx="5486400" cy="41398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8"/>
            <a:ext cx="2971800" cy="459978"/>
          </a:xfrm>
          <a:prstGeom prst="rect">
            <a:avLst/>
          </a:prstGeom>
        </p:spPr>
        <p:txBody>
          <a:bodyPr vert="horz" lIns="91440" tIns="45720" rIns="91440" bIns="45720" rtlCol="0" anchor="b"/>
          <a:lstStyle>
            <a:lvl1pPr algn="r">
              <a:defRPr sz="1200"/>
            </a:lvl1pPr>
          </a:lstStyle>
          <a:p>
            <a:fld id="{CD7BEB84-7EF6-4C05-B72A-9D69AD698A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ndex.php?title=Attachment_in_children&amp;action=edit&amp;section=6"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en.wikipedia.org/wiki/Learned_helplessness" TargetMode="External"/><Relationship Id="rId4" Type="http://schemas.openxmlformats.org/officeDocument/2006/relationships/hyperlink" Target="http://en.wikipedia.org/w/index.php?title=Attachment_in_children&amp;action=edit&amp;section=7"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sychology.wikia.com/wiki/Disorganized_attachment"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psychology.wikia.com/wiki/Learned_helplessnes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psac.org/"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n.wikipedia.org/wiki/Psychoanalysis"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69793"/>
            <a:ext cx="5486400" cy="4523118"/>
          </a:xfrm>
        </p:spPr>
        <p:txBody>
          <a:bodyPr>
            <a:normAutofit lnSpcReduction="10000"/>
          </a:bodyPr>
          <a:lstStyle/>
          <a:p>
            <a:r>
              <a:rPr lang="en-US" b="1" dirty="0" smtClean="0"/>
              <a:t>Secure attachment</a:t>
            </a:r>
          </a:p>
          <a:p>
            <a:r>
              <a:rPr lang="en-US" dirty="0" smtClean="0"/>
              <a:t>A child who is securely attached to its mother will explore freely while the mother is present, will engage with strangers, will be visibly upset when the mother departs, and happy to see the mother return. Will not engage with stranger if mother is not in the room. Securely attached children are best able to explore when they have the knowledge of a secure base to return to in times of need When assistance is given, this bolsters the sense of security and also, assuming the mother's assistance is helpful, educates the child in how to cope with the same problem in the future. </a:t>
            </a:r>
          </a:p>
          <a:p>
            <a:r>
              <a:rPr lang="en-US" dirty="0" smtClean="0"/>
              <a:t>B1's have been referred to as 'secure-reserved', B2's as 'secure-inhibited', B3's as 'secure-balanced,' and B4's as 'secure-reactive</a:t>
            </a:r>
          </a:p>
          <a:p>
            <a:endParaRPr lang="en-US" dirty="0" smtClean="0"/>
          </a:p>
          <a:p>
            <a:pPr rtl="0"/>
            <a:r>
              <a:rPr lang="en-US" b="1" dirty="0" smtClean="0"/>
              <a:t>Anxious-resistant insecure attachment</a:t>
            </a:r>
          </a:p>
          <a:p>
            <a:pPr rtl="0"/>
            <a:r>
              <a:rPr lang="en-US" dirty="0" smtClean="0"/>
              <a:t>In general, a child with an anxious-resistant attachment style will typically explore little (in the Strange Situation) and is often wary of strangers, even when the parent is present. When the mother departs, the child is often highly distressed. The child is generally ambivalent when she returns. In the traditional Ainsworth et al. (1978) coding of the Strange Situation, anxious-resistant infants are denoted as "Group C" infants and they are further </a:t>
            </a:r>
            <a:r>
              <a:rPr lang="en-US" dirty="0" err="1" smtClean="0"/>
              <a:t>subclassified</a:t>
            </a:r>
            <a:r>
              <a:rPr lang="en-US" dirty="0" smtClean="0"/>
              <a:t> into C1 and C2 infants.</a:t>
            </a:r>
            <a:r>
              <a:rPr lang="en-US" baseline="30000" dirty="0" smtClean="0">
                <a:hlinkClick r:id="" action="ppaction://hlinkfile"/>
              </a:rPr>
              <a:t>[7]</a:t>
            </a:r>
            <a:r>
              <a:rPr lang="en-US" dirty="0" smtClean="0"/>
              <a:t> C1 infants are so judged when:</a:t>
            </a:r>
          </a:p>
          <a:p>
            <a:pPr rtl="0"/>
            <a:r>
              <a:rPr lang="en-US" i="1" dirty="0" smtClean="0"/>
              <a:t>"...resistant behavior is particularly conspicuous. The mixture of seeking and yet resisting contact and interaction has an </a:t>
            </a:r>
            <a:r>
              <a:rPr lang="en-US" i="1" dirty="0" err="1" smtClean="0"/>
              <a:t>unmistakeablely</a:t>
            </a:r>
            <a:r>
              <a:rPr lang="en-US" i="1" dirty="0" smtClean="0"/>
              <a:t> angry quality and indeed an angry tone may characterize behavior in the </a:t>
            </a:r>
            <a:r>
              <a:rPr lang="en-US" i="1" dirty="0" err="1" smtClean="0"/>
              <a:t>preseparation</a:t>
            </a:r>
            <a:r>
              <a:rPr lang="en-US" i="1" dirty="0" smtClean="0"/>
              <a:t> episodes..."</a:t>
            </a:r>
            <a:r>
              <a:rPr lang="en-US" baseline="30000" dirty="0" smtClean="0">
                <a:hlinkClick r:id="" action="ppaction://hlinkfile"/>
              </a:rPr>
              <a:t>[7]</a:t>
            </a:r>
            <a:endParaRPr lang="en-US" dirty="0" smtClean="0"/>
          </a:p>
          <a:p>
            <a:pPr rtl="0"/>
            <a:r>
              <a:rPr lang="en-US" dirty="0" smtClean="0"/>
              <a:t>C2 infants are often seen as demonstrating 'passive' resistance. As Ainsworth et al. (1978) originally noted:</a:t>
            </a:r>
          </a:p>
          <a:p>
            <a:pPr rtl="0"/>
            <a:r>
              <a:rPr lang="en-US" i="1" dirty="0" smtClean="0"/>
              <a:t>"Perhaps the most conspicuous characteristic of C2 infants is their passivity. Their exploratory behavior is limited throughout the SS and their interactive behaviors are relatively lacking in active initiation. Nevertheless, in the reunion episodes they obviously want proximity to and contact with their mothers, even though they tend to use </a:t>
            </a:r>
            <a:r>
              <a:rPr lang="en-US" i="1" dirty="0" err="1" smtClean="0"/>
              <a:t>signalling</a:t>
            </a:r>
            <a:r>
              <a:rPr lang="en-US" i="1" dirty="0" smtClean="0"/>
              <a:t> rather than active approach, and protest against being put down rather than actively resisting release...In general the C2 baby is not as conspicuously angry as the C1 baby."</a:t>
            </a:r>
            <a:r>
              <a:rPr lang="en-US" baseline="30000" dirty="0" smtClean="0">
                <a:hlinkClick r:id="" action="ppaction://hlinkfile"/>
              </a:rPr>
              <a:t>[7]</a:t>
            </a:r>
            <a:endParaRPr lang="en-US" dirty="0" smtClean="0"/>
          </a:p>
          <a:p>
            <a:pPr rtl="0"/>
            <a:r>
              <a:rPr lang="en-US" b="1" dirty="0" smtClean="0"/>
              <a:t>[</a:t>
            </a:r>
            <a:r>
              <a:rPr lang="en-US" b="1" dirty="0" smtClean="0">
                <a:hlinkClick r:id="rId3" action="ppaction://hlinkfile" tooltip="Edit section: Anxious-avoidant insecure attachment"/>
              </a:rPr>
              <a:t>edit</a:t>
            </a:r>
            <a:r>
              <a:rPr lang="en-US" b="1" dirty="0" smtClean="0"/>
              <a:t>] Anxious-avoidant insecure attachment</a:t>
            </a:r>
          </a:p>
          <a:p>
            <a:pPr rtl="0"/>
            <a:r>
              <a:rPr lang="en-US" dirty="0" smtClean="0"/>
              <a:t>In general, a child with an anxious-avoidant attachment style will avoid or ignore the parent when he or she returns (in the Strange Situation) - showing little overt indications of an emotional response. Often, the stranger will not be treated much differently from the parent. In the traditional Ainsworth et al. (1978) coding of the Strange Situation, anxious-avoidant infants are denoted as "Group A" infants and they are further </a:t>
            </a:r>
            <a:r>
              <a:rPr lang="en-US" dirty="0" err="1" smtClean="0"/>
              <a:t>subclassified</a:t>
            </a:r>
            <a:r>
              <a:rPr lang="en-US" dirty="0" smtClean="0"/>
              <a:t> into A1 and A2 infants.</a:t>
            </a:r>
            <a:r>
              <a:rPr lang="en-US" baseline="30000" dirty="0" smtClean="0">
                <a:hlinkClick r:id="" action="ppaction://hlinkfile"/>
              </a:rPr>
              <a:t>[7]</a:t>
            </a:r>
            <a:r>
              <a:rPr lang="en-US" dirty="0" smtClean="0"/>
              <a:t> A1 infants are so judged when there is:</a:t>
            </a:r>
          </a:p>
          <a:p>
            <a:pPr rtl="0"/>
            <a:r>
              <a:rPr lang="en-US" i="1" dirty="0" smtClean="0"/>
              <a:t>"...conspicuous avoidance of the mother in the reunion episodes which is likely to consist of ignoring her altogether, although there may be some pointed looking away, turning away, or moving away...If there is a greeting when the mother enters, it tends to be a mere look or a smile...Either the baby does not approach his mother upon reunion, or they approach in 'abortive' fashions with the baby going past the mother, or it tends to only occur after much coaxing...If picked up, the baby shows little or no contact-maintaining behavior; he tends not to cuddle in; he looks away and he may squirm to get down."</a:t>
            </a:r>
            <a:r>
              <a:rPr lang="en-US" baseline="30000" dirty="0" smtClean="0">
                <a:hlinkClick r:id="" action="ppaction://hlinkfile"/>
              </a:rPr>
              <a:t>[7]</a:t>
            </a:r>
            <a:endParaRPr lang="en-US" dirty="0" smtClean="0"/>
          </a:p>
          <a:p>
            <a:pPr rtl="0"/>
            <a:r>
              <a:rPr lang="en-US" dirty="0" smtClean="0"/>
              <a:t>A2 infants are often seen as demonstrating a mixture of both some avoidance and resistance. Often, though not always, A2 infants are judged Disorganized (D). As Ainsworth et al. (1978) originally noted:</a:t>
            </a:r>
          </a:p>
          <a:p>
            <a:pPr rtl="0"/>
            <a:r>
              <a:rPr lang="en-US" i="1" dirty="0" smtClean="0"/>
              <a:t>"...[the A2 infant] shows a mixed response to mother on reunion, with some tendency to greet and approach, intermingled with a marked tendency to move or turn away from her, move past her, avert the gaze from her, or ignore her...there may be moderate proximity-seeking, combined with strong proximity-avoiding...If picked up, the baby may cling momentarily; if put down, he may protest or resist momentarily; but there is also a tendency to squirm to be put down, to turn the face away when being held and other signs of mixed feelings [i.e., resistance/ambivalence]."</a:t>
            </a:r>
            <a:r>
              <a:rPr lang="en-US" baseline="30000" dirty="0" smtClean="0">
                <a:hlinkClick r:id="" action="ppaction://hlinkfile"/>
              </a:rPr>
              <a:t>[7]</a:t>
            </a:r>
            <a:endParaRPr lang="en-US" dirty="0" smtClean="0"/>
          </a:p>
          <a:p>
            <a:pPr rtl="0"/>
            <a:r>
              <a:rPr lang="en-US" b="1" dirty="0" smtClean="0"/>
              <a:t>[</a:t>
            </a:r>
            <a:r>
              <a:rPr lang="en-US" b="1" dirty="0" smtClean="0">
                <a:hlinkClick r:id="rId4" action="ppaction://hlinkfile" tooltip="Edit section: Disorganized attachment"/>
              </a:rPr>
              <a:t>edit</a:t>
            </a:r>
            <a:r>
              <a:rPr lang="en-US" b="1" dirty="0" smtClean="0"/>
              <a:t>] Disorganized attachment</a:t>
            </a:r>
          </a:p>
          <a:p>
            <a:pPr rtl="0"/>
            <a:r>
              <a:rPr lang="en-US" dirty="0" smtClean="0"/>
              <a:t>A fourth category termed disorganized attachment (Main &amp; Solomon, 1990) was subsequently identified and </a:t>
            </a:r>
            <a:r>
              <a:rPr lang="en-US" dirty="0" err="1" smtClean="0"/>
              <a:t>empiricized</a:t>
            </a:r>
            <a:r>
              <a:rPr lang="en-US" dirty="0" smtClean="0"/>
              <a:t> when a sizeable number of infants defied classification in terms of Ainsworth's original tripartite classification scheme.</a:t>
            </a:r>
            <a:r>
              <a:rPr lang="en-US" baseline="30000" dirty="0" smtClean="0">
                <a:hlinkClick r:id="" action="ppaction://hlinkfile"/>
              </a:rPr>
              <a:t>[9]</a:t>
            </a:r>
            <a:r>
              <a:rPr lang="en-US" dirty="0" smtClean="0"/>
              <a:t> It can be conceptualized as the </a:t>
            </a:r>
            <a:r>
              <a:rPr lang="en-US" i="1" dirty="0" smtClean="0"/>
              <a:t>lack</a:t>
            </a:r>
            <a:r>
              <a:rPr lang="en-US" dirty="0" smtClean="0"/>
              <a:t> of a coherent 'organized' behavioral strategy for dealing with the stresses (i.e., the strange room, the stranger, and the comings and goings of the caregiver) of the Strange Situation Procedure. Evidence from Main et al. has suggested that children with disorganized attachment may experience their caregivers as either frightening or frightened. A frightened caregiver is alarming to the child, who uses social referencing techniques such as checking the adult's facial expression to ascertain whether a situation is safe. A frightening caregiver is usually so via aggressive behaviors towards the child (either mild or direct physical/sexual behaviors) and puts the child in a dilemma which Main and colleagues have called 'fear without solution.' In other words, the caregiver is both the source of the child's alarm as well as the child's haven of safety. Through parental behaviors that are frightening, the caregiver puts the child in an irresolvable paradox of approach-avoidance. This paradox, in fact, may be one explanation for some of the 'stilling' and 'freezing' behaviors observed in children judged to be disorganized. Human interactions are experienced as erratic, thus children cannot form a coherent, organized interactive template. If the child uses the caregiver as a mirror to understand the self, the disorganized child is looking into a mirror broken into a thousand pieces. It is more severe than </a:t>
            </a:r>
            <a:r>
              <a:rPr lang="en-US" dirty="0" smtClean="0">
                <a:hlinkClick r:id="rId5" action="ppaction://hlinkfile" tooltip="Learned helplessness"/>
              </a:rPr>
              <a:t>learned helplessness</a:t>
            </a:r>
            <a:r>
              <a:rPr lang="en-US" dirty="0" smtClean="0"/>
              <a:t> as it is the model of the self rather than of a situation. It is important to note that when a child is judged disorganized, he or she is given a secondary best-fitting 'organized' (i.e., secure, ambivalent, avoidant) classification as well. This reflects the fact that attachment disorganization is thought to be a breakdown of an inchoate organized attachment strategy. The degree to which the organized strategy is fragmented however is often different in degree across infants judged to receive a primary 'disorganized' classification.</a:t>
            </a:r>
          </a:p>
          <a:p>
            <a:pPr rtl="0"/>
            <a:r>
              <a:rPr lang="en-US" dirty="0" smtClean="0"/>
              <a:t>There is a growing body of research on the links between abnormal parenting, disorganized attachment and risks for later psychopathologies.</a:t>
            </a:r>
            <a:r>
              <a:rPr lang="en-US" baseline="30000" dirty="0" smtClean="0">
                <a:hlinkClick r:id="" action="ppaction://hlinkfile"/>
              </a:rPr>
              <a:t>[10]</a:t>
            </a:r>
            <a:r>
              <a:rPr lang="en-US" dirty="0" smtClean="0"/>
              <a:t> Abuse is associated with disorganized attachment.</a:t>
            </a:r>
            <a:r>
              <a:rPr lang="en-US" baseline="30000" dirty="0" smtClean="0">
                <a:hlinkClick r:id="" action="ppaction://hlinkfile"/>
              </a:rPr>
              <a:t>[11][12]</a:t>
            </a:r>
            <a:r>
              <a:rPr lang="en-US" dirty="0" smtClean="0"/>
              <a:t> The disorganized style is a risk factor for a range of psychological disorders although it is not in itself considered an attachment disorder under the current classification.</a:t>
            </a:r>
            <a:r>
              <a:rPr lang="en-US" baseline="30000" dirty="0" smtClean="0">
                <a:hlinkClick r:id="" action="ppaction://hlinkfile"/>
              </a:rPr>
              <a:t>[13][14]</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meta-analysis of 2,000 infant-parent dyads, including several from studies with non-Western language and/or cultural bases found the global distribution of attachment categorizations to be A (21%), B (65%), and C (14%).</a:t>
            </a:r>
            <a:r>
              <a:rPr lang="en-US" baseline="30000" dirty="0" smtClean="0">
                <a:hlinkClick r:id="" action="ppaction://hlinkfile"/>
              </a:rPr>
              <a:t>[23]</a:t>
            </a:r>
            <a:r>
              <a:rPr lang="en-US" dirty="0" smtClean="0"/>
              <a:t> This global distribution was generally consistent with Ainsworth et al.'s (1978) original attachment classification distributions.</a:t>
            </a:r>
          </a:p>
          <a:p>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9A511A8-4050-47A1-B633-3036FEB1A127}" type="slidenum">
              <a:rPr lang="en-US" smtClean="0"/>
              <a:pPr>
                <a:defRPr/>
              </a:pPr>
              <a:t>37</a:t>
            </a:fld>
            <a:endParaRPr lang="en-US" smtClean="0"/>
          </a:p>
        </p:txBody>
      </p:sp>
      <p:sp>
        <p:nvSpPr>
          <p:cNvPr id="90115"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1027"/>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latin typeface="Comic Sans MS" pitchFamily="84" charset="0"/>
              </a:rPr>
              <a:t>Long term impact, cost to society, physical health</a:t>
            </a:r>
          </a:p>
          <a:p>
            <a:r>
              <a:rPr lang="en-US" dirty="0" smtClean="0">
                <a:latin typeface="Comic Sans MS" pitchFamily="84" charset="0"/>
              </a:rPr>
              <a:t>The financial burden to society of undiagnosed and untreated trauma is staggering</a:t>
            </a:r>
          </a:p>
          <a:p>
            <a:r>
              <a:rPr lang="en-US" dirty="0" smtClean="0">
                <a:latin typeface="Comic Sans MS" pitchFamily="84" charset="0"/>
              </a:rPr>
              <a:t>Shows up in schools, at home, in the community, work, social relationships</a:t>
            </a:r>
          </a:p>
          <a:p>
            <a:r>
              <a:rPr lang="en-US" dirty="0" smtClean="0">
                <a:latin typeface="Comic Sans MS" pitchFamily="84" charset="0"/>
              </a:rPr>
              <a:t>Maine study – lack of recognition impact on </a:t>
            </a:r>
            <a:r>
              <a:rPr lang="en-US" dirty="0" err="1" smtClean="0">
                <a:latin typeface="Comic Sans MS" pitchFamily="84" charset="0"/>
              </a:rPr>
              <a:t>tx</a:t>
            </a:r>
            <a:r>
              <a:rPr lang="en-US" dirty="0" smtClean="0">
                <a:latin typeface="Comic Sans MS" pitchFamily="84" charset="0"/>
              </a:rPr>
              <a:t> outcomes</a:t>
            </a:r>
          </a:p>
          <a:p>
            <a:pPr eaLnBrk="1" hangingPunct="1">
              <a:spcBef>
                <a:spcPct val="0"/>
              </a:spcBef>
            </a:pPr>
            <a:r>
              <a:rPr lang="en-US" dirty="0" smtClean="0"/>
              <a:t>$94 billion/year or 258 million per day is the estimated cost to society of child abuse and neglect</a:t>
            </a:r>
          </a:p>
          <a:p>
            <a:pPr eaLnBrk="1" hangingPunct="1">
              <a:spcBef>
                <a:spcPct val="0"/>
              </a:spcBef>
            </a:pPr>
            <a:r>
              <a:rPr lang="en-US" dirty="0" smtClean="0"/>
              <a:t>For child abuse survivors, long term psychiatric and medical health care costs are estimated at $100 billion per year</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hlinkClick r:id="rId3" action="ppaction://hlinkfile" tooltip="Disorganized attachment"/>
              </a:rPr>
              <a:t>Disorganized attachment</a:t>
            </a:r>
            <a:endParaRPr lang="en-US" b="1" dirty="0" smtClean="0"/>
          </a:p>
          <a:p>
            <a:r>
              <a:rPr lang="en-US" dirty="0" smtClean="0"/>
              <a:t>A fourth category termed disorganized attachment is actually the </a:t>
            </a:r>
            <a:r>
              <a:rPr lang="en-US" i="1" dirty="0" smtClean="0"/>
              <a:t>lack</a:t>
            </a:r>
            <a:r>
              <a:rPr lang="en-US" dirty="0" smtClean="0"/>
              <a:t> of a coherent style or pattern for coping. While ambivalent and avoidant styles are not totally effective, they are strategies for dealing with the world. Children with disorganized attachment experienced their caregivers as either frightened or frightening. Human interactions are experienced as erratic, thus children cannot form a coherent interactive template. If the child uses the caregiver as a mirror to understand the self, the disorganized child is looking into a mirror broken into a thousand pieces. It is more severe than </a:t>
            </a:r>
            <a:r>
              <a:rPr lang="en-US" dirty="0" smtClean="0">
                <a:hlinkClick r:id="rId4" action="ppaction://hlinkfile" tooltip="Learned helplessness"/>
              </a:rPr>
              <a:t>learned helplessness</a:t>
            </a:r>
            <a:r>
              <a:rPr lang="en-US" dirty="0" smtClean="0"/>
              <a:t> as it is the model of the self rather than of a situation. </a:t>
            </a:r>
          </a:p>
          <a:p>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Children adopted internationally may tern selectively to their adoptive parents for comfort,</a:t>
            </a:r>
            <a:r>
              <a:rPr lang="en-US" baseline="0" dirty="0" smtClean="0"/>
              <a:t> support, nurturance and protection and still show lack of reticence around strangers and struggle to conform with social boundary norms. </a:t>
            </a:r>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strike="noStrike" kern="1200" dirty="0" smtClean="0">
                <a:solidFill>
                  <a:schemeClr val="tx1"/>
                </a:solidFill>
                <a:latin typeface="+mn-lt"/>
                <a:ea typeface="+mn-ea"/>
                <a:cs typeface="+mn-cs"/>
                <a:hlinkClick r:id="rId3"/>
              </a:rPr>
              <a:t>American Professional Society on the Abuse of Children</a:t>
            </a:r>
            <a:endParaRPr lang="en-US" b="1" u="sng" dirty="0" smtClean="0"/>
          </a:p>
          <a:p>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Caregivers may feel disconnected to the child and react with anger or anxiety.</a:t>
            </a:r>
            <a:r>
              <a:rPr lang="en-US" baseline="0" dirty="0" smtClean="0"/>
              <a:t>  Patterns of discipline can become overly authoritarian leading to further disruption in child’s attachment behavior</a:t>
            </a:r>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three with infants</a:t>
            </a:r>
          </a:p>
          <a:p>
            <a:r>
              <a:rPr lang="en-US" dirty="0" smtClean="0"/>
              <a:t>WWW -uses the infant's spontaneous activity in a free play format to enhance maternal sensitivity and responsiveness, the child's sense of self and self-efficacy, emotion regulation, and the child-parent attachment relationship.</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primary work is between mother and therapist. It is based on the notion of the infant as initiator in infant-parent psychotherapy. For half the session the mother gets down on the floor with the infant, observes it and interacts only on the infant's initiative. The idea is that it increases the mother's sensitivity and responsiveness by fostering an observational reflective stance, whilst also being physically accessible. Also the infant has the experience of negotiating their relationship with their mother. For the second half the mother discusses her observations and experiences.</a:t>
            </a:r>
          </a:p>
          <a:p>
            <a:pPr rtl="0"/>
            <a:endParaRPr lang="en-US" b="1" dirty="0" smtClean="0"/>
          </a:p>
          <a:p>
            <a:pPr rtl="0"/>
            <a:r>
              <a:rPr lang="en-US" b="1" dirty="0" smtClean="0"/>
              <a:t>"Manipulation of sensitive responsiveness", van den Boom (1994), (The Leiden Programs)</a:t>
            </a:r>
          </a:p>
          <a:p>
            <a:pPr rtl="0"/>
            <a:r>
              <a:rPr lang="en-US" dirty="0" smtClean="0"/>
              <a:t>This intervention focused on low socio-economic group mothers with irritable infants, assessed on a </a:t>
            </a:r>
            <a:r>
              <a:rPr lang="en-US" dirty="0" err="1" smtClean="0"/>
              <a:t>behavioural</a:t>
            </a:r>
            <a:r>
              <a:rPr lang="en-US" dirty="0" smtClean="0"/>
              <a:t> scale. The randomly assigned group received 3 treatment sessions, between the ages of 6 and 9 months, based on maternal responsiveness to negative and positive infant cues. Intervention was based on Ainsworth's sensitive responsiveness components, namely perceiving a signal, interpreting it correctly, selecting an appropriate response and implementing the response effectively.</a:t>
            </a:r>
          </a:p>
          <a:p>
            <a:pPr rtl="0"/>
            <a:r>
              <a:rPr lang="en-US" dirty="0" smtClean="0"/>
              <a:t>It was found that these infants scored significantly higher than the control infants on sociability, self soothing and reduced crying. All maternal components improved. Further, a 'strange situation' assessment carried out at 12 months showed only 38% classified as insecure compared to 78% in the control group.</a:t>
            </a:r>
          </a:p>
          <a:p>
            <a:pPr rtl="0"/>
            <a:r>
              <a:rPr lang="en-US" dirty="0" smtClean="0"/>
              <a:t>Follow ups at 18, 24 and 42 months using Ainsworth's Maternal Sensitivity Scales, the </a:t>
            </a:r>
            <a:r>
              <a:rPr lang="en-US" dirty="0" err="1" smtClean="0"/>
              <a:t>Bayley</a:t>
            </a:r>
            <a:r>
              <a:rPr lang="en-US" dirty="0" smtClean="0"/>
              <a:t> Scales of Infant Development, the Child </a:t>
            </a:r>
            <a:r>
              <a:rPr lang="en-US" dirty="0" err="1" smtClean="0"/>
              <a:t>Behaviour</a:t>
            </a:r>
            <a:r>
              <a:rPr lang="en-US" dirty="0" smtClean="0"/>
              <a:t> Checklist (Achenbach) and the Attachment Q-sort showed enduring significant effects in secure attachment classification, maternal sensitivity, fewer </a:t>
            </a:r>
            <a:r>
              <a:rPr lang="en-US" dirty="0" err="1" smtClean="0"/>
              <a:t>behaviour</a:t>
            </a:r>
            <a:r>
              <a:rPr lang="en-US" dirty="0" smtClean="0"/>
              <a:t> problems, and positive peer relationships.</a:t>
            </a:r>
            <a:r>
              <a:rPr lang="en-US" baseline="30000" dirty="0" smtClean="0">
                <a:hlinkClick r:id="" action="ppaction://hlinkfile"/>
              </a:rPr>
              <a:t>[</a:t>
            </a:r>
            <a:endParaRPr lang="en-US" dirty="0" smtClean="0"/>
          </a:p>
          <a:p>
            <a:pPr rtl="0"/>
            <a:r>
              <a:rPr lang="en-US" b="1" dirty="0" smtClean="0"/>
              <a:t>"Modified Interaction Guidance" Benoit et al. (2001)</a:t>
            </a:r>
          </a:p>
          <a:p>
            <a:pPr rtl="0"/>
            <a:r>
              <a:rPr lang="en-US" dirty="0" smtClean="0"/>
              <a:t>This intervention aimed to reduce inappropriate caregiver </a:t>
            </a:r>
            <a:r>
              <a:rPr lang="en-US" dirty="0" err="1" smtClean="0"/>
              <a:t>behaviours</a:t>
            </a:r>
            <a:r>
              <a:rPr lang="en-US" dirty="0" smtClean="0"/>
              <a:t> as measured on the AMBIANCE (atypical maternal </a:t>
            </a:r>
            <a:r>
              <a:rPr lang="en-US" dirty="0" err="1" smtClean="0"/>
              <a:t>behaviour</a:t>
            </a:r>
            <a:r>
              <a:rPr lang="en-US" dirty="0" smtClean="0"/>
              <a:t> instrument for assessment and classification). Such inappropriate </a:t>
            </a:r>
            <a:r>
              <a:rPr lang="en-US" dirty="0" err="1" smtClean="0"/>
              <a:t>behaviours</a:t>
            </a:r>
            <a:r>
              <a:rPr lang="en-US" dirty="0" smtClean="0"/>
              <a:t> are thought to contribute to disorganized attachment. The play focused intervention (MIG) was compared with a </a:t>
            </a:r>
            <a:r>
              <a:rPr lang="en-US" dirty="0" err="1" smtClean="0"/>
              <a:t>behaviour</a:t>
            </a:r>
            <a:r>
              <a:rPr lang="en-US" dirty="0" smtClean="0"/>
              <a:t> modification </a:t>
            </a:r>
            <a:r>
              <a:rPr lang="en-US" dirty="0" err="1" smtClean="0"/>
              <a:t>interventio</a:t>
            </a:r>
            <a:r>
              <a:rPr lang="en-US" dirty="0" smtClean="0"/>
              <a:t> focused on feeding. A significant decrease in inappropriate maternal </a:t>
            </a:r>
            <a:r>
              <a:rPr lang="en-US" dirty="0" err="1" smtClean="0"/>
              <a:t>behaviours</a:t>
            </a:r>
            <a:r>
              <a:rPr lang="en-US" dirty="0" smtClean="0"/>
              <a:t> and disrupted communication was found in the MIG group.</a:t>
            </a:r>
            <a:r>
              <a:rPr lang="en-US" baseline="30000" dirty="0" smtClean="0">
                <a:hlinkClick r:id="" action="ppaction://hlinkfile"/>
              </a:rPr>
              <a:t>[10]</a:t>
            </a:r>
            <a:endParaRPr lang="en-US" dirty="0" smtClean="0"/>
          </a:p>
          <a:p>
            <a:endParaRPr lang="en-US" dirty="0" smtClean="0"/>
          </a:p>
          <a:p>
            <a:endParaRPr lang="en-US" dirty="0" smtClean="0"/>
          </a:p>
          <a:p>
            <a:r>
              <a:rPr lang="en-US" b="1" dirty="0" smtClean="0"/>
              <a:t>Parent child psychotherapy – 0-6</a:t>
            </a:r>
          </a:p>
          <a:p>
            <a:r>
              <a:rPr lang="en-US" dirty="0" smtClean="0"/>
              <a:t>This intervention was developed from "infant-parent psychotherapy", a </a:t>
            </a:r>
            <a:r>
              <a:rPr lang="en-US" dirty="0" smtClean="0">
                <a:hlinkClick r:id="rId3" action="ppaction://hlinkfile" tooltip="Psychoanalysis"/>
              </a:rPr>
              <a:t>psychoanalytic</a:t>
            </a:r>
            <a:r>
              <a:rPr lang="en-US" dirty="0" smtClean="0"/>
              <a:t> approach to treating disturbed infant-parent relationships based on the theory that disturbances are manifestations of unresolved conflicts in the parent's past relationships. The "patient" is the infant-parent relationship. Infant-parent psychotherapy was expanded by Alicia Lieberman and colleagues into Child-Parent Psychotherapy, a </a:t>
            </a:r>
            <a:r>
              <a:rPr lang="en-US" dirty="0" err="1" smtClean="0"/>
              <a:t>manualized</a:t>
            </a:r>
            <a:r>
              <a:rPr lang="en-US" dirty="0" smtClean="0"/>
              <a:t> intervention for impoverished and </a:t>
            </a:r>
            <a:r>
              <a:rPr lang="en-US" dirty="0" err="1" smtClean="0"/>
              <a:t>traumatised</a:t>
            </a:r>
            <a:r>
              <a:rPr lang="en-US" dirty="0" smtClean="0"/>
              <a:t> families with children under the age of 5. In addition to the focus on the parents early relationships the intervention also addresses current life stresses and cultural values. CPP is supported by five randomized trials indicating efficacy in increasing attachment security, maternal empathy and goal-corrected partnerships. The trials also showed a reduction in avoidance, resistance and anger. The therapy is delivered through unstructured weekly sessions involving both parent/s and child over the course of a year. The trials were conducted with low income groups, maltreating families, families with depressed mothers and families where children were exposed to domestic violence</a:t>
            </a:r>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33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Williams Syndrome is a genetic disorder that typically causes mild to moderate intellectual or learning disabilities, distinctive facial features, and unique personality characteristics that include overfriendliness, anxiety, and high levels of empathy. Williams syndrome is a genetic condition that is present at birth and can affect anyone.  It is characterized by medical problems, including cardiovascular disease, developmental delays, and learning disabilities.  These occur side by side with striking verbal abilities, highly social personalities and an affinity for music.  Not associated with pathogenic care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D7BEB84-7EF6-4C05-B72A-9D69AD698A19}"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3/19/2013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nrepp.samhsa.gov/ViewIntervention.aspx?id=2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a:bodyPr>
          <a:lstStyle/>
          <a:p>
            <a:r>
              <a:rPr lang="en-US" sz="7200" dirty="0" smtClean="0"/>
              <a:t>ATTACHMENT</a:t>
            </a:r>
            <a:endParaRPr lang="en-US" sz="7200" dirty="0"/>
          </a:p>
        </p:txBody>
      </p:sp>
      <p:sp>
        <p:nvSpPr>
          <p:cNvPr id="3" name="Subtitle 2"/>
          <p:cNvSpPr>
            <a:spLocks noGrp="1"/>
          </p:cNvSpPr>
          <p:nvPr>
            <p:ph type="subTitle" idx="1"/>
          </p:nvPr>
        </p:nvSpPr>
        <p:spPr>
          <a:xfrm>
            <a:off x="1295400" y="2590800"/>
            <a:ext cx="6480048" cy="2971800"/>
          </a:xfrm>
        </p:spPr>
        <p:txBody>
          <a:bodyPr>
            <a:normAutofit/>
          </a:bodyPr>
          <a:lstStyle/>
          <a:p>
            <a:r>
              <a:rPr lang="en-US" dirty="0" smtClean="0"/>
              <a:t>Reactive Attachment Disorder</a:t>
            </a:r>
          </a:p>
          <a:p>
            <a:r>
              <a:rPr lang="en-US" dirty="0" smtClean="0"/>
              <a:t>Attachment Problems</a:t>
            </a:r>
          </a:p>
          <a:p>
            <a:r>
              <a:rPr lang="en-US" dirty="0" smtClean="0"/>
              <a:t>Trauma</a:t>
            </a:r>
          </a:p>
          <a:p>
            <a:endParaRPr lang="en-US" dirty="0" smtClean="0"/>
          </a:p>
          <a:p>
            <a:endParaRPr lang="en-US" dirty="0" smtClean="0"/>
          </a:p>
          <a:p>
            <a:endParaRPr lang="en-US" dirty="0" smtClean="0"/>
          </a:p>
          <a:p>
            <a:endParaRPr lang="en-US" dirty="0" smtClean="0"/>
          </a:p>
          <a:p>
            <a:r>
              <a:rPr lang="en-US" dirty="0" smtClean="0"/>
              <a:t>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smtClean="0"/>
              <a:t>RESEARCH DIAGNOSTIC CRITERIA – PRESCHOOL AGE (RDC–PA)</a:t>
            </a:r>
            <a:endParaRPr lang="en-US" dirty="0"/>
          </a:p>
        </p:txBody>
      </p:sp>
      <p:sp>
        <p:nvSpPr>
          <p:cNvPr id="3" name="Content Placeholder 2"/>
          <p:cNvSpPr>
            <a:spLocks noGrp="1"/>
          </p:cNvSpPr>
          <p:nvPr>
            <p:ph idx="1"/>
          </p:nvPr>
        </p:nvSpPr>
        <p:spPr>
          <a:xfrm>
            <a:off x="381000" y="1828800"/>
            <a:ext cx="7467600" cy="5029201"/>
          </a:xfrm>
        </p:spPr>
        <p:txBody>
          <a:bodyPr>
            <a:normAutofit fontScale="77500" lnSpcReduction="20000"/>
          </a:bodyPr>
          <a:lstStyle/>
          <a:p>
            <a:r>
              <a:rPr lang="en-US" dirty="0" smtClean="0"/>
              <a:t>Same criteria as DC-03R except</a:t>
            </a:r>
          </a:p>
          <a:p>
            <a:endParaRPr lang="en-US" dirty="0" smtClean="0"/>
          </a:p>
          <a:p>
            <a:r>
              <a:rPr lang="en-US" dirty="0" smtClean="0"/>
              <a:t>The criterion for pathogenic care was eliminated because an emphasis on pathogenic care too narrowly focuses on maltreatment syndromes</a:t>
            </a:r>
          </a:p>
          <a:p>
            <a:pPr>
              <a:buNone/>
            </a:pPr>
            <a:endParaRPr lang="en-US" dirty="0" smtClean="0"/>
          </a:p>
          <a:p>
            <a:r>
              <a:rPr lang="en-US" dirty="0" smtClean="0"/>
              <a:t>RAD describes the behavior of young children in the first 4 or 5 years of life. It is not clear what (if any) behaviors or symptoms constitute attachment disorders in middle childhood, adolescence or adulthood.</a:t>
            </a:r>
          </a:p>
          <a:p>
            <a:pPr>
              <a:buNone/>
            </a:pPr>
            <a:endParaRPr lang="en-US" dirty="0" smtClean="0"/>
          </a:p>
          <a:p>
            <a:pPr>
              <a:buNone/>
            </a:pPr>
            <a:endParaRPr lang="en-US" dirty="0" smtClean="0"/>
          </a:p>
          <a:p>
            <a:pPr>
              <a:buNone/>
            </a:pPr>
            <a:r>
              <a:rPr lang="en-US" sz="2000" dirty="0" smtClean="0"/>
              <a:t>Supported by AACAP Work Group on Research</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Criteria</a:t>
            </a:r>
            <a:endParaRPr lang="en-US" dirty="0"/>
          </a:p>
        </p:txBody>
      </p:sp>
      <p:sp>
        <p:nvSpPr>
          <p:cNvPr id="3" name="Content Placeholder 2"/>
          <p:cNvSpPr>
            <a:spLocks noGrp="1"/>
          </p:cNvSpPr>
          <p:nvPr>
            <p:ph idx="1"/>
          </p:nvPr>
        </p:nvSpPr>
        <p:spPr>
          <a:xfrm>
            <a:off x="457200" y="1371600"/>
            <a:ext cx="8153400" cy="4754563"/>
          </a:xfrm>
        </p:spPr>
        <p:txBody>
          <a:bodyPr/>
          <a:lstStyle/>
          <a:p>
            <a:r>
              <a:rPr lang="en-US" dirty="0" smtClean="0"/>
              <a:t>Alternative classification criteria led to substantially greater inter-rater agreement compared to DSM-IV</a:t>
            </a:r>
          </a:p>
          <a:p>
            <a:pPr>
              <a:buNone/>
            </a:pPr>
            <a:endParaRPr lang="en-US" dirty="0" smtClean="0"/>
          </a:p>
          <a:p>
            <a:r>
              <a:rPr lang="en-US" dirty="0" smtClean="0"/>
              <a:t>DSM-IV and proposed 5 criteria are broad and do not focus solely on attachment</a:t>
            </a:r>
          </a:p>
          <a:p>
            <a:pPr>
              <a:buNone/>
            </a:pPr>
            <a:endParaRPr lang="en-US" dirty="0" smtClean="0"/>
          </a:p>
          <a:p>
            <a:r>
              <a:rPr lang="en-US" dirty="0" smtClean="0"/>
              <a:t>Alternative criteria focus only on attachment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Using Other Criteria</a:t>
            </a:r>
            <a:endParaRPr lang="en-US" dirty="0"/>
          </a:p>
        </p:txBody>
      </p:sp>
      <p:sp>
        <p:nvSpPr>
          <p:cNvPr id="3" name="Content Placeholder 2"/>
          <p:cNvSpPr>
            <a:spLocks noGrp="1"/>
          </p:cNvSpPr>
          <p:nvPr>
            <p:ph idx="1"/>
          </p:nvPr>
        </p:nvSpPr>
        <p:spPr/>
        <p:txBody>
          <a:bodyPr/>
          <a:lstStyle/>
          <a:p>
            <a:r>
              <a:rPr lang="en-US" dirty="0" smtClean="0"/>
              <a:t>Inhibited type</a:t>
            </a:r>
          </a:p>
          <a:p>
            <a:pPr lvl="1"/>
            <a:r>
              <a:rPr lang="en-US" dirty="0" smtClean="0"/>
              <a:t>Placed in supportive environments, symptoms remit</a:t>
            </a:r>
          </a:p>
          <a:p>
            <a:pPr lvl="1">
              <a:buNone/>
            </a:pPr>
            <a:endParaRPr lang="en-US" dirty="0" smtClean="0"/>
          </a:p>
          <a:p>
            <a:r>
              <a:rPr lang="en-US" dirty="0" smtClean="0"/>
              <a:t>Indiscriminate type</a:t>
            </a:r>
          </a:p>
          <a:p>
            <a:pPr lvl="1"/>
            <a:r>
              <a:rPr lang="en-US" dirty="0" smtClean="0"/>
              <a:t>Length in poor care positively correlated with symptoms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rmAutofit fontScale="90000"/>
          </a:bodyPr>
          <a:lstStyle/>
          <a:p>
            <a:r>
              <a:rPr lang="en-US" dirty="0" smtClean="0"/>
              <a:t>RAD and Caretaker Attachment</a:t>
            </a:r>
            <a:endParaRPr lang="en-US" dirty="0"/>
          </a:p>
        </p:txBody>
      </p:sp>
      <p:sp>
        <p:nvSpPr>
          <p:cNvPr id="3" name="Content Placeholder 2"/>
          <p:cNvSpPr>
            <a:spLocks noGrp="1"/>
          </p:cNvSpPr>
          <p:nvPr>
            <p:ph idx="1"/>
          </p:nvPr>
        </p:nvSpPr>
        <p:spPr>
          <a:xfrm>
            <a:off x="457200" y="1524000"/>
            <a:ext cx="7467600" cy="4754563"/>
          </a:xfrm>
        </p:spPr>
        <p:txBody>
          <a:bodyPr>
            <a:normAutofit fontScale="92500" lnSpcReduction="10000"/>
          </a:bodyPr>
          <a:lstStyle/>
          <a:p>
            <a:r>
              <a:rPr lang="en-US" dirty="0" smtClean="0"/>
              <a:t>Strange Situation Procedure</a:t>
            </a:r>
          </a:p>
          <a:p>
            <a:pPr>
              <a:buNone/>
            </a:pPr>
            <a:endParaRPr lang="en-US" dirty="0" smtClean="0"/>
          </a:p>
          <a:p>
            <a:r>
              <a:rPr lang="en-US" dirty="0" smtClean="0"/>
              <a:t>No attachment &gt;&gt;&gt;inhibited</a:t>
            </a:r>
          </a:p>
          <a:p>
            <a:pPr>
              <a:buNone/>
            </a:pPr>
            <a:endParaRPr lang="en-US" dirty="0" smtClean="0"/>
          </a:p>
          <a:p>
            <a:r>
              <a:rPr lang="en-US" dirty="0" smtClean="0"/>
              <a:t>Moderate negative correlation between secure attachment and indiscriminant</a:t>
            </a:r>
          </a:p>
          <a:p>
            <a:pPr>
              <a:buNone/>
            </a:pPr>
            <a:endParaRPr lang="en-US" dirty="0" smtClean="0"/>
          </a:p>
          <a:p>
            <a:r>
              <a:rPr lang="en-US" dirty="0" smtClean="0"/>
              <a:t>However also find a high number of children with secure attachment with indiscriminant behavior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of Signs - Inhibited</a:t>
            </a:r>
            <a:endParaRPr lang="en-US" dirty="0"/>
          </a:p>
        </p:txBody>
      </p:sp>
      <p:sp>
        <p:nvSpPr>
          <p:cNvPr id="3" name="Content Placeholder 2"/>
          <p:cNvSpPr>
            <a:spLocks noGrp="1"/>
          </p:cNvSpPr>
          <p:nvPr>
            <p:ph idx="1"/>
          </p:nvPr>
        </p:nvSpPr>
        <p:spPr/>
        <p:txBody>
          <a:bodyPr/>
          <a:lstStyle/>
          <a:p>
            <a:r>
              <a:rPr lang="en-US" dirty="0" smtClean="0"/>
              <a:t>Only one study on inhibited RAD</a:t>
            </a:r>
          </a:p>
          <a:p>
            <a:pPr lvl="1"/>
            <a:r>
              <a:rPr lang="en-US" dirty="0" smtClean="0"/>
              <a:t>Moderately stable from average of 22 months to 54 months, those in institutional care more stable symptoms than for those in foster care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Stability of Signs - Indiscriminate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Hodges and </a:t>
            </a:r>
            <a:r>
              <a:rPr lang="en-US" dirty="0" err="1" smtClean="0"/>
              <a:t>Tizzard</a:t>
            </a:r>
            <a:r>
              <a:rPr lang="en-US" dirty="0" smtClean="0"/>
              <a:t>, 1989</a:t>
            </a:r>
          </a:p>
          <a:p>
            <a:pPr lvl="1"/>
            <a:r>
              <a:rPr lang="en-US" dirty="0" smtClean="0"/>
              <a:t>Comparison from age 4 to age 16 years</a:t>
            </a:r>
          </a:p>
          <a:p>
            <a:pPr lvl="1"/>
            <a:r>
              <a:rPr lang="en-US" dirty="0" smtClean="0"/>
              <a:t>Stability in “over-friendly” and attention seeking behavior</a:t>
            </a:r>
          </a:p>
          <a:p>
            <a:pPr lvl="1"/>
            <a:r>
              <a:rPr lang="en-US" dirty="0" smtClean="0"/>
              <a:t>Not as evident with caretaker, more so with peers (conflicted and superficial)</a:t>
            </a:r>
          </a:p>
          <a:p>
            <a:r>
              <a:rPr lang="en-US" dirty="0" smtClean="0"/>
              <a:t>Other studies also show moderate stability  up to the age of 11 years of age</a:t>
            </a:r>
          </a:p>
          <a:p>
            <a:r>
              <a:rPr lang="en-US" dirty="0" smtClean="0"/>
              <a:t>No studies have gone beyond age 54 months in looking at other functional impairments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Symptoms of RAD and Behavior</a:t>
            </a:r>
            <a:endParaRPr lang="en-US" dirty="0"/>
          </a:p>
        </p:txBody>
      </p:sp>
      <p:sp>
        <p:nvSpPr>
          <p:cNvPr id="3" name="Content Placeholder 2"/>
          <p:cNvSpPr>
            <a:spLocks noGrp="1"/>
          </p:cNvSpPr>
          <p:nvPr>
            <p:ph idx="1"/>
          </p:nvPr>
        </p:nvSpPr>
        <p:spPr>
          <a:xfrm>
            <a:off x="457200" y="1600200"/>
            <a:ext cx="7467600" cy="4800600"/>
          </a:xfrm>
        </p:spPr>
        <p:txBody>
          <a:bodyPr>
            <a:normAutofit lnSpcReduction="10000"/>
          </a:bodyPr>
          <a:lstStyle/>
          <a:p>
            <a:r>
              <a:rPr lang="en-US" dirty="0" smtClean="0"/>
              <a:t>No significant association between inhibited and any externalizing behavior problems</a:t>
            </a:r>
          </a:p>
          <a:p>
            <a:pPr>
              <a:buNone/>
            </a:pPr>
            <a:endParaRPr lang="en-US" dirty="0" smtClean="0"/>
          </a:p>
          <a:p>
            <a:r>
              <a:rPr lang="en-US" dirty="0" smtClean="0"/>
              <a:t>No significant association between indiscriminate behavior and aggression</a:t>
            </a:r>
          </a:p>
          <a:p>
            <a:pPr>
              <a:buNone/>
            </a:pPr>
            <a:endParaRPr lang="en-US" dirty="0" smtClean="0"/>
          </a:p>
          <a:p>
            <a:r>
              <a:rPr lang="en-US" dirty="0" smtClean="0"/>
              <a:t>Moderate association between indiscriminate and inattention/hyperactivity/impulse control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School Age Children</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smtClean="0"/>
              <a:t>Few studies, no standard for assessing security of attachment in middle childhood</a:t>
            </a:r>
          </a:p>
          <a:p>
            <a:r>
              <a:rPr lang="en-US" dirty="0" smtClean="0"/>
              <a:t>Recent studies of school age children identify inhibited RAD (</a:t>
            </a:r>
            <a:r>
              <a:rPr lang="en-US" dirty="0" err="1" smtClean="0"/>
              <a:t>Minnis</a:t>
            </a:r>
            <a:r>
              <a:rPr lang="en-US" dirty="0" smtClean="0"/>
              <a:t> et al), however measures have unknown relationship to measures of RAD in early childhood, no requirement for pathogenic care and often did not differentiate types in the results</a:t>
            </a:r>
          </a:p>
          <a:p>
            <a:r>
              <a:rPr lang="en-US" dirty="0" smtClean="0"/>
              <a:t>Studies have found more consistency with the </a:t>
            </a:r>
            <a:r>
              <a:rPr lang="en-US" dirty="0" err="1" smtClean="0"/>
              <a:t>disinhibited</a:t>
            </a:r>
            <a:r>
              <a:rPr lang="en-US" dirty="0" smtClean="0"/>
              <a:t> type in middle childhood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Disorders?</a:t>
            </a:r>
            <a:endParaRPr lang="en-US" dirty="0"/>
          </a:p>
        </p:txBody>
      </p:sp>
      <p:sp>
        <p:nvSpPr>
          <p:cNvPr id="3" name="Content Placeholder 2"/>
          <p:cNvSpPr>
            <a:spLocks noGrp="1"/>
          </p:cNvSpPr>
          <p:nvPr>
            <p:ph idx="1"/>
          </p:nvPr>
        </p:nvSpPr>
        <p:spPr/>
        <p:txBody>
          <a:bodyPr/>
          <a:lstStyle/>
          <a:p>
            <a:r>
              <a:rPr lang="en-US" dirty="0" smtClean="0"/>
              <a:t>Both address attachment behaviors</a:t>
            </a:r>
          </a:p>
          <a:p>
            <a:r>
              <a:rPr lang="en-US" dirty="0" smtClean="0"/>
              <a:t>Some connection with pathogenic care</a:t>
            </a:r>
          </a:p>
          <a:p>
            <a:r>
              <a:rPr lang="en-US" dirty="0" smtClean="0"/>
              <a:t>However </a:t>
            </a:r>
            <a:r>
              <a:rPr lang="en-US" dirty="0" err="1" smtClean="0"/>
              <a:t>disinhibited</a:t>
            </a:r>
            <a:r>
              <a:rPr lang="en-US" dirty="0" smtClean="0"/>
              <a:t> type, child may</a:t>
            </a:r>
          </a:p>
          <a:p>
            <a:pPr lvl="1"/>
            <a:r>
              <a:rPr lang="en-US" dirty="0" smtClean="0"/>
              <a:t>Lack attachments</a:t>
            </a:r>
          </a:p>
          <a:p>
            <a:pPr lvl="1"/>
            <a:r>
              <a:rPr lang="en-US" dirty="0" smtClean="0"/>
              <a:t>Have attachments</a:t>
            </a:r>
          </a:p>
          <a:p>
            <a:pPr lvl="1"/>
            <a:r>
              <a:rPr lang="en-US" dirty="0" smtClean="0"/>
              <a:t>Have secure attachments</a:t>
            </a:r>
          </a:p>
          <a:p>
            <a:pPr lvl="1"/>
            <a:r>
              <a:rPr lang="en-US" dirty="0" smtClean="0"/>
              <a:t>Is it attachment or social engagement?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Diagnosis</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t>Absent or aberrant attachment</a:t>
            </a:r>
          </a:p>
          <a:p>
            <a:pPr algn="ctr">
              <a:buNone/>
            </a:pPr>
            <a:r>
              <a:rPr lang="en-US" dirty="0" smtClean="0"/>
              <a:t>OR</a:t>
            </a:r>
          </a:p>
          <a:p>
            <a:pPr algn="ctr">
              <a:buNone/>
            </a:pPr>
            <a:r>
              <a:rPr lang="en-US" dirty="0" smtClean="0"/>
              <a:t>Social impairment</a:t>
            </a:r>
          </a:p>
          <a:p>
            <a:pPr algn="ctr">
              <a:buNone/>
            </a:pPr>
            <a:endParaRPr lang="en-US" dirty="0" smtClean="0"/>
          </a:p>
          <a:p>
            <a:pPr>
              <a:buNone/>
            </a:pPr>
            <a:r>
              <a:rPr lang="en-US" dirty="0" smtClean="0"/>
              <a:t>Attachment issues can lead to social impairment</a:t>
            </a:r>
          </a:p>
          <a:p>
            <a:pPr>
              <a:buNone/>
            </a:pPr>
            <a:r>
              <a:rPr lang="en-US" dirty="0" smtClean="0"/>
              <a:t>Social behaviors improve when placed in nurturing environment</a:t>
            </a:r>
          </a:p>
          <a:p>
            <a:pPr>
              <a:buNone/>
            </a:pPr>
            <a:r>
              <a:rPr lang="en-US" dirty="0" smtClean="0"/>
              <a:t>Better validity of measures regarding attachment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Attachment</a:t>
            </a:r>
            <a:endParaRPr lang="en-US" dirty="0"/>
          </a:p>
        </p:txBody>
      </p:sp>
      <p:sp>
        <p:nvSpPr>
          <p:cNvPr id="3" name="Content Placeholder 2"/>
          <p:cNvSpPr>
            <a:spLocks noGrp="1"/>
          </p:cNvSpPr>
          <p:nvPr>
            <p:ph idx="1"/>
          </p:nvPr>
        </p:nvSpPr>
        <p:spPr/>
        <p:txBody>
          <a:bodyPr/>
          <a:lstStyle/>
          <a:p>
            <a:r>
              <a:rPr lang="en-US" dirty="0" smtClean="0"/>
              <a:t>Preferred attachment starts about 6-9 months of age</a:t>
            </a:r>
          </a:p>
          <a:p>
            <a:pPr lvl="1"/>
            <a:r>
              <a:rPr lang="en-US" dirty="0" smtClean="0"/>
              <a:t>Stranger wariness</a:t>
            </a:r>
          </a:p>
          <a:p>
            <a:pPr lvl="1"/>
            <a:r>
              <a:rPr lang="en-US" dirty="0" smtClean="0"/>
              <a:t>Separation protest</a:t>
            </a:r>
          </a:p>
          <a:p>
            <a:pPr lvl="1"/>
            <a:r>
              <a:rPr lang="en-US" dirty="0" smtClean="0"/>
              <a:t>In our culture small number of adult caretakers</a:t>
            </a:r>
          </a:p>
          <a:p>
            <a:pPr lvl="1"/>
            <a:r>
              <a:rPr lang="en-US" dirty="0" smtClean="0"/>
              <a:t>Hierarchy of preference</a:t>
            </a:r>
          </a:p>
          <a:p>
            <a:pPr lvl="1">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t>Preparation for DSM5</a:t>
            </a:r>
            <a:endParaRPr lang="en-US" dirty="0"/>
          </a:p>
        </p:txBody>
      </p:sp>
      <p:sp>
        <p:nvSpPr>
          <p:cNvPr id="3" name="Content Placeholder 2"/>
          <p:cNvSpPr>
            <a:spLocks noGrp="1"/>
          </p:cNvSpPr>
          <p:nvPr>
            <p:ph idx="1"/>
          </p:nvPr>
        </p:nvSpPr>
        <p:spPr>
          <a:xfrm>
            <a:off x="457200" y="1295400"/>
            <a:ext cx="7467600" cy="4830763"/>
          </a:xfrm>
        </p:spPr>
        <p:txBody>
          <a:bodyPr>
            <a:normAutofit fontScale="92500"/>
          </a:bodyPr>
          <a:lstStyle/>
          <a:p>
            <a:r>
              <a:rPr lang="en-US" dirty="0" err="1" smtClean="0"/>
              <a:t>Zeanah</a:t>
            </a:r>
            <a:r>
              <a:rPr lang="en-US" dirty="0" smtClean="0"/>
              <a:t> &amp; Gleason, 2010, APA</a:t>
            </a:r>
          </a:p>
          <a:p>
            <a:pPr>
              <a:buNone/>
            </a:pPr>
            <a:r>
              <a:rPr lang="en-US" dirty="0" smtClean="0"/>
              <a:t>Attachment is the primary clinical problem that impairs the child beyond interactions with the attachment figure =RAD</a:t>
            </a:r>
          </a:p>
          <a:p>
            <a:pPr algn="ctr">
              <a:buNone/>
            </a:pPr>
            <a:r>
              <a:rPr lang="en-US" sz="3600" dirty="0" smtClean="0">
                <a:solidFill>
                  <a:srgbClr val="FFC000"/>
                </a:solidFill>
              </a:rPr>
              <a:t>OR</a:t>
            </a:r>
          </a:p>
          <a:p>
            <a:pPr algn="ctr">
              <a:buNone/>
            </a:pPr>
            <a:endParaRPr lang="en-US" sz="1500" dirty="0" smtClean="0"/>
          </a:p>
          <a:p>
            <a:pPr>
              <a:buNone/>
            </a:pPr>
            <a:r>
              <a:rPr lang="en-US" dirty="0" smtClean="0"/>
              <a:t>Attachment is merely one of a number of developmental domains that is compromised related to some other psychopathology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324600"/>
          </a:xfrm>
        </p:spPr>
        <p:txBody>
          <a:bodyPr>
            <a:normAutofit fontScale="85000" lnSpcReduction="20000"/>
          </a:bodyPr>
          <a:lstStyle/>
          <a:p>
            <a:pPr>
              <a:buNone/>
            </a:pPr>
            <a:r>
              <a:rPr lang="en-US" sz="4200" dirty="0" smtClean="0"/>
              <a:t>DSM-5 Proposed Criteria - RAD </a:t>
            </a:r>
          </a:p>
          <a:p>
            <a:pPr>
              <a:buNone/>
            </a:pPr>
            <a:endParaRPr lang="en-US" dirty="0" smtClean="0"/>
          </a:p>
          <a:p>
            <a:pPr>
              <a:buNone/>
            </a:pPr>
            <a:r>
              <a:rPr lang="en-US" dirty="0" smtClean="0"/>
              <a:t>A.	</a:t>
            </a:r>
            <a:r>
              <a:rPr lang="en-US" dirty="0" err="1" smtClean="0"/>
              <a:t>A</a:t>
            </a:r>
            <a:r>
              <a:rPr lang="en-US" dirty="0" smtClean="0"/>
              <a:t> pattern of markedly disturbed and developmentally inappropriate attachment behaviors, evident before 5 years of age, in which the child rarely or minimally turns preferentially to a discriminated attachment figure for comfort, support, protection and nurturance. The disorder appears as a consistent pattern of inhibited, emotionally withdrawn behavior in which the child rarely or minimally directs attachment behaviors towards any adult caregivers, as manifest by both of the following:</a:t>
            </a:r>
          </a:p>
          <a:p>
            <a:pPr>
              <a:buNone/>
            </a:pPr>
            <a:endParaRPr lang="en-US" dirty="0" smtClean="0"/>
          </a:p>
          <a:p>
            <a:pPr>
              <a:buNone/>
            </a:pPr>
            <a:r>
              <a:rPr lang="en-US" dirty="0" smtClean="0"/>
              <a:t>	1) Rarely or minimally seeks comfort when </a:t>
            </a:r>
          </a:p>
          <a:p>
            <a:pPr>
              <a:buNone/>
            </a:pPr>
            <a:r>
              <a:rPr lang="en-US" dirty="0" smtClean="0"/>
              <a:t>        distressed.</a:t>
            </a:r>
          </a:p>
          <a:p>
            <a:pPr>
              <a:buNone/>
            </a:pPr>
            <a:r>
              <a:rPr lang="en-US" dirty="0" smtClean="0"/>
              <a:t>	2) Rarely or minimally responds to comfort offered </a:t>
            </a:r>
          </a:p>
          <a:p>
            <a:pPr>
              <a:buNone/>
            </a:pPr>
            <a:r>
              <a:rPr lang="en-US" dirty="0" smtClean="0"/>
              <a:t>        when distressed.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DSM-5 Proposed Criteria </a:t>
            </a:r>
            <a:endParaRPr lang="en-US" dirty="0"/>
          </a:p>
        </p:txBody>
      </p:sp>
      <p:sp>
        <p:nvSpPr>
          <p:cNvPr id="3" name="Content Placeholder 2"/>
          <p:cNvSpPr>
            <a:spLocks noGrp="1"/>
          </p:cNvSpPr>
          <p:nvPr>
            <p:ph idx="1"/>
          </p:nvPr>
        </p:nvSpPr>
        <p:spPr>
          <a:xfrm>
            <a:off x="457200" y="1600200"/>
            <a:ext cx="8458200" cy="5029200"/>
          </a:xfrm>
        </p:spPr>
        <p:txBody>
          <a:bodyPr>
            <a:normAutofit fontScale="92500" lnSpcReduction="10000"/>
          </a:bodyPr>
          <a:lstStyle/>
          <a:p>
            <a:pPr>
              <a:buNone/>
            </a:pPr>
            <a:r>
              <a:rPr lang="en-US" dirty="0" smtClean="0"/>
              <a:t>B.	A persistent social and emotional disturbance characterized by at least 2 of the following:</a:t>
            </a:r>
          </a:p>
          <a:p>
            <a:pPr>
              <a:buNone/>
            </a:pPr>
            <a:endParaRPr lang="en-US" dirty="0" smtClean="0"/>
          </a:p>
          <a:p>
            <a:pPr>
              <a:buNone/>
            </a:pPr>
            <a:r>
              <a:rPr lang="en-US" dirty="0" smtClean="0"/>
              <a:t>	1) Relative lack of social and emotional </a:t>
            </a:r>
          </a:p>
          <a:p>
            <a:pPr>
              <a:buNone/>
            </a:pPr>
            <a:r>
              <a:rPr lang="en-US" dirty="0" smtClean="0"/>
              <a:t>        responsiveness to others.</a:t>
            </a:r>
          </a:p>
          <a:p>
            <a:pPr>
              <a:buNone/>
            </a:pPr>
            <a:r>
              <a:rPr lang="en-US" dirty="0" smtClean="0"/>
              <a:t>	2) Limited positive affect.</a:t>
            </a:r>
          </a:p>
          <a:p>
            <a:pPr>
              <a:buNone/>
            </a:pPr>
            <a:r>
              <a:rPr lang="en-US" dirty="0" smtClean="0"/>
              <a:t>	3) Episodes of unexplained irritability, </a:t>
            </a:r>
          </a:p>
          <a:p>
            <a:pPr>
              <a:buNone/>
            </a:pPr>
            <a:r>
              <a:rPr lang="en-US" dirty="0" smtClean="0"/>
              <a:t>        sadness, or fearfulness which are evident  </a:t>
            </a:r>
          </a:p>
          <a:p>
            <a:pPr>
              <a:buNone/>
            </a:pPr>
            <a:r>
              <a:rPr lang="en-US" dirty="0" smtClean="0"/>
              <a:t>        during nonthreatening interactions with </a:t>
            </a:r>
          </a:p>
          <a:p>
            <a:pPr>
              <a:buNone/>
            </a:pPr>
            <a:r>
              <a:rPr lang="en-US" dirty="0" smtClean="0"/>
              <a:t>        adult caregivers.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DSM-5 Proposed Criteria </a:t>
            </a:r>
            <a:endParaRPr lang="en-US" dirty="0"/>
          </a:p>
        </p:txBody>
      </p:sp>
      <p:sp>
        <p:nvSpPr>
          <p:cNvPr id="3" name="Content Placeholder 2"/>
          <p:cNvSpPr>
            <a:spLocks noGrp="1"/>
          </p:cNvSpPr>
          <p:nvPr>
            <p:ph idx="1"/>
          </p:nvPr>
        </p:nvSpPr>
        <p:spPr>
          <a:xfrm>
            <a:off x="457200" y="1371600"/>
            <a:ext cx="8382000" cy="5257800"/>
          </a:xfrm>
        </p:spPr>
        <p:txBody>
          <a:bodyPr>
            <a:normAutofit fontScale="77500" lnSpcReduction="20000"/>
          </a:bodyPr>
          <a:lstStyle/>
          <a:p>
            <a:pPr>
              <a:buNone/>
            </a:pPr>
            <a:r>
              <a:rPr lang="en-US" dirty="0" smtClean="0"/>
              <a:t>C.   Does not meet the criteria for Autistic Spectrum Disorder.</a:t>
            </a:r>
          </a:p>
          <a:p>
            <a:pPr>
              <a:buNone/>
            </a:pPr>
            <a:endParaRPr lang="en-US" dirty="0" smtClean="0"/>
          </a:p>
          <a:p>
            <a:pPr>
              <a:buNone/>
            </a:pPr>
            <a:r>
              <a:rPr lang="en-US" dirty="0" smtClean="0"/>
              <a:t>D.   Pathogenic care as evidenced by at least one of the   </a:t>
            </a:r>
          </a:p>
          <a:p>
            <a:pPr>
              <a:buNone/>
            </a:pPr>
            <a:r>
              <a:rPr lang="en-US" dirty="0" smtClean="0"/>
              <a:t>       following:</a:t>
            </a:r>
          </a:p>
          <a:p>
            <a:pPr>
              <a:buNone/>
            </a:pPr>
            <a:r>
              <a:rPr lang="en-US" dirty="0" smtClean="0"/>
              <a:t>	1) Persistent disregard of the child’s basic emotional </a:t>
            </a:r>
          </a:p>
          <a:p>
            <a:pPr>
              <a:buNone/>
            </a:pPr>
            <a:r>
              <a:rPr lang="en-US" dirty="0" smtClean="0"/>
              <a:t>	    needs for comfort, stimulation, and affection (i.e., </a:t>
            </a:r>
          </a:p>
          <a:p>
            <a:pPr>
              <a:buNone/>
            </a:pPr>
            <a:r>
              <a:rPr lang="en-US" dirty="0" smtClean="0"/>
              <a:t>	    neglect).</a:t>
            </a:r>
          </a:p>
          <a:p>
            <a:pPr>
              <a:buNone/>
            </a:pPr>
            <a:r>
              <a:rPr lang="en-US" dirty="0" smtClean="0"/>
              <a:t>	2) Persistent disregard of the child’s basic physical needs.</a:t>
            </a:r>
          </a:p>
          <a:p>
            <a:pPr>
              <a:buNone/>
            </a:pPr>
            <a:r>
              <a:rPr lang="en-US" dirty="0" smtClean="0"/>
              <a:t>	3) Repeated changes of primary caregiver that prevent </a:t>
            </a:r>
          </a:p>
          <a:p>
            <a:pPr>
              <a:buNone/>
            </a:pPr>
            <a:r>
              <a:rPr lang="en-US" dirty="0" smtClean="0"/>
              <a:t>	    formation of stable attachments (e.g., frequent changes      </a:t>
            </a:r>
          </a:p>
          <a:p>
            <a:pPr>
              <a:buNone/>
            </a:pPr>
            <a:r>
              <a:rPr lang="en-US" dirty="0" smtClean="0"/>
              <a:t>         in foster care).</a:t>
            </a:r>
          </a:p>
          <a:p>
            <a:pPr>
              <a:buNone/>
            </a:pPr>
            <a:r>
              <a:rPr lang="en-US" dirty="0" smtClean="0"/>
              <a:t>	4) Rearing in unusual settings such as institutions with      </a:t>
            </a:r>
          </a:p>
          <a:p>
            <a:pPr>
              <a:buNone/>
            </a:pPr>
            <a:r>
              <a:rPr lang="en-US" dirty="0" smtClean="0"/>
              <a:t>	    high child/caregiver ratios that limit opportunities to  </a:t>
            </a:r>
          </a:p>
          <a:p>
            <a:pPr>
              <a:buNone/>
            </a:pPr>
            <a:r>
              <a:rPr lang="en-US" dirty="0" smtClean="0"/>
              <a:t>	    form selective attachments.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DSM5 – </a:t>
            </a:r>
            <a:r>
              <a:rPr lang="en-US" dirty="0" err="1" smtClean="0"/>
              <a:t>Disinhibited</a:t>
            </a:r>
            <a:r>
              <a:rPr lang="en-US" dirty="0" smtClean="0"/>
              <a:t> Social Engagement Disorder</a:t>
            </a:r>
            <a:endParaRPr lang="en-US" dirty="0"/>
          </a:p>
        </p:txBody>
      </p:sp>
      <p:sp>
        <p:nvSpPr>
          <p:cNvPr id="3" name="Content Placeholder 2"/>
          <p:cNvSpPr>
            <a:spLocks noGrp="1"/>
          </p:cNvSpPr>
          <p:nvPr>
            <p:ph idx="1"/>
          </p:nvPr>
        </p:nvSpPr>
        <p:spPr>
          <a:xfrm>
            <a:off x="381000" y="1752600"/>
            <a:ext cx="8382000" cy="4953000"/>
          </a:xfrm>
        </p:spPr>
        <p:txBody>
          <a:bodyPr>
            <a:normAutofit fontScale="77500" lnSpcReduction="20000"/>
          </a:bodyPr>
          <a:lstStyle/>
          <a:p>
            <a:pPr>
              <a:buNone/>
            </a:pPr>
            <a:r>
              <a:rPr lang="en-US" dirty="0" smtClean="0"/>
              <a:t>A.  A pattern of behavior in which the child actively approaches and interacts with unfamiliar adults by exhibiting at least 2 of the following:</a:t>
            </a:r>
          </a:p>
          <a:p>
            <a:pPr>
              <a:buNone/>
            </a:pPr>
            <a:r>
              <a:rPr lang="en-US" dirty="0" smtClean="0"/>
              <a:t>	1) Reduced or absent reticence to approach and interact </a:t>
            </a:r>
          </a:p>
          <a:p>
            <a:pPr>
              <a:buNone/>
            </a:pPr>
            <a:r>
              <a:rPr lang="en-US" dirty="0" smtClean="0"/>
              <a:t>         with unfamiliar adults.</a:t>
            </a:r>
          </a:p>
          <a:p>
            <a:pPr>
              <a:buNone/>
            </a:pPr>
            <a:r>
              <a:rPr lang="en-US" dirty="0" smtClean="0"/>
              <a:t>	2) Overly familiar behavior (verbal or physical violation of </a:t>
            </a:r>
          </a:p>
          <a:p>
            <a:pPr>
              <a:buNone/>
            </a:pPr>
            <a:r>
              <a:rPr lang="en-US" dirty="0" smtClean="0"/>
              <a:t>         culturally sanctioned social boundaries). </a:t>
            </a:r>
          </a:p>
          <a:p>
            <a:pPr>
              <a:buNone/>
            </a:pPr>
            <a:r>
              <a:rPr lang="en-US" dirty="0" smtClean="0"/>
              <a:t>	3) Diminished or absent checking back with adult caregiver </a:t>
            </a:r>
          </a:p>
          <a:p>
            <a:pPr>
              <a:buNone/>
            </a:pPr>
            <a:r>
              <a:rPr lang="en-US" dirty="0" smtClean="0"/>
              <a:t>         after venturing away, even in unfamiliar settings.</a:t>
            </a:r>
          </a:p>
          <a:p>
            <a:pPr>
              <a:buNone/>
            </a:pPr>
            <a:r>
              <a:rPr lang="en-US" dirty="0" smtClean="0"/>
              <a:t>	4) Willingness to go off with an unfamiliar adult with minimal </a:t>
            </a:r>
          </a:p>
          <a:p>
            <a:pPr>
              <a:buNone/>
            </a:pPr>
            <a:r>
              <a:rPr lang="en-US" dirty="0" smtClean="0"/>
              <a:t>         or no hesitation.</a:t>
            </a:r>
          </a:p>
          <a:p>
            <a:pPr>
              <a:buNone/>
            </a:pPr>
            <a:endParaRPr lang="en-US" dirty="0" smtClean="0"/>
          </a:p>
          <a:p>
            <a:pPr>
              <a:buNone/>
            </a:pPr>
            <a:r>
              <a:rPr lang="en-US" dirty="0" smtClean="0"/>
              <a:t>B. The behavior in A. is not limited to impulsivity as in ADHD but includes socially </a:t>
            </a:r>
            <a:r>
              <a:rPr lang="en-US" dirty="0" err="1" smtClean="0"/>
              <a:t>disinhibited</a:t>
            </a:r>
            <a:r>
              <a:rPr lang="en-US" dirty="0" smtClean="0"/>
              <a:t> behavior.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DSM5 – </a:t>
            </a:r>
            <a:r>
              <a:rPr lang="en-US" dirty="0" err="1" smtClean="0"/>
              <a:t>Disinhibited</a:t>
            </a:r>
            <a:r>
              <a:rPr lang="en-US" dirty="0" smtClean="0"/>
              <a:t> Social Engagement Disorder</a:t>
            </a:r>
            <a:endParaRPr lang="en-US" dirty="0"/>
          </a:p>
        </p:txBody>
      </p:sp>
      <p:sp>
        <p:nvSpPr>
          <p:cNvPr id="3" name="Content Placeholder 2"/>
          <p:cNvSpPr>
            <a:spLocks noGrp="1"/>
          </p:cNvSpPr>
          <p:nvPr>
            <p:ph idx="1"/>
          </p:nvPr>
        </p:nvSpPr>
        <p:spPr>
          <a:xfrm>
            <a:off x="228600" y="1828800"/>
            <a:ext cx="8686800" cy="5029200"/>
          </a:xfrm>
        </p:spPr>
        <p:txBody>
          <a:bodyPr>
            <a:normAutofit fontScale="77500" lnSpcReduction="20000"/>
          </a:bodyPr>
          <a:lstStyle/>
          <a:p>
            <a:pPr>
              <a:buNone/>
            </a:pPr>
            <a:r>
              <a:rPr lang="en-US" dirty="0" smtClean="0"/>
              <a:t>C.  Pathogenic care as evidenced by at least one of the following:</a:t>
            </a:r>
          </a:p>
          <a:p>
            <a:pPr>
              <a:buNone/>
            </a:pPr>
            <a:r>
              <a:rPr lang="en-US" dirty="0" smtClean="0"/>
              <a:t>	1)  Persistent failure to meet the child’s basic emotional </a:t>
            </a:r>
          </a:p>
          <a:p>
            <a:pPr>
              <a:buNone/>
            </a:pPr>
            <a:r>
              <a:rPr lang="en-US" dirty="0" smtClean="0"/>
              <a:t>	     needs for comfort, stimulation, and affection (i.e., neglect) </a:t>
            </a:r>
          </a:p>
          <a:p>
            <a:pPr>
              <a:buNone/>
            </a:pPr>
            <a:r>
              <a:rPr lang="en-US" dirty="0" smtClean="0"/>
              <a:t>	2)  Persistent failure to provide for the child’s physical and </a:t>
            </a:r>
          </a:p>
          <a:p>
            <a:pPr>
              <a:buNone/>
            </a:pPr>
            <a:r>
              <a:rPr lang="en-US" dirty="0" smtClean="0"/>
              <a:t>	     psychological safety.</a:t>
            </a:r>
          </a:p>
          <a:p>
            <a:pPr>
              <a:buNone/>
            </a:pPr>
            <a:r>
              <a:rPr lang="en-US" dirty="0" smtClean="0"/>
              <a:t>	3)  Persistent harsh punishment or other types of grossly inept </a:t>
            </a:r>
          </a:p>
          <a:p>
            <a:pPr>
              <a:buNone/>
            </a:pPr>
            <a:r>
              <a:rPr lang="en-US" dirty="0" smtClean="0"/>
              <a:t>	     parenting.</a:t>
            </a:r>
          </a:p>
          <a:p>
            <a:pPr>
              <a:buNone/>
            </a:pPr>
            <a:r>
              <a:rPr lang="en-US" dirty="0" smtClean="0"/>
              <a:t>	4)  Repeated changes of primary caregiver that limit </a:t>
            </a:r>
          </a:p>
          <a:p>
            <a:pPr>
              <a:buNone/>
            </a:pPr>
            <a:r>
              <a:rPr lang="en-US" dirty="0" smtClean="0"/>
              <a:t>	     opportunities to form stable attachments (e.g., frequent  </a:t>
            </a:r>
          </a:p>
          <a:p>
            <a:pPr>
              <a:buNone/>
            </a:pPr>
            <a:r>
              <a:rPr lang="en-US" dirty="0" smtClean="0"/>
              <a:t>	     changes in foster care).</a:t>
            </a:r>
          </a:p>
          <a:p>
            <a:pPr>
              <a:buNone/>
            </a:pPr>
            <a:r>
              <a:rPr lang="en-US" dirty="0" smtClean="0"/>
              <a:t>	5)  Rearing in unusual settings that limit opportunities to form </a:t>
            </a:r>
          </a:p>
          <a:p>
            <a:pPr>
              <a:buNone/>
            </a:pPr>
            <a:r>
              <a:rPr lang="en-US" dirty="0" smtClean="0"/>
              <a:t>	     selective attachments (e.g., institutions with high child to   </a:t>
            </a:r>
          </a:p>
          <a:p>
            <a:pPr>
              <a:buNone/>
            </a:pPr>
            <a:r>
              <a:rPr lang="en-US" dirty="0" smtClean="0"/>
              <a:t>	     caregiver ratios).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APSAC Task Force</a:t>
            </a:r>
            <a:endParaRPr lang="en-US" dirty="0"/>
          </a:p>
        </p:txBody>
      </p:sp>
      <p:sp>
        <p:nvSpPr>
          <p:cNvPr id="3" name="Content Placeholder 2"/>
          <p:cNvSpPr>
            <a:spLocks noGrp="1"/>
          </p:cNvSpPr>
          <p:nvPr>
            <p:ph idx="1"/>
          </p:nvPr>
        </p:nvSpPr>
        <p:spPr/>
        <p:txBody>
          <a:bodyPr/>
          <a:lstStyle/>
          <a:p>
            <a:r>
              <a:rPr lang="en-US" dirty="0" smtClean="0"/>
              <a:t>Cannot equate maltreatment with having RAD</a:t>
            </a:r>
          </a:p>
          <a:p>
            <a:pPr>
              <a:buNone/>
            </a:pPr>
            <a:endParaRPr lang="en-US" dirty="0" smtClean="0"/>
          </a:p>
          <a:p>
            <a:r>
              <a:rPr lang="en-US" dirty="0" smtClean="0"/>
              <a:t>It should not be assumed that RAD underlies all or even most of the behavioral and emotional problems seen in foster children, adoptive children or children who are mistreated.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of RAD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 studied, normally discussed in terms of infants and preschoolers</a:t>
            </a:r>
          </a:p>
          <a:p>
            <a:r>
              <a:rPr lang="en-US" dirty="0" smtClean="0"/>
              <a:t>Inhibited RAD, majority when placed in caring environment, no longer have RAD</a:t>
            </a:r>
          </a:p>
          <a:p>
            <a:r>
              <a:rPr lang="en-US" dirty="0" smtClean="0"/>
              <a:t>Indiscriminant RAD, may continue even after placed in caring environment.  May attach to caregiver but still have indiscriminant sociability.  More likely to have poor peer relationships</a:t>
            </a:r>
          </a:p>
          <a:p>
            <a:r>
              <a:rPr lang="en-US" dirty="0" smtClean="0"/>
              <a:t>No validated measures for adolescents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a:bodyPr>
          <a:lstStyle/>
          <a:p>
            <a:r>
              <a:rPr lang="en-US" dirty="0" smtClean="0"/>
              <a:t>For RAD or attachment disorders treatment engages both the caretaker and the child because it is based on the development of the relationship</a:t>
            </a:r>
          </a:p>
          <a:p>
            <a:r>
              <a:rPr lang="en-US" dirty="0" smtClean="0"/>
              <a:t>In response to the caregiver maltreatment, should either increase responsiveness and sensitivity of the caregiver or change the caregiver</a:t>
            </a:r>
          </a:p>
          <a:p>
            <a:r>
              <a:rPr lang="en-US" dirty="0" smtClean="0"/>
              <a:t>It is NOT changing the child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AACAP Practice Guidelines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Assessment – evidence directly obtained from observations of the child interacting with caregiver and  history of the child’s patterns of attachment and care-giving environments</a:t>
            </a:r>
          </a:p>
          <a:p>
            <a:pPr>
              <a:buNone/>
            </a:pPr>
            <a:endParaRPr lang="en-US" dirty="0" smtClean="0">
              <a:solidFill>
                <a:srgbClr val="FF0000"/>
              </a:solidFill>
            </a:endParaRPr>
          </a:p>
          <a:p>
            <a:r>
              <a:rPr lang="en-US" dirty="0" smtClean="0">
                <a:solidFill>
                  <a:srgbClr val="FFFF00"/>
                </a:solidFill>
              </a:rPr>
              <a:t>A relatively structured observational paradigm should be conducted so can compare across relationships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Attachment</a:t>
            </a:r>
            <a:endParaRPr lang="en-US" dirty="0"/>
          </a:p>
        </p:txBody>
      </p:sp>
      <p:sp>
        <p:nvSpPr>
          <p:cNvPr id="3" name="Content Placeholder 2"/>
          <p:cNvSpPr>
            <a:spLocks noGrp="1"/>
          </p:cNvSpPr>
          <p:nvPr>
            <p:ph idx="1"/>
          </p:nvPr>
        </p:nvSpPr>
        <p:spPr>
          <a:xfrm>
            <a:off x="228600" y="1524000"/>
            <a:ext cx="8610600" cy="5486400"/>
          </a:xfrm>
        </p:spPr>
        <p:txBody>
          <a:bodyPr>
            <a:normAutofit fontScale="92500" lnSpcReduction="20000"/>
          </a:bodyPr>
          <a:lstStyle/>
          <a:p>
            <a:r>
              <a:rPr lang="en-US" dirty="0" smtClean="0"/>
              <a:t>Types of Attachment* seen by  12 months</a:t>
            </a:r>
          </a:p>
          <a:p>
            <a:pPr lvl="1"/>
            <a:r>
              <a:rPr lang="en-US" dirty="0" smtClean="0"/>
              <a:t>Secure</a:t>
            </a:r>
          </a:p>
          <a:p>
            <a:pPr lvl="1"/>
            <a:r>
              <a:rPr lang="en-US" dirty="0" smtClean="0"/>
              <a:t>Avoidant</a:t>
            </a:r>
          </a:p>
          <a:p>
            <a:pPr lvl="1"/>
            <a:r>
              <a:rPr lang="en-US" dirty="0" smtClean="0"/>
              <a:t>Resistant</a:t>
            </a:r>
          </a:p>
          <a:p>
            <a:pPr lvl="1"/>
            <a:r>
              <a:rPr lang="en-US" dirty="0" smtClean="0"/>
              <a:t>Disorganized</a:t>
            </a:r>
          </a:p>
          <a:p>
            <a:r>
              <a:rPr lang="en-US" dirty="0" smtClean="0"/>
              <a:t>Relationship specific, not a “child-trait”</a:t>
            </a:r>
          </a:p>
          <a:p>
            <a:r>
              <a:rPr lang="en-US" dirty="0" smtClean="0"/>
              <a:t>Need to differentiate between attachment and social behaviors</a:t>
            </a:r>
          </a:p>
          <a:p>
            <a:r>
              <a:rPr lang="en-US" dirty="0" smtClean="0"/>
              <a:t>Clinical and research conceptualizations of insecure attachment and RAD are not synonymous.</a:t>
            </a:r>
          </a:p>
          <a:p>
            <a:endParaRPr lang="en-US" dirty="0" smtClean="0"/>
          </a:p>
          <a:p>
            <a:pPr>
              <a:buNone/>
            </a:pPr>
            <a:endParaRPr lang="en-US" dirty="0" smtClean="0"/>
          </a:p>
          <a:p>
            <a:pPr>
              <a:buNone/>
            </a:pPr>
            <a:r>
              <a:rPr lang="en-US" sz="1800" dirty="0" smtClean="0"/>
              <a:t>*Strange Situation Procedure</a:t>
            </a:r>
          </a:p>
          <a:p>
            <a:pPr lvl="1">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AACAP Guidelines</a:t>
            </a:r>
            <a:endParaRPr lang="en-US" dirty="0"/>
          </a:p>
        </p:txBody>
      </p:sp>
      <p:sp>
        <p:nvSpPr>
          <p:cNvPr id="5" name="Content Placeholder 4"/>
          <p:cNvSpPr>
            <a:spLocks noGrp="1"/>
          </p:cNvSpPr>
          <p:nvPr>
            <p:ph idx="1"/>
          </p:nvPr>
        </p:nvSpPr>
        <p:spPr>
          <a:xfrm>
            <a:off x="457200" y="1371600"/>
            <a:ext cx="8229600" cy="5211763"/>
          </a:xfrm>
        </p:spPr>
        <p:txBody>
          <a:bodyPr/>
          <a:lstStyle/>
          <a:p>
            <a:r>
              <a:rPr lang="en-US" dirty="0" smtClean="0">
                <a:solidFill>
                  <a:srgbClr val="FF0000"/>
                </a:solidFill>
              </a:rPr>
              <a:t>After assessment, report any previously unreported  maltreatment</a:t>
            </a:r>
          </a:p>
          <a:p>
            <a:r>
              <a:rPr lang="en-US" dirty="0" smtClean="0">
                <a:solidFill>
                  <a:srgbClr val="FFFF00"/>
                </a:solidFill>
              </a:rPr>
              <a:t>Maltreated children are at high risk for developmental delays, speech and language deficits/disorders and untreated medical conditions.  Assess and refer as appropriate</a:t>
            </a:r>
            <a:r>
              <a:rPr lang="en-US" dirty="0" smtClean="0"/>
              <a:t>.</a:t>
            </a:r>
          </a:p>
          <a:p>
            <a:r>
              <a:rPr lang="en-US" dirty="0" smtClean="0">
                <a:solidFill>
                  <a:srgbClr val="FF0000"/>
                </a:solidFill>
              </a:rPr>
              <a:t>For young children with RAD, most important intervention is for the clinician to advocate for providing the child with an emotionally available attachment figure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AACAP Guidelines</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solidFill>
                  <a:srgbClr val="FFFF00"/>
                </a:solidFill>
              </a:rPr>
              <a:t>Assess the caregiver’s attitudes toward and perceptions about the child</a:t>
            </a:r>
          </a:p>
          <a:p>
            <a:r>
              <a:rPr lang="en-US" dirty="0" smtClean="0">
                <a:solidFill>
                  <a:srgbClr val="FF0000"/>
                </a:solidFill>
              </a:rPr>
              <a:t>Children with RAD are presumed to have grossly disturbed internal models for relating to others.  After ensuring the child is in a safe and stable placement, effective attachment treatment must focus on creating positive interactions with caregivers.  In order of preference:</a:t>
            </a:r>
          </a:p>
          <a:p>
            <a:pPr lvl="1"/>
            <a:r>
              <a:rPr lang="en-US" dirty="0" smtClean="0">
                <a:solidFill>
                  <a:srgbClr val="FF0000"/>
                </a:solidFill>
              </a:rPr>
              <a:t>Work through caregiver</a:t>
            </a:r>
          </a:p>
          <a:p>
            <a:pPr lvl="1"/>
            <a:r>
              <a:rPr lang="en-US" dirty="0" smtClean="0">
                <a:solidFill>
                  <a:srgbClr val="FF0000"/>
                </a:solidFill>
              </a:rPr>
              <a:t>Work with caregiver-child dyad (parent may need individual work due to stress/anxiety)</a:t>
            </a:r>
          </a:p>
          <a:p>
            <a:pPr lvl="1"/>
            <a:r>
              <a:rPr lang="en-US" dirty="0" smtClean="0">
                <a:solidFill>
                  <a:srgbClr val="FF0000"/>
                </a:solidFill>
              </a:rPr>
              <a:t>Individual work with the child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AACAP Guidelines</a:t>
            </a:r>
            <a:endParaRPr lang="en-US"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dirty="0" smtClean="0">
                <a:solidFill>
                  <a:srgbClr val="FFFF00"/>
                </a:solidFill>
              </a:rPr>
              <a:t>Children who meet criteria for RAD and who display aggressive and oppositional behavior require adjunctive treatments</a:t>
            </a:r>
          </a:p>
          <a:p>
            <a:pPr lvl="1"/>
            <a:r>
              <a:rPr lang="en-US" dirty="0" smtClean="0">
                <a:solidFill>
                  <a:srgbClr val="FFFF00"/>
                </a:solidFill>
              </a:rPr>
              <a:t>Treatments used for the appropriate co-occurring disorder</a:t>
            </a:r>
          </a:p>
          <a:p>
            <a:pPr lvl="1"/>
            <a:r>
              <a:rPr lang="en-US" dirty="0" smtClean="0">
                <a:solidFill>
                  <a:srgbClr val="FFFF00"/>
                </a:solidFill>
              </a:rPr>
              <a:t>Cautious approach to pharmacological intervention.  No trials with RAD have been conducted</a:t>
            </a:r>
          </a:p>
          <a:p>
            <a:r>
              <a:rPr lang="en-US" dirty="0" smtClean="0"/>
              <a:t>Interventions designed to enhance attachments that involve non-contingent physical restraint or coercion, reworking trauma or promotion of regression have no empirical support and have been associated with serious harm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Recommended Treatments</a:t>
            </a:r>
            <a:endParaRPr lang="en-US" dirty="0"/>
          </a:p>
        </p:txBody>
      </p:sp>
      <p:sp>
        <p:nvSpPr>
          <p:cNvPr id="3" name="Content Placeholder 2"/>
          <p:cNvSpPr>
            <a:spLocks noGrp="1"/>
          </p:cNvSpPr>
          <p:nvPr>
            <p:ph idx="1"/>
          </p:nvPr>
        </p:nvSpPr>
        <p:spPr>
          <a:xfrm>
            <a:off x="228600" y="1600200"/>
            <a:ext cx="8610600" cy="4525963"/>
          </a:xfrm>
        </p:spPr>
        <p:txBody>
          <a:bodyPr/>
          <a:lstStyle/>
          <a:p>
            <a:r>
              <a:rPr lang="en-US" dirty="0" smtClean="0"/>
              <a:t>Watch, Wait and Wonder (Cohen et al.)</a:t>
            </a:r>
          </a:p>
          <a:p>
            <a:r>
              <a:rPr lang="en-US" dirty="0" smtClean="0"/>
              <a:t>Manipulation of Sensitive Responsiveness (van den Boom)</a:t>
            </a:r>
          </a:p>
          <a:p>
            <a:r>
              <a:rPr lang="en-US" dirty="0" smtClean="0"/>
              <a:t>Modified Interaction Guidance (Benoit, et al)</a:t>
            </a:r>
          </a:p>
          <a:p>
            <a:r>
              <a:rPr lang="en-US" dirty="0" smtClean="0"/>
              <a:t>Preschool Parent Psychotherapy (</a:t>
            </a:r>
            <a:r>
              <a:rPr lang="en-US" dirty="0" err="1" smtClean="0"/>
              <a:t>Toth</a:t>
            </a:r>
            <a:r>
              <a:rPr lang="en-US" dirty="0" smtClean="0"/>
              <a:t> et al.)</a:t>
            </a:r>
          </a:p>
          <a:p>
            <a:r>
              <a:rPr lang="en-US" dirty="0" smtClean="0"/>
              <a:t>Parent-Child Psychotherapy (Lieberman et al.)</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Differential Diagnosis</a:t>
            </a: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r>
              <a:rPr lang="en-US" dirty="0" smtClean="0"/>
              <a:t>Developmental Disorders/PDD</a:t>
            </a:r>
          </a:p>
          <a:p>
            <a:r>
              <a:rPr lang="en-US" dirty="0" smtClean="0"/>
              <a:t>Social Phobia</a:t>
            </a:r>
          </a:p>
          <a:p>
            <a:r>
              <a:rPr lang="en-US" dirty="0" smtClean="0"/>
              <a:t>Schizophrenia</a:t>
            </a:r>
          </a:p>
          <a:p>
            <a:r>
              <a:rPr lang="en-US" dirty="0" smtClean="0"/>
              <a:t>ADHD</a:t>
            </a:r>
          </a:p>
          <a:p>
            <a:r>
              <a:rPr lang="en-US" dirty="0" smtClean="0"/>
              <a:t>Behavior Disorders</a:t>
            </a:r>
          </a:p>
          <a:p>
            <a:r>
              <a:rPr lang="en-US" dirty="0" smtClean="0"/>
              <a:t>William’s Syndrome</a:t>
            </a:r>
          </a:p>
          <a:p>
            <a:r>
              <a:rPr lang="en-US" dirty="0" smtClean="0"/>
              <a:t>“Affectionless Psychopath” (antisocial &amp; aggressive)</a:t>
            </a:r>
          </a:p>
          <a:p>
            <a:pPr lvl="1"/>
            <a:r>
              <a:rPr lang="en-US" dirty="0" smtClean="0"/>
              <a:t>No direct link found with RAD</a:t>
            </a:r>
          </a:p>
          <a:p>
            <a:pPr lvl="1"/>
            <a:r>
              <a:rPr lang="en-US" dirty="0" smtClean="0"/>
              <a:t>RAD may be at risk for aggression, but not a sign of RAD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 Traumatic Stress Disorder</a:t>
            </a:r>
            <a:endParaRPr lang="en-US" dirty="0"/>
          </a:p>
        </p:txBody>
      </p:sp>
      <p:sp>
        <p:nvSpPr>
          <p:cNvPr id="3" name="Content Placeholder 2"/>
          <p:cNvSpPr>
            <a:spLocks noGrp="1"/>
          </p:cNvSpPr>
          <p:nvPr>
            <p:ph idx="1"/>
          </p:nvPr>
        </p:nvSpPr>
        <p:spPr/>
        <p:txBody>
          <a:bodyPr/>
          <a:lstStyle/>
          <a:p>
            <a:r>
              <a:rPr lang="en-US" dirty="0" smtClean="0"/>
              <a:t>Criteria of experiencing life threatening trauma</a:t>
            </a:r>
          </a:p>
          <a:p>
            <a:r>
              <a:rPr lang="en-US" dirty="0" smtClean="0"/>
              <a:t>What is viewed as inhibited attachment similar to </a:t>
            </a:r>
            <a:r>
              <a:rPr lang="en-US" dirty="0" err="1" smtClean="0"/>
              <a:t>hyperarousal</a:t>
            </a:r>
            <a:r>
              <a:rPr lang="en-US" dirty="0" smtClean="0"/>
              <a:t> of PTSD</a:t>
            </a:r>
          </a:p>
          <a:p>
            <a:r>
              <a:rPr lang="en-US" dirty="0" smtClean="0"/>
              <a:t>No studies on the co-morbidity of PTSD and RAD</a:t>
            </a:r>
          </a:p>
          <a:p>
            <a:r>
              <a:rPr lang="en-US" dirty="0" smtClean="0"/>
              <a:t>Emotional regulation problems and aggression are not core symptoms of RAD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a:t>
            </a:r>
            <a:endParaRPr lang="en-US" dirty="0"/>
          </a:p>
        </p:txBody>
      </p:sp>
      <p:sp>
        <p:nvSpPr>
          <p:cNvPr id="3" name="Content Placeholder 2"/>
          <p:cNvSpPr>
            <a:spLocks noGrp="1"/>
          </p:cNvSpPr>
          <p:nvPr>
            <p:ph idx="1"/>
          </p:nvPr>
        </p:nvSpPr>
        <p:spPr>
          <a:xfrm>
            <a:off x="457200" y="1600200"/>
            <a:ext cx="8458200" cy="4953000"/>
          </a:xfrm>
        </p:spPr>
        <p:txBody>
          <a:bodyPr/>
          <a:lstStyle/>
          <a:p>
            <a:r>
              <a:rPr lang="en-US" dirty="0" smtClean="0"/>
              <a:t>Neglect and abuse are defined as traumas</a:t>
            </a:r>
          </a:p>
          <a:p>
            <a:r>
              <a:rPr lang="en-US" dirty="0" smtClean="0"/>
              <a:t>Long term impact on mental and physical health</a:t>
            </a:r>
          </a:p>
          <a:p>
            <a:r>
              <a:rPr lang="en-US" dirty="0" smtClean="0"/>
              <a:t>RAD  maladaptive care and </a:t>
            </a:r>
            <a:r>
              <a:rPr lang="en-US" dirty="0" smtClean="0">
                <a:solidFill>
                  <a:srgbClr val="FF0000"/>
                </a:solidFill>
              </a:rPr>
              <a:t>problems with attachment</a:t>
            </a:r>
            <a:r>
              <a:rPr lang="en-US" dirty="0" smtClean="0"/>
              <a:t> to caregiver prior to 5 y/o</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1026"/>
          <p:cNvSpPr>
            <a:spLocks noGrp="1" noChangeArrowheads="1"/>
          </p:cNvSpPr>
          <p:nvPr>
            <p:ph type="title"/>
          </p:nvPr>
        </p:nvSpPr>
        <p:spPr>
          <a:xfrm>
            <a:off x="457200" y="-228600"/>
            <a:ext cx="8229600" cy="1371600"/>
          </a:xfrm>
        </p:spPr>
        <p:txBody>
          <a:bodyPr rtlCol="0">
            <a:normAutofit/>
          </a:bodyPr>
          <a:lstStyle/>
          <a:p>
            <a:pPr fontAlgn="auto">
              <a:spcAft>
                <a:spcPts val="0"/>
              </a:spcAft>
              <a:defRPr/>
            </a:pPr>
            <a:r>
              <a:rPr lang="en-US" sz="2800" b="1">
                <a:solidFill>
                  <a:srgbClr val="CC0000"/>
                </a:solidFill>
                <a:effectLst>
                  <a:outerShdw blurRad="38100" dist="38100" dir="2700000" algn="tl">
                    <a:srgbClr val="000000"/>
                  </a:outerShdw>
                </a:effectLst>
              </a:rPr>
              <a:t>Adverse Childhood Experience (ACE) Study</a:t>
            </a:r>
          </a:p>
        </p:txBody>
      </p:sp>
      <p:sp>
        <p:nvSpPr>
          <p:cNvPr id="56323" name="Rectangle 1027"/>
          <p:cNvSpPr>
            <a:spLocks noGrp="1" noChangeArrowheads="1"/>
          </p:cNvSpPr>
          <p:nvPr>
            <p:ph idx="1"/>
          </p:nvPr>
        </p:nvSpPr>
        <p:spPr>
          <a:xfrm>
            <a:off x="304800" y="685800"/>
            <a:ext cx="8229600" cy="4525963"/>
          </a:xfrm>
        </p:spPr>
        <p:txBody>
          <a:bodyPr/>
          <a:lstStyle/>
          <a:p>
            <a:pPr>
              <a:buFontTx/>
              <a:buNone/>
            </a:pPr>
            <a:r>
              <a:rPr lang="en-US" sz="1400" b="1" dirty="0" smtClean="0">
                <a:solidFill>
                  <a:srgbClr val="CC0000"/>
                </a:solidFill>
              </a:rPr>
              <a:t>Without intervention, adverse childhood events (ACEs) may result in long-germ disease, </a:t>
            </a:r>
          </a:p>
          <a:p>
            <a:pPr>
              <a:buFontTx/>
              <a:buNone/>
            </a:pPr>
            <a:r>
              <a:rPr lang="en-US" sz="1400" b="1" dirty="0" smtClean="0">
                <a:solidFill>
                  <a:srgbClr val="CC0000"/>
                </a:solidFill>
              </a:rPr>
              <a:t>disability, chronic social problems and early death.  Importantly, intergenerational </a:t>
            </a:r>
          </a:p>
          <a:p>
            <a:pPr>
              <a:buFontTx/>
              <a:buNone/>
            </a:pPr>
            <a:r>
              <a:rPr lang="en-US" sz="1400" b="1" dirty="0" smtClean="0">
                <a:solidFill>
                  <a:srgbClr val="CC0000"/>
                </a:solidFill>
              </a:rPr>
              <a:t>transmission that perpetuates ACEs will continue without implementation of interventions to </a:t>
            </a:r>
          </a:p>
          <a:p>
            <a:pPr>
              <a:buFontTx/>
              <a:buNone/>
            </a:pPr>
            <a:r>
              <a:rPr lang="en-US" sz="1400" b="1" dirty="0" smtClean="0">
                <a:solidFill>
                  <a:srgbClr val="CC0000"/>
                </a:solidFill>
              </a:rPr>
              <a:t>interrupt the cycle.</a:t>
            </a:r>
          </a:p>
        </p:txBody>
      </p:sp>
      <p:sp>
        <p:nvSpPr>
          <p:cNvPr id="56324" name="Rectangle 1028"/>
          <p:cNvSpPr>
            <a:spLocks noChangeArrowheads="1"/>
          </p:cNvSpPr>
          <p:nvPr/>
        </p:nvSpPr>
        <p:spPr bwMode="auto">
          <a:xfrm>
            <a:off x="381000" y="1752600"/>
            <a:ext cx="2590800" cy="4724400"/>
          </a:xfrm>
          <a:prstGeom prst="rect">
            <a:avLst/>
          </a:prstGeom>
          <a:noFill/>
          <a:ln w="9525">
            <a:solidFill>
              <a:schemeClr val="tx1"/>
            </a:solidFill>
            <a:miter lim="800000"/>
            <a:headEnd/>
            <a:tailEnd/>
          </a:ln>
        </p:spPr>
        <p:txBody>
          <a:bodyPr wrap="none" anchor="ctr"/>
          <a:lstStyle/>
          <a:p>
            <a:endParaRPr lang="en-US"/>
          </a:p>
        </p:txBody>
      </p:sp>
      <p:sp>
        <p:nvSpPr>
          <p:cNvPr id="56325" name="Rectangle 1029"/>
          <p:cNvSpPr>
            <a:spLocks noChangeArrowheads="1"/>
          </p:cNvSpPr>
          <p:nvPr/>
        </p:nvSpPr>
        <p:spPr bwMode="auto">
          <a:xfrm>
            <a:off x="3276600" y="1752600"/>
            <a:ext cx="2819400" cy="4800600"/>
          </a:xfrm>
          <a:prstGeom prst="rect">
            <a:avLst/>
          </a:prstGeom>
          <a:noFill/>
          <a:ln w="9525">
            <a:solidFill>
              <a:schemeClr val="tx1"/>
            </a:solidFill>
            <a:miter lim="800000"/>
            <a:headEnd/>
            <a:tailEnd/>
          </a:ln>
        </p:spPr>
        <p:txBody>
          <a:bodyPr wrap="none" anchor="ctr"/>
          <a:lstStyle/>
          <a:p>
            <a:endParaRPr lang="en-US"/>
          </a:p>
        </p:txBody>
      </p:sp>
      <p:sp>
        <p:nvSpPr>
          <p:cNvPr id="56326" name="Rectangle 1030"/>
          <p:cNvSpPr>
            <a:spLocks noChangeArrowheads="1"/>
          </p:cNvSpPr>
          <p:nvPr/>
        </p:nvSpPr>
        <p:spPr bwMode="auto">
          <a:xfrm>
            <a:off x="6400800" y="1676400"/>
            <a:ext cx="2590800" cy="4876800"/>
          </a:xfrm>
          <a:prstGeom prst="rect">
            <a:avLst/>
          </a:prstGeom>
          <a:noFill/>
          <a:ln w="9525">
            <a:solidFill>
              <a:schemeClr val="tx1"/>
            </a:solidFill>
            <a:miter lim="800000"/>
            <a:headEnd/>
            <a:tailEnd/>
          </a:ln>
        </p:spPr>
        <p:txBody>
          <a:bodyPr wrap="none" anchor="ctr"/>
          <a:lstStyle/>
          <a:p>
            <a:endParaRPr lang="en-US"/>
          </a:p>
        </p:txBody>
      </p:sp>
      <p:sp>
        <p:nvSpPr>
          <p:cNvPr id="56327" name="Text Box 1031"/>
          <p:cNvSpPr txBox="1">
            <a:spLocks noChangeArrowheads="1"/>
          </p:cNvSpPr>
          <p:nvPr/>
        </p:nvSpPr>
        <p:spPr bwMode="auto">
          <a:xfrm>
            <a:off x="381000" y="1828800"/>
            <a:ext cx="2590800" cy="584775"/>
          </a:xfrm>
          <a:prstGeom prst="rect">
            <a:avLst/>
          </a:prstGeom>
          <a:noFill/>
          <a:ln w="9525">
            <a:noFill/>
            <a:miter lim="800000"/>
            <a:headEnd/>
            <a:tailEnd/>
          </a:ln>
        </p:spPr>
        <p:txBody>
          <a:bodyPr wrap="square">
            <a:spAutoFit/>
          </a:bodyPr>
          <a:lstStyle/>
          <a:p>
            <a:pPr algn="ctr"/>
            <a:r>
              <a:rPr lang="en-US" sz="1600" dirty="0" smtClean="0">
                <a:solidFill>
                  <a:srgbClr val="CC0000"/>
                </a:solidFill>
              </a:rPr>
              <a:t>Adverse Childhood</a:t>
            </a:r>
            <a:endParaRPr lang="en-US" sz="1600" dirty="0">
              <a:solidFill>
                <a:srgbClr val="CC0000"/>
              </a:solidFill>
            </a:endParaRPr>
          </a:p>
          <a:p>
            <a:pPr algn="ctr"/>
            <a:r>
              <a:rPr lang="en-US" sz="1600" dirty="0">
                <a:solidFill>
                  <a:srgbClr val="CC0000"/>
                </a:solidFill>
              </a:rPr>
              <a:t>Experiences</a:t>
            </a:r>
          </a:p>
        </p:txBody>
      </p:sp>
      <p:sp>
        <p:nvSpPr>
          <p:cNvPr id="56328" name="Text Box 1032"/>
          <p:cNvSpPr txBox="1">
            <a:spLocks noChangeArrowheads="1"/>
          </p:cNvSpPr>
          <p:nvPr/>
        </p:nvSpPr>
        <p:spPr bwMode="auto">
          <a:xfrm>
            <a:off x="457200" y="2438400"/>
            <a:ext cx="2595563" cy="4260850"/>
          </a:xfrm>
          <a:prstGeom prst="rect">
            <a:avLst/>
          </a:prstGeom>
          <a:noFill/>
          <a:ln w="9525">
            <a:noFill/>
            <a:miter lim="800000"/>
            <a:headEnd/>
            <a:tailEnd/>
          </a:ln>
        </p:spPr>
        <p:txBody>
          <a:bodyPr>
            <a:spAutoFit/>
          </a:bodyPr>
          <a:lstStyle/>
          <a:p>
            <a:pPr>
              <a:buFontTx/>
              <a:buChar char="•"/>
            </a:pPr>
            <a:r>
              <a:rPr lang="en-US" sz="1600" dirty="0"/>
              <a:t>Abuse of Child</a:t>
            </a:r>
          </a:p>
          <a:p>
            <a:pPr marL="287338" lvl="1">
              <a:buFontTx/>
              <a:buChar char="•"/>
            </a:pPr>
            <a:r>
              <a:rPr lang="en-US" sz="1400" dirty="0"/>
              <a:t>Psychological abuse</a:t>
            </a:r>
          </a:p>
          <a:p>
            <a:pPr marL="287338" lvl="1">
              <a:buFontTx/>
              <a:buChar char="•"/>
            </a:pPr>
            <a:r>
              <a:rPr lang="en-US" sz="1400" dirty="0"/>
              <a:t>Physical abuse</a:t>
            </a:r>
          </a:p>
          <a:p>
            <a:pPr marL="287338" lvl="1">
              <a:buFontTx/>
              <a:buChar char="•"/>
            </a:pPr>
            <a:r>
              <a:rPr lang="en-US" sz="1400" dirty="0"/>
              <a:t>Sexual abuse</a:t>
            </a:r>
            <a:endParaRPr lang="en-US" sz="800" dirty="0"/>
          </a:p>
          <a:p>
            <a:pPr>
              <a:buFontTx/>
              <a:buChar char="•"/>
            </a:pPr>
            <a:r>
              <a:rPr lang="en-US" sz="1600" dirty="0"/>
              <a:t>Trauma in Child’s </a:t>
            </a:r>
          </a:p>
          <a:p>
            <a:r>
              <a:rPr lang="en-US" sz="1600" dirty="0"/>
              <a:t> Household Environment</a:t>
            </a:r>
          </a:p>
          <a:p>
            <a:pPr marL="287338" lvl="1">
              <a:buFontTx/>
              <a:buChar char="•"/>
            </a:pPr>
            <a:r>
              <a:rPr lang="en-US" sz="1400" dirty="0"/>
              <a:t>Substance Abuse</a:t>
            </a:r>
          </a:p>
          <a:p>
            <a:pPr marL="287338" lvl="1">
              <a:buFontTx/>
              <a:buChar char="•"/>
            </a:pPr>
            <a:r>
              <a:rPr lang="en-US" sz="1400" dirty="0"/>
              <a:t>Parental separation &amp;/or</a:t>
            </a:r>
          </a:p>
          <a:p>
            <a:pPr marL="287338" lvl="1"/>
            <a:r>
              <a:rPr lang="en-US" sz="1400" dirty="0"/>
              <a:t>  Divorce</a:t>
            </a:r>
          </a:p>
          <a:p>
            <a:pPr marL="287338" lvl="1">
              <a:buFontTx/>
              <a:buChar char="•"/>
            </a:pPr>
            <a:r>
              <a:rPr lang="en-US" sz="1400" dirty="0"/>
              <a:t>Mentally ill or suicidal</a:t>
            </a:r>
          </a:p>
          <a:p>
            <a:pPr marL="287338" lvl="1"/>
            <a:r>
              <a:rPr lang="en-US" sz="1400" dirty="0"/>
              <a:t>  Household member</a:t>
            </a:r>
          </a:p>
          <a:p>
            <a:pPr marL="287338" lvl="1">
              <a:buFontTx/>
              <a:buChar char="•"/>
            </a:pPr>
            <a:r>
              <a:rPr lang="en-US" sz="1400" dirty="0"/>
              <a:t>Violence to mother</a:t>
            </a:r>
          </a:p>
          <a:p>
            <a:pPr marL="287338" lvl="1">
              <a:buFontTx/>
              <a:buChar char="•"/>
            </a:pPr>
            <a:r>
              <a:rPr lang="en-US" sz="1400" dirty="0"/>
              <a:t>Imprisoned household</a:t>
            </a:r>
          </a:p>
          <a:p>
            <a:pPr marL="287338" lvl="1"/>
            <a:r>
              <a:rPr lang="en-US" sz="1400" dirty="0"/>
              <a:t>  member</a:t>
            </a:r>
            <a:endParaRPr lang="en-US" sz="800" dirty="0"/>
          </a:p>
          <a:p>
            <a:pPr>
              <a:buFontTx/>
              <a:buChar char="•"/>
            </a:pPr>
            <a:r>
              <a:rPr lang="en-US" sz="1600" dirty="0"/>
              <a:t>Neglect of Child</a:t>
            </a:r>
          </a:p>
          <a:p>
            <a:pPr marL="287338" lvl="1">
              <a:buFontTx/>
              <a:buChar char="•"/>
            </a:pPr>
            <a:r>
              <a:rPr lang="en-US" sz="1400" dirty="0"/>
              <a:t>Abandonment</a:t>
            </a:r>
          </a:p>
          <a:p>
            <a:pPr marL="287338" lvl="1">
              <a:buFontTx/>
              <a:buChar char="•"/>
            </a:pPr>
            <a:r>
              <a:rPr lang="en-US" sz="1400" dirty="0"/>
              <a:t>Child’s basic physical &amp;/or</a:t>
            </a:r>
          </a:p>
          <a:p>
            <a:pPr marL="287338" lvl="1"/>
            <a:r>
              <a:rPr lang="en-US" sz="1400" dirty="0"/>
              <a:t>  Emotional needs unmet</a:t>
            </a:r>
          </a:p>
        </p:txBody>
      </p:sp>
      <p:sp>
        <p:nvSpPr>
          <p:cNvPr id="56329" name="Text Box 1033"/>
          <p:cNvSpPr txBox="1">
            <a:spLocks noChangeArrowheads="1"/>
          </p:cNvSpPr>
          <p:nvPr/>
        </p:nvSpPr>
        <p:spPr bwMode="auto">
          <a:xfrm>
            <a:off x="3276600" y="1752600"/>
            <a:ext cx="2922588" cy="581025"/>
          </a:xfrm>
          <a:prstGeom prst="rect">
            <a:avLst/>
          </a:prstGeom>
          <a:noFill/>
          <a:ln w="9525">
            <a:noFill/>
            <a:miter lim="800000"/>
            <a:headEnd/>
            <a:tailEnd/>
          </a:ln>
        </p:spPr>
        <p:txBody>
          <a:bodyPr wrap="none">
            <a:spAutoFit/>
          </a:bodyPr>
          <a:lstStyle/>
          <a:p>
            <a:pPr algn="ctr"/>
            <a:r>
              <a:rPr lang="en-US" sz="1600" dirty="0">
                <a:solidFill>
                  <a:srgbClr val="CC0000"/>
                </a:solidFill>
              </a:rPr>
              <a:t>Impact of Trauma &amp; Adoption </a:t>
            </a:r>
          </a:p>
          <a:p>
            <a:pPr algn="ctr"/>
            <a:r>
              <a:rPr lang="en-US" sz="1600" dirty="0">
                <a:solidFill>
                  <a:srgbClr val="CC0000"/>
                </a:solidFill>
              </a:rPr>
              <a:t>of Health Risk Behaviors</a:t>
            </a:r>
          </a:p>
        </p:txBody>
      </p:sp>
      <p:sp>
        <p:nvSpPr>
          <p:cNvPr id="56330" name="Text Box 1034"/>
          <p:cNvSpPr txBox="1">
            <a:spLocks noChangeArrowheads="1"/>
          </p:cNvSpPr>
          <p:nvPr/>
        </p:nvSpPr>
        <p:spPr bwMode="auto">
          <a:xfrm>
            <a:off x="3276600" y="2209800"/>
            <a:ext cx="2930525" cy="304800"/>
          </a:xfrm>
          <a:prstGeom prst="rect">
            <a:avLst/>
          </a:prstGeom>
          <a:noFill/>
          <a:ln w="9525">
            <a:noFill/>
            <a:miter lim="800000"/>
            <a:headEnd/>
            <a:tailEnd/>
          </a:ln>
        </p:spPr>
        <p:txBody>
          <a:bodyPr wrap="none">
            <a:spAutoFit/>
          </a:bodyPr>
          <a:lstStyle/>
          <a:p>
            <a:r>
              <a:rPr lang="en-US" sz="1400" dirty="0" err="1"/>
              <a:t>Neurobiologic</a:t>
            </a:r>
            <a:r>
              <a:rPr lang="en-US" sz="1400" dirty="0"/>
              <a:t> Effects of Trauma</a:t>
            </a:r>
          </a:p>
        </p:txBody>
      </p:sp>
      <p:sp>
        <p:nvSpPr>
          <p:cNvPr id="56331" name="Text Box 1035"/>
          <p:cNvSpPr txBox="1">
            <a:spLocks noChangeArrowheads="1"/>
          </p:cNvSpPr>
          <p:nvPr/>
        </p:nvSpPr>
        <p:spPr bwMode="auto">
          <a:xfrm>
            <a:off x="3505200" y="2438400"/>
            <a:ext cx="2317750" cy="1735138"/>
          </a:xfrm>
          <a:prstGeom prst="rect">
            <a:avLst/>
          </a:prstGeom>
          <a:noFill/>
          <a:ln w="9525">
            <a:noFill/>
            <a:miter lim="800000"/>
            <a:headEnd/>
            <a:tailEnd/>
          </a:ln>
        </p:spPr>
        <p:txBody>
          <a:bodyPr wrap="none">
            <a:spAutoFit/>
          </a:bodyPr>
          <a:lstStyle/>
          <a:p>
            <a:pPr>
              <a:buFontTx/>
              <a:buChar char="•"/>
            </a:pPr>
            <a:r>
              <a:rPr lang="en-US" sz="1200" dirty="0"/>
              <a:t>Disrupted </a:t>
            </a:r>
            <a:r>
              <a:rPr lang="en-US" sz="1200" dirty="0" err="1"/>
              <a:t>neuro</a:t>
            </a:r>
            <a:r>
              <a:rPr lang="en-US" sz="1200" dirty="0"/>
              <a:t>-development</a:t>
            </a:r>
          </a:p>
          <a:p>
            <a:pPr>
              <a:buFontTx/>
              <a:buChar char="•"/>
            </a:pPr>
            <a:r>
              <a:rPr lang="en-US" sz="1200" dirty="0"/>
              <a:t>Difficulty controlling anger</a:t>
            </a:r>
          </a:p>
          <a:p>
            <a:pPr>
              <a:buFontTx/>
              <a:buChar char="•"/>
            </a:pPr>
            <a:r>
              <a:rPr lang="en-US" sz="1200" dirty="0"/>
              <a:t>Hallucinations</a:t>
            </a:r>
          </a:p>
          <a:p>
            <a:pPr>
              <a:buFontTx/>
              <a:buChar char="•"/>
            </a:pPr>
            <a:r>
              <a:rPr lang="en-US" sz="1200" dirty="0"/>
              <a:t>Depression</a:t>
            </a:r>
          </a:p>
          <a:p>
            <a:pPr>
              <a:buFontTx/>
              <a:buChar char="•"/>
            </a:pPr>
            <a:r>
              <a:rPr lang="en-US" sz="1200" dirty="0"/>
              <a:t>Panic reactions</a:t>
            </a:r>
          </a:p>
          <a:p>
            <a:pPr>
              <a:buFontTx/>
              <a:buChar char="•"/>
            </a:pPr>
            <a:r>
              <a:rPr lang="en-US" sz="1200" dirty="0"/>
              <a:t>Anxiety</a:t>
            </a:r>
          </a:p>
          <a:p>
            <a:pPr>
              <a:buFontTx/>
              <a:buChar char="•"/>
            </a:pPr>
            <a:r>
              <a:rPr lang="en-US" sz="1200" dirty="0"/>
              <a:t>Multiple (6+) somatic problems</a:t>
            </a:r>
          </a:p>
          <a:p>
            <a:pPr>
              <a:buFontTx/>
              <a:buChar char="•"/>
            </a:pPr>
            <a:r>
              <a:rPr lang="en-US" sz="1200" dirty="0"/>
              <a:t>Impaired memory</a:t>
            </a:r>
          </a:p>
          <a:p>
            <a:pPr>
              <a:buFontTx/>
              <a:buChar char="•"/>
            </a:pPr>
            <a:r>
              <a:rPr lang="en-US" sz="1200" dirty="0"/>
              <a:t>Flashbacks</a:t>
            </a:r>
          </a:p>
        </p:txBody>
      </p:sp>
      <p:sp>
        <p:nvSpPr>
          <p:cNvPr id="56332" name="Text Box 1036"/>
          <p:cNvSpPr txBox="1">
            <a:spLocks noChangeArrowheads="1"/>
          </p:cNvSpPr>
          <p:nvPr/>
        </p:nvSpPr>
        <p:spPr bwMode="auto">
          <a:xfrm>
            <a:off x="3352800" y="4191000"/>
            <a:ext cx="2062163" cy="304800"/>
          </a:xfrm>
          <a:prstGeom prst="rect">
            <a:avLst/>
          </a:prstGeom>
          <a:noFill/>
          <a:ln w="9525">
            <a:noFill/>
            <a:miter lim="800000"/>
            <a:headEnd/>
            <a:tailEnd/>
          </a:ln>
        </p:spPr>
        <p:txBody>
          <a:bodyPr wrap="none">
            <a:spAutoFit/>
          </a:bodyPr>
          <a:lstStyle/>
          <a:p>
            <a:r>
              <a:rPr lang="en-US" sz="1400" dirty="0"/>
              <a:t>Health Risk Behaviors</a:t>
            </a:r>
          </a:p>
        </p:txBody>
      </p:sp>
      <p:sp>
        <p:nvSpPr>
          <p:cNvPr id="56333" name="Text Box 1037"/>
          <p:cNvSpPr txBox="1">
            <a:spLocks noChangeArrowheads="1"/>
          </p:cNvSpPr>
          <p:nvPr/>
        </p:nvSpPr>
        <p:spPr bwMode="auto">
          <a:xfrm>
            <a:off x="3429000" y="4419600"/>
            <a:ext cx="2406650" cy="2100263"/>
          </a:xfrm>
          <a:prstGeom prst="rect">
            <a:avLst/>
          </a:prstGeom>
          <a:noFill/>
          <a:ln w="9525">
            <a:noFill/>
            <a:miter lim="800000"/>
            <a:headEnd/>
            <a:tailEnd/>
          </a:ln>
        </p:spPr>
        <p:txBody>
          <a:bodyPr wrap="none">
            <a:spAutoFit/>
          </a:bodyPr>
          <a:lstStyle/>
          <a:p>
            <a:pPr>
              <a:buFontTx/>
              <a:buChar char="•"/>
            </a:pPr>
            <a:r>
              <a:rPr lang="en-US" sz="1200" dirty="0"/>
              <a:t>Smoking &amp;/or Drug abuse</a:t>
            </a:r>
          </a:p>
          <a:p>
            <a:pPr>
              <a:buFontTx/>
              <a:buChar char="•"/>
            </a:pPr>
            <a:r>
              <a:rPr lang="en-US" sz="1200" dirty="0"/>
              <a:t>Severe obesity</a:t>
            </a:r>
          </a:p>
          <a:p>
            <a:pPr>
              <a:buFontTx/>
              <a:buChar char="•"/>
            </a:pPr>
            <a:r>
              <a:rPr lang="en-US" sz="1200" dirty="0"/>
              <a:t>Physical inactivity</a:t>
            </a:r>
          </a:p>
          <a:p>
            <a:pPr>
              <a:buFontTx/>
              <a:buChar char="•"/>
            </a:pPr>
            <a:r>
              <a:rPr lang="en-US" sz="1200" dirty="0"/>
              <a:t>Self Injury &amp;/or Suicide attempts</a:t>
            </a:r>
          </a:p>
          <a:p>
            <a:pPr>
              <a:buFontTx/>
              <a:buChar char="•"/>
            </a:pPr>
            <a:r>
              <a:rPr lang="en-US" sz="1200" dirty="0"/>
              <a:t>Alcoholism</a:t>
            </a:r>
          </a:p>
          <a:p>
            <a:pPr>
              <a:buFontTx/>
              <a:buChar char="•"/>
            </a:pPr>
            <a:r>
              <a:rPr lang="en-US" sz="1200" dirty="0"/>
              <a:t>50+ sex partners</a:t>
            </a:r>
          </a:p>
          <a:p>
            <a:pPr>
              <a:buFontTx/>
              <a:buChar char="•"/>
            </a:pPr>
            <a:r>
              <a:rPr lang="en-US" sz="1200" dirty="0"/>
              <a:t>Sexually transmitted disease</a:t>
            </a:r>
          </a:p>
          <a:p>
            <a:pPr>
              <a:buFontTx/>
              <a:buChar char="•"/>
            </a:pPr>
            <a:r>
              <a:rPr lang="en-US" sz="1200" dirty="0"/>
              <a:t>Repetition of original trauma</a:t>
            </a:r>
          </a:p>
          <a:p>
            <a:pPr>
              <a:buFontTx/>
              <a:buChar char="•"/>
            </a:pPr>
            <a:r>
              <a:rPr lang="en-US" sz="1200" dirty="0"/>
              <a:t>Eating Disorders</a:t>
            </a:r>
          </a:p>
          <a:p>
            <a:pPr>
              <a:buFontTx/>
              <a:buChar char="•"/>
            </a:pPr>
            <a:r>
              <a:rPr lang="en-US" sz="1200" dirty="0"/>
              <a:t>Dissociation</a:t>
            </a:r>
          </a:p>
          <a:p>
            <a:pPr>
              <a:buFontTx/>
              <a:buChar char="•"/>
            </a:pPr>
            <a:r>
              <a:rPr lang="en-US" sz="1200" dirty="0"/>
              <a:t>Perpetrate domestic violence</a:t>
            </a:r>
          </a:p>
        </p:txBody>
      </p:sp>
      <p:sp>
        <p:nvSpPr>
          <p:cNvPr id="56334" name="Text Box 1038"/>
          <p:cNvSpPr txBox="1">
            <a:spLocks noChangeArrowheads="1"/>
          </p:cNvSpPr>
          <p:nvPr/>
        </p:nvSpPr>
        <p:spPr bwMode="auto">
          <a:xfrm>
            <a:off x="6477000" y="1676400"/>
            <a:ext cx="2174875" cy="517525"/>
          </a:xfrm>
          <a:prstGeom prst="rect">
            <a:avLst/>
          </a:prstGeom>
          <a:noFill/>
          <a:ln w="9525">
            <a:noFill/>
            <a:miter lim="800000"/>
            <a:headEnd/>
            <a:tailEnd/>
          </a:ln>
        </p:spPr>
        <p:txBody>
          <a:bodyPr wrap="none">
            <a:spAutoFit/>
          </a:bodyPr>
          <a:lstStyle/>
          <a:p>
            <a:pPr algn="ctr"/>
            <a:r>
              <a:rPr lang="en-US" sz="1400" dirty="0">
                <a:solidFill>
                  <a:srgbClr val="CC0000"/>
                </a:solidFill>
              </a:rPr>
              <a:t>Long-Term Consequences</a:t>
            </a:r>
          </a:p>
          <a:p>
            <a:pPr algn="ctr"/>
            <a:r>
              <a:rPr lang="en-US" sz="1400" dirty="0">
                <a:solidFill>
                  <a:srgbClr val="CC0000"/>
                </a:solidFill>
              </a:rPr>
              <a:t>Of Unaddressed Trauma</a:t>
            </a:r>
          </a:p>
        </p:txBody>
      </p:sp>
      <p:sp>
        <p:nvSpPr>
          <p:cNvPr id="56335" name="Text Box 1039"/>
          <p:cNvSpPr txBox="1">
            <a:spLocks noChangeArrowheads="1"/>
          </p:cNvSpPr>
          <p:nvPr/>
        </p:nvSpPr>
        <p:spPr bwMode="auto">
          <a:xfrm>
            <a:off x="6324600" y="2057400"/>
            <a:ext cx="1873250" cy="304800"/>
          </a:xfrm>
          <a:prstGeom prst="rect">
            <a:avLst/>
          </a:prstGeom>
          <a:noFill/>
          <a:ln w="9525">
            <a:noFill/>
            <a:miter lim="800000"/>
            <a:headEnd/>
            <a:tailEnd/>
          </a:ln>
        </p:spPr>
        <p:txBody>
          <a:bodyPr wrap="none">
            <a:spAutoFit/>
          </a:bodyPr>
          <a:lstStyle/>
          <a:p>
            <a:r>
              <a:rPr lang="en-US" sz="1400" dirty="0"/>
              <a:t>Disease &amp; Disability</a:t>
            </a:r>
          </a:p>
        </p:txBody>
      </p:sp>
      <p:sp>
        <p:nvSpPr>
          <p:cNvPr id="56336" name="Text Box 1040"/>
          <p:cNvSpPr txBox="1">
            <a:spLocks noChangeArrowheads="1"/>
          </p:cNvSpPr>
          <p:nvPr/>
        </p:nvSpPr>
        <p:spPr bwMode="auto">
          <a:xfrm>
            <a:off x="6629400" y="2286000"/>
            <a:ext cx="1797050" cy="1735138"/>
          </a:xfrm>
          <a:prstGeom prst="rect">
            <a:avLst/>
          </a:prstGeom>
          <a:noFill/>
          <a:ln w="9525">
            <a:noFill/>
            <a:miter lim="800000"/>
            <a:headEnd/>
            <a:tailEnd/>
          </a:ln>
        </p:spPr>
        <p:txBody>
          <a:bodyPr wrap="none">
            <a:spAutoFit/>
          </a:bodyPr>
          <a:lstStyle/>
          <a:p>
            <a:pPr>
              <a:buFontTx/>
              <a:buChar char="•"/>
            </a:pPr>
            <a:r>
              <a:rPr lang="en-US" sz="1200" dirty="0"/>
              <a:t>Ischemic heart disease</a:t>
            </a:r>
          </a:p>
          <a:p>
            <a:pPr>
              <a:buFontTx/>
              <a:buChar char="•"/>
            </a:pPr>
            <a:r>
              <a:rPr lang="en-US" sz="1200" dirty="0"/>
              <a:t>Cancer</a:t>
            </a:r>
          </a:p>
          <a:p>
            <a:pPr>
              <a:buFontTx/>
              <a:buChar char="•"/>
            </a:pPr>
            <a:r>
              <a:rPr lang="en-US" sz="1200" dirty="0"/>
              <a:t>Chronic lung disease</a:t>
            </a:r>
          </a:p>
          <a:p>
            <a:pPr>
              <a:buFontTx/>
              <a:buChar char="•"/>
            </a:pPr>
            <a:r>
              <a:rPr lang="en-US" sz="1200" dirty="0"/>
              <a:t>Chronic emphysema</a:t>
            </a:r>
          </a:p>
          <a:p>
            <a:pPr>
              <a:buFontTx/>
              <a:buChar char="•"/>
            </a:pPr>
            <a:r>
              <a:rPr lang="en-US" sz="1200" dirty="0"/>
              <a:t>Asthma</a:t>
            </a:r>
          </a:p>
          <a:p>
            <a:pPr>
              <a:buFontTx/>
              <a:buChar char="•"/>
            </a:pPr>
            <a:r>
              <a:rPr lang="en-US" sz="1200" dirty="0"/>
              <a:t>Liver disease</a:t>
            </a:r>
          </a:p>
          <a:p>
            <a:pPr>
              <a:buFontTx/>
              <a:buChar char="•"/>
            </a:pPr>
            <a:r>
              <a:rPr lang="en-US" sz="1200" dirty="0"/>
              <a:t>Skeletal fractures</a:t>
            </a:r>
          </a:p>
          <a:p>
            <a:pPr>
              <a:buFontTx/>
              <a:buChar char="•"/>
            </a:pPr>
            <a:r>
              <a:rPr lang="en-US" sz="1200" dirty="0"/>
              <a:t>Poor self rated health</a:t>
            </a:r>
          </a:p>
          <a:p>
            <a:pPr>
              <a:buFontTx/>
              <a:buChar char="•"/>
            </a:pPr>
            <a:r>
              <a:rPr lang="en-US" sz="1200" dirty="0"/>
              <a:t>HIV/AIDS</a:t>
            </a:r>
          </a:p>
        </p:txBody>
      </p:sp>
      <p:sp>
        <p:nvSpPr>
          <p:cNvPr id="56337" name="Text Box 1041"/>
          <p:cNvSpPr txBox="1">
            <a:spLocks noChangeArrowheads="1"/>
          </p:cNvSpPr>
          <p:nvPr/>
        </p:nvSpPr>
        <p:spPr bwMode="auto">
          <a:xfrm>
            <a:off x="6477000" y="3962400"/>
            <a:ext cx="1566863" cy="304800"/>
          </a:xfrm>
          <a:prstGeom prst="rect">
            <a:avLst/>
          </a:prstGeom>
          <a:noFill/>
          <a:ln w="9525">
            <a:noFill/>
            <a:miter lim="800000"/>
            <a:headEnd/>
            <a:tailEnd/>
          </a:ln>
        </p:spPr>
        <p:txBody>
          <a:bodyPr wrap="none">
            <a:spAutoFit/>
          </a:bodyPr>
          <a:lstStyle/>
          <a:p>
            <a:r>
              <a:rPr lang="en-US" sz="1400" dirty="0"/>
              <a:t>Social Problems</a:t>
            </a:r>
          </a:p>
        </p:txBody>
      </p:sp>
      <p:sp>
        <p:nvSpPr>
          <p:cNvPr id="56338" name="Text Box 1042"/>
          <p:cNvSpPr txBox="1">
            <a:spLocks noChangeArrowheads="1"/>
          </p:cNvSpPr>
          <p:nvPr/>
        </p:nvSpPr>
        <p:spPr bwMode="auto">
          <a:xfrm>
            <a:off x="6477000" y="4267200"/>
            <a:ext cx="2465388" cy="2282825"/>
          </a:xfrm>
          <a:prstGeom prst="rect">
            <a:avLst/>
          </a:prstGeom>
          <a:noFill/>
          <a:ln w="9525">
            <a:noFill/>
            <a:miter lim="800000"/>
            <a:headEnd/>
            <a:tailEnd/>
          </a:ln>
        </p:spPr>
        <p:txBody>
          <a:bodyPr wrap="none">
            <a:spAutoFit/>
          </a:bodyPr>
          <a:lstStyle/>
          <a:p>
            <a:pPr>
              <a:buFontTx/>
              <a:buChar char="•"/>
            </a:pPr>
            <a:r>
              <a:rPr lang="en-US" sz="1200" dirty="0"/>
              <a:t>Homelessness</a:t>
            </a:r>
          </a:p>
          <a:p>
            <a:pPr>
              <a:buFontTx/>
              <a:buChar char="•"/>
            </a:pPr>
            <a:r>
              <a:rPr lang="en-US" sz="1200" dirty="0"/>
              <a:t>Prostitution</a:t>
            </a:r>
          </a:p>
          <a:p>
            <a:pPr>
              <a:buFontTx/>
              <a:buChar char="•"/>
            </a:pPr>
            <a:r>
              <a:rPr lang="en-US" sz="1200" dirty="0"/>
              <a:t>Delinquency, violence &amp; criminal</a:t>
            </a:r>
          </a:p>
          <a:p>
            <a:r>
              <a:rPr lang="en-US" sz="1200" dirty="0"/>
              <a:t>  Behavior</a:t>
            </a:r>
          </a:p>
          <a:p>
            <a:pPr>
              <a:buFontTx/>
              <a:buChar char="•"/>
            </a:pPr>
            <a:r>
              <a:rPr lang="en-US" sz="1200" dirty="0"/>
              <a:t>Inability to sustain employment-</a:t>
            </a:r>
          </a:p>
          <a:p>
            <a:pPr>
              <a:buFontTx/>
              <a:buChar char="•"/>
            </a:pPr>
            <a:r>
              <a:rPr lang="en-US" sz="1200" dirty="0"/>
              <a:t>Re-victimization: rape; domestic </a:t>
            </a:r>
          </a:p>
          <a:p>
            <a:r>
              <a:rPr lang="en-US" sz="1200" dirty="0"/>
              <a:t>  Violence</a:t>
            </a:r>
          </a:p>
          <a:p>
            <a:pPr>
              <a:buFontTx/>
              <a:buChar char="•"/>
            </a:pPr>
            <a:r>
              <a:rPr lang="en-US" sz="1200" dirty="0"/>
              <a:t>Inability to parent</a:t>
            </a:r>
          </a:p>
          <a:p>
            <a:pPr>
              <a:buFontTx/>
              <a:buChar char="•"/>
            </a:pPr>
            <a:r>
              <a:rPr lang="en-US" sz="1200" dirty="0"/>
              <a:t>Inter-generational transmission</a:t>
            </a:r>
          </a:p>
          <a:p>
            <a:r>
              <a:rPr lang="en-US" sz="1200" dirty="0"/>
              <a:t>  Of abuse</a:t>
            </a:r>
          </a:p>
          <a:p>
            <a:pPr>
              <a:buFontTx/>
              <a:buChar char="•"/>
            </a:pPr>
            <a:r>
              <a:rPr lang="en-US" sz="1200" dirty="0"/>
              <a:t>Long-term use of health &amp; social </a:t>
            </a:r>
          </a:p>
          <a:p>
            <a:r>
              <a:rPr lang="en-US" sz="1200" dirty="0"/>
              <a:t>  services</a:t>
            </a:r>
          </a:p>
        </p:txBody>
      </p:sp>
      <p:sp>
        <p:nvSpPr>
          <p:cNvPr id="56339" name="Text Box 1043"/>
          <p:cNvSpPr txBox="1">
            <a:spLocks noChangeArrowheads="1"/>
          </p:cNvSpPr>
          <p:nvPr/>
        </p:nvSpPr>
        <p:spPr bwMode="auto">
          <a:xfrm>
            <a:off x="441325" y="6324600"/>
            <a:ext cx="8702675" cy="461665"/>
          </a:xfrm>
          <a:prstGeom prst="rect">
            <a:avLst/>
          </a:prstGeom>
          <a:noFill/>
          <a:ln w="9525">
            <a:noFill/>
            <a:miter lim="800000"/>
            <a:headEnd/>
            <a:tailEnd/>
          </a:ln>
        </p:spPr>
        <p:txBody>
          <a:bodyPr>
            <a:spAutoFit/>
          </a:bodyPr>
          <a:lstStyle/>
          <a:p>
            <a:endParaRPr lang="en-US" sz="1200" dirty="0" smtClean="0"/>
          </a:p>
          <a:p>
            <a:r>
              <a:rPr lang="en-US" sz="1200" dirty="0" smtClean="0"/>
              <a:t>Adapted </a:t>
            </a:r>
            <a:r>
              <a:rPr lang="en-US" sz="1200" dirty="0"/>
              <a:t>from presentation Jennings (2006). The Story of a Child’s Path to Mental Illness. </a:t>
            </a:r>
          </a:p>
        </p:txBody>
      </p:sp>
      <p:sp>
        <p:nvSpPr>
          <p:cNvPr id="56340" name="Line 1044"/>
          <p:cNvSpPr>
            <a:spLocks noChangeShapeType="1"/>
          </p:cNvSpPr>
          <p:nvPr/>
        </p:nvSpPr>
        <p:spPr bwMode="auto">
          <a:xfrm>
            <a:off x="2971800" y="2133600"/>
            <a:ext cx="228600" cy="0"/>
          </a:xfrm>
          <a:prstGeom prst="line">
            <a:avLst/>
          </a:prstGeom>
          <a:noFill/>
          <a:ln w="9525">
            <a:solidFill>
              <a:schemeClr val="tx1"/>
            </a:solidFill>
            <a:round/>
            <a:headEnd/>
            <a:tailEnd type="triangle" w="med" len="med"/>
          </a:ln>
        </p:spPr>
        <p:txBody>
          <a:bodyPr/>
          <a:lstStyle/>
          <a:p>
            <a:endParaRPr lang="en-US"/>
          </a:p>
        </p:txBody>
      </p:sp>
      <p:sp>
        <p:nvSpPr>
          <p:cNvPr id="56341" name="Line 1045"/>
          <p:cNvSpPr>
            <a:spLocks noChangeShapeType="1"/>
          </p:cNvSpPr>
          <p:nvPr/>
        </p:nvSpPr>
        <p:spPr bwMode="auto">
          <a:xfrm>
            <a:off x="6096000" y="2133600"/>
            <a:ext cx="304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wipe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lstStyle/>
          <a:p>
            <a:pPr algn="ctr"/>
            <a:r>
              <a:rPr lang="en-US" dirty="0" smtClean="0"/>
              <a:t>Impact of Trauma</a:t>
            </a:r>
            <a:endParaRPr lang="en-US" dirty="0"/>
          </a:p>
        </p:txBody>
      </p:sp>
      <p:sp>
        <p:nvSpPr>
          <p:cNvPr id="3" name="Content Placeholder 2"/>
          <p:cNvSpPr>
            <a:spLocks noGrp="1"/>
          </p:cNvSpPr>
          <p:nvPr>
            <p:ph idx="1"/>
          </p:nvPr>
        </p:nvSpPr>
        <p:spPr>
          <a:xfrm>
            <a:off x="304800" y="1447800"/>
            <a:ext cx="8382000" cy="4983163"/>
          </a:xfrm>
        </p:spPr>
        <p:txBody>
          <a:bodyPr>
            <a:normAutofit fontScale="92500" lnSpcReduction="10000"/>
          </a:bodyPr>
          <a:lstStyle/>
          <a:p>
            <a:pPr marL="319088" indent="-319088">
              <a:lnSpc>
                <a:spcPct val="80000"/>
              </a:lnSpc>
            </a:pPr>
            <a:r>
              <a:rPr lang="en-US" sz="3200" dirty="0" smtClean="0"/>
              <a:t>Affect </a:t>
            </a:r>
            <a:r>
              <a:rPr lang="en-US" sz="3200" dirty="0" err="1" smtClean="0"/>
              <a:t>Dysregulation</a:t>
            </a:r>
            <a:r>
              <a:rPr lang="en-US" sz="3200" dirty="0" smtClean="0"/>
              <a:t> – 61.5%</a:t>
            </a:r>
          </a:p>
          <a:p>
            <a:pPr marL="319088" indent="-319088">
              <a:lnSpc>
                <a:spcPct val="80000"/>
              </a:lnSpc>
            </a:pPr>
            <a:r>
              <a:rPr lang="en-US" sz="3200" dirty="0" smtClean="0"/>
              <a:t>Attention/Concentration – 59.2%</a:t>
            </a:r>
          </a:p>
          <a:p>
            <a:pPr marL="319088" indent="-319088">
              <a:lnSpc>
                <a:spcPct val="80000"/>
              </a:lnSpc>
            </a:pPr>
            <a:r>
              <a:rPr lang="en-US" sz="3200" dirty="0" smtClean="0"/>
              <a:t>Negative Self-Image – 57.9%</a:t>
            </a:r>
          </a:p>
          <a:p>
            <a:pPr marL="319088" indent="-319088">
              <a:lnSpc>
                <a:spcPct val="80000"/>
              </a:lnSpc>
            </a:pPr>
            <a:r>
              <a:rPr lang="en-US" sz="3200" dirty="0" smtClean="0"/>
              <a:t>Impulse Control – 53.1%</a:t>
            </a:r>
          </a:p>
          <a:p>
            <a:pPr marL="319088" indent="-319088">
              <a:lnSpc>
                <a:spcPct val="80000"/>
              </a:lnSpc>
            </a:pPr>
            <a:r>
              <a:rPr lang="en-US" sz="3200" dirty="0" smtClean="0"/>
              <a:t>Aggression/Risk-taking – 45.8%</a:t>
            </a:r>
          </a:p>
          <a:p>
            <a:pPr marL="319088" indent="-319088">
              <a:lnSpc>
                <a:spcPct val="80000"/>
              </a:lnSpc>
            </a:pPr>
            <a:r>
              <a:rPr lang="en-US" sz="3200" dirty="0" err="1" smtClean="0"/>
              <a:t>Somatization</a:t>
            </a:r>
            <a:r>
              <a:rPr lang="en-US" sz="3200" dirty="0" smtClean="0"/>
              <a:t> – 33.2%</a:t>
            </a:r>
          </a:p>
          <a:p>
            <a:pPr marL="319088" indent="-319088">
              <a:lnSpc>
                <a:spcPct val="80000"/>
              </a:lnSpc>
            </a:pPr>
            <a:r>
              <a:rPr lang="en-US" sz="3200" dirty="0" smtClean="0"/>
              <a:t>Overdependence/Clinginess – 29.0%</a:t>
            </a:r>
          </a:p>
          <a:p>
            <a:pPr marL="319088" indent="-319088">
              <a:lnSpc>
                <a:spcPct val="80000"/>
              </a:lnSpc>
            </a:pPr>
            <a:r>
              <a:rPr lang="en-US" sz="3200" dirty="0" smtClean="0"/>
              <a:t>ODD/Conduct </a:t>
            </a:r>
            <a:r>
              <a:rPr lang="en-US" sz="3200" dirty="0" err="1" smtClean="0"/>
              <a:t>Dx</a:t>
            </a:r>
            <a:r>
              <a:rPr lang="en-US" sz="3200" dirty="0" smtClean="0"/>
              <a:t> – 28.7%</a:t>
            </a:r>
          </a:p>
          <a:p>
            <a:pPr marL="319088" indent="-319088">
              <a:lnSpc>
                <a:spcPct val="80000"/>
              </a:lnSpc>
            </a:pPr>
            <a:r>
              <a:rPr lang="en-US" sz="3200" dirty="0" smtClean="0"/>
              <a:t>Sexual Problems – 28.0%</a:t>
            </a:r>
          </a:p>
          <a:p>
            <a:pPr marL="319088" indent="-319088">
              <a:lnSpc>
                <a:spcPct val="80000"/>
              </a:lnSpc>
            </a:pPr>
            <a:r>
              <a:rPr lang="en-US" sz="3200" dirty="0" smtClean="0"/>
              <a:t>Attachment Problems – 27.7%</a:t>
            </a:r>
          </a:p>
          <a:p>
            <a:pPr marL="319088" indent="-319088">
              <a:lnSpc>
                <a:spcPct val="80000"/>
              </a:lnSpc>
            </a:pPr>
            <a:r>
              <a:rPr lang="en-US" sz="3200" dirty="0" smtClean="0"/>
              <a:t>Dissociation – 25.3%</a:t>
            </a:r>
          </a:p>
          <a:p>
            <a:pPr marL="319088" indent="-319088">
              <a:lnSpc>
                <a:spcPct val="80000"/>
              </a:lnSpc>
            </a:pPr>
            <a:r>
              <a:rPr lang="en-US" sz="3200" dirty="0" smtClean="0"/>
              <a:t>Substance Abuse- 9.5%</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pPr algn="ctr"/>
            <a:r>
              <a:rPr lang="en-US" dirty="0" smtClean="0"/>
              <a:t>Impact of Trauma</a:t>
            </a:r>
            <a:endParaRPr lang="en-US" dirty="0"/>
          </a:p>
        </p:txBody>
      </p:sp>
      <p:sp>
        <p:nvSpPr>
          <p:cNvPr id="3" name="Content Placeholder 2"/>
          <p:cNvSpPr>
            <a:spLocks noGrp="1"/>
          </p:cNvSpPr>
          <p:nvPr>
            <p:ph idx="1"/>
          </p:nvPr>
        </p:nvSpPr>
        <p:spPr>
          <a:xfrm>
            <a:off x="457200" y="1600200"/>
            <a:ext cx="8001000" cy="5105400"/>
          </a:xfrm>
        </p:spPr>
        <p:txBody>
          <a:bodyPr>
            <a:normAutofit/>
          </a:bodyPr>
          <a:lstStyle/>
          <a:p>
            <a:pPr>
              <a:buNone/>
            </a:pPr>
            <a:r>
              <a:rPr lang="en-US" dirty="0" smtClean="0">
                <a:latin typeface="Arial" pitchFamily="34" charset="0"/>
                <a:cs typeface="Arial" pitchFamily="34" charset="0"/>
              </a:rPr>
              <a:t>Strong and prolonged activation of the body’s </a:t>
            </a:r>
          </a:p>
          <a:p>
            <a:pPr>
              <a:buNone/>
            </a:pPr>
            <a:r>
              <a:rPr lang="en-US" dirty="0" smtClean="0">
                <a:latin typeface="Arial" pitchFamily="34" charset="0"/>
                <a:cs typeface="Arial" pitchFamily="34" charset="0"/>
              </a:rPr>
              <a:t>stress management systems in the absence </a:t>
            </a:r>
          </a:p>
          <a:p>
            <a:pPr>
              <a:buNone/>
            </a:pPr>
            <a:r>
              <a:rPr lang="en-US" dirty="0" smtClean="0">
                <a:latin typeface="Arial" pitchFamily="34" charset="0"/>
                <a:cs typeface="Arial" pitchFamily="34" charset="0"/>
              </a:rPr>
              <a:t>of the buffering protection of adult support, </a:t>
            </a:r>
          </a:p>
          <a:p>
            <a:pPr>
              <a:buNone/>
            </a:pPr>
            <a:r>
              <a:rPr lang="en-US" dirty="0" smtClean="0">
                <a:latin typeface="Arial" pitchFamily="34" charset="0"/>
                <a:cs typeface="Arial" pitchFamily="34" charset="0"/>
              </a:rPr>
              <a:t>disrupts brain architecture and leads to stress </a:t>
            </a:r>
          </a:p>
          <a:p>
            <a:pPr>
              <a:buNone/>
            </a:pPr>
            <a:r>
              <a:rPr lang="en-US" dirty="0" smtClean="0">
                <a:latin typeface="Arial" pitchFamily="34" charset="0"/>
                <a:cs typeface="Arial" pitchFamily="34" charset="0"/>
              </a:rPr>
              <a:t>management systems that respond at </a:t>
            </a:r>
          </a:p>
          <a:p>
            <a:pPr>
              <a:buNone/>
            </a:pPr>
            <a:r>
              <a:rPr lang="en-US" dirty="0" smtClean="0">
                <a:latin typeface="Arial" pitchFamily="34" charset="0"/>
                <a:cs typeface="Arial" pitchFamily="34" charset="0"/>
              </a:rPr>
              <a:t>relatively lower thresholds, thereby increasing </a:t>
            </a:r>
          </a:p>
          <a:p>
            <a:pPr>
              <a:buNone/>
            </a:pPr>
            <a:r>
              <a:rPr lang="en-US" dirty="0" smtClean="0">
                <a:latin typeface="Arial" pitchFamily="34" charset="0"/>
                <a:cs typeface="Arial" pitchFamily="34" charset="0"/>
              </a:rPr>
              <a:t>the risk of stress-related physical and mental </a:t>
            </a:r>
          </a:p>
          <a:p>
            <a:pPr>
              <a:buNone/>
            </a:pPr>
            <a:r>
              <a:rPr lang="en-US" dirty="0" smtClean="0">
                <a:latin typeface="Arial" pitchFamily="34" charset="0"/>
                <a:cs typeface="Arial" pitchFamily="34" charset="0"/>
              </a:rPr>
              <a:t>illness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Attachment</a:t>
            </a:r>
            <a:endParaRPr lang="en-US" dirty="0"/>
          </a:p>
        </p:txBody>
      </p:sp>
      <p:sp>
        <p:nvSpPr>
          <p:cNvPr id="3" name="Content Placeholder 2"/>
          <p:cNvSpPr>
            <a:spLocks noGrp="1"/>
          </p:cNvSpPr>
          <p:nvPr>
            <p:ph idx="1"/>
          </p:nvPr>
        </p:nvSpPr>
        <p:spPr/>
        <p:txBody>
          <a:bodyPr>
            <a:normAutofit/>
          </a:bodyPr>
          <a:lstStyle/>
          <a:p>
            <a:r>
              <a:rPr lang="en-US" dirty="0" smtClean="0"/>
              <a:t>Insecure attachment (avoidant or resistant) is not a diagnosis or indicator of psychopathology but a risk factor</a:t>
            </a:r>
          </a:p>
          <a:p>
            <a:r>
              <a:rPr lang="en-US" dirty="0" smtClean="0"/>
              <a:t>Disorganized attachment has a stronger link to psychopathology</a:t>
            </a:r>
          </a:p>
          <a:p>
            <a:r>
              <a:rPr lang="en-US" dirty="0" smtClean="0"/>
              <a:t>Disorganized attachment is not equated to Reactive Attachment Disorder but it may be one of many psychiatric symptoms/diagnoses that can develop</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Impact on Parents/Caregivers</a:t>
            </a:r>
            <a:endParaRPr lang="en-US"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Comic Sans MS" pitchFamily="66" charset="0"/>
              </a:rPr>
              <a:t>Depression</a:t>
            </a:r>
          </a:p>
          <a:p>
            <a:r>
              <a:rPr lang="en-US" dirty="0" smtClean="0">
                <a:latin typeface="Comic Sans MS" pitchFamily="66" charset="0"/>
              </a:rPr>
              <a:t>Lack of trust, particularly of authority</a:t>
            </a:r>
          </a:p>
          <a:p>
            <a:r>
              <a:rPr lang="en-US" dirty="0" smtClean="0">
                <a:latin typeface="Comic Sans MS" pitchFamily="66" charset="0"/>
              </a:rPr>
              <a:t>Impaired Social/Sexual Relationships</a:t>
            </a:r>
          </a:p>
          <a:p>
            <a:r>
              <a:rPr lang="en-US" dirty="0" err="1" smtClean="0">
                <a:latin typeface="Comic Sans MS" pitchFamily="66" charset="0"/>
              </a:rPr>
              <a:t>Hypervigilence</a:t>
            </a:r>
            <a:endParaRPr lang="en-US" dirty="0" smtClean="0">
              <a:latin typeface="Comic Sans MS" pitchFamily="66" charset="0"/>
            </a:endParaRPr>
          </a:p>
          <a:p>
            <a:r>
              <a:rPr lang="en-US" dirty="0" smtClean="0">
                <a:latin typeface="Comic Sans MS" pitchFamily="66" charset="0"/>
              </a:rPr>
              <a:t>Inertia</a:t>
            </a:r>
          </a:p>
          <a:p>
            <a:r>
              <a:rPr lang="en-US" dirty="0" smtClean="0">
                <a:latin typeface="Comic Sans MS" pitchFamily="66" charset="0"/>
              </a:rPr>
              <a:t>Substance abuse/self-medicating</a:t>
            </a:r>
          </a:p>
          <a:p>
            <a:r>
              <a:rPr lang="en-US" dirty="0" smtClean="0">
                <a:latin typeface="Comic Sans MS" pitchFamily="66" charset="0"/>
              </a:rPr>
              <a:t>Mental Illness</a:t>
            </a:r>
          </a:p>
          <a:p>
            <a:r>
              <a:rPr lang="en-US" dirty="0" smtClean="0">
                <a:latin typeface="Comic Sans MS" pitchFamily="66" charset="0"/>
              </a:rPr>
              <a:t>Emotional </a:t>
            </a:r>
            <a:r>
              <a:rPr lang="en-US" dirty="0" err="1" smtClean="0">
                <a:latin typeface="Comic Sans MS" pitchFamily="66" charset="0"/>
              </a:rPr>
              <a:t>Dysregulation</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Instruments</a:t>
            </a:r>
            <a:endParaRPr lang="en-US" dirty="0"/>
          </a:p>
        </p:txBody>
      </p:sp>
      <p:sp>
        <p:nvSpPr>
          <p:cNvPr id="3" name="Content Placeholder 2"/>
          <p:cNvSpPr>
            <a:spLocks noGrp="1"/>
          </p:cNvSpPr>
          <p:nvPr>
            <p:ph idx="1"/>
          </p:nvPr>
        </p:nvSpPr>
        <p:spPr>
          <a:xfrm>
            <a:off x="228600" y="1371600"/>
            <a:ext cx="8610600" cy="4754563"/>
          </a:xfrm>
        </p:spPr>
        <p:txBody>
          <a:bodyPr>
            <a:normAutofit/>
          </a:bodyPr>
          <a:lstStyle/>
          <a:p>
            <a:r>
              <a:rPr lang="en-US" dirty="0" smtClean="0"/>
              <a:t>Child </a:t>
            </a:r>
          </a:p>
          <a:p>
            <a:pPr lvl="1"/>
            <a:r>
              <a:rPr lang="en-US" dirty="0" smtClean="0"/>
              <a:t>Traumatic Events Screening Inventory (0-6)</a:t>
            </a:r>
          </a:p>
          <a:p>
            <a:pPr lvl="1"/>
            <a:r>
              <a:rPr lang="en-US" dirty="0" smtClean="0"/>
              <a:t>Trauma Symptom Checklist for Young Children (3-12)</a:t>
            </a:r>
          </a:p>
          <a:p>
            <a:pPr lvl="1"/>
            <a:r>
              <a:rPr lang="en-US" dirty="0" smtClean="0"/>
              <a:t>Violence Exposure Scale for Children-Preschool </a:t>
            </a:r>
            <a:r>
              <a:rPr lang="en-US" sz="2400" dirty="0" smtClean="0"/>
              <a:t>(4-10)</a:t>
            </a:r>
          </a:p>
          <a:p>
            <a:pPr lvl="1"/>
            <a:endParaRPr lang="en-US" dirty="0" smtClean="0"/>
          </a:p>
          <a:p>
            <a:r>
              <a:rPr lang="en-US" dirty="0" smtClean="0"/>
              <a:t>Parent Stress</a:t>
            </a:r>
          </a:p>
          <a:p>
            <a:pPr lvl="1"/>
            <a:r>
              <a:rPr lang="en-US" dirty="0" smtClean="0"/>
              <a:t>Life Stressor Checklist</a:t>
            </a:r>
          </a:p>
          <a:p>
            <a:pPr lvl="1"/>
            <a:r>
              <a:rPr lang="en-US" dirty="0" smtClean="0"/>
              <a:t>Parenting Stress Index</a:t>
            </a:r>
          </a:p>
          <a:p>
            <a:pPr lvl="1"/>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Evidence Based Practices for Trauma</a:t>
            </a:r>
            <a:endParaRPr lang="en-US" dirty="0"/>
          </a:p>
        </p:txBody>
      </p:sp>
      <p:sp>
        <p:nvSpPr>
          <p:cNvPr id="3" name="Content Placeholder 2"/>
          <p:cNvSpPr>
            <a:spLocks noGrp="1"/>
          </p:cNvSpPr>
          <p:nvPr>
            <p:ph idx="1"/>
          </p:nvPr>
        </p:nvSpPr>
        <p:spPr>
          <a:xfrm>
            <a:off x="457200" y="1905000"/>
            <a:ext cx="8153400" cy="4525963"/>
          </a:xfrm>
        </p:spPr>
        <p:txBody>
          <a:bodyPr/>
          <a:lstStyle/>
          <a:p>
            <a:r>
              <a:rPr lang="en-US" dirty="0" smtClean="0"/>
              <a:t>Parent-Child Interaction Therapy (2-7)</a:t>
            </a:r>
          </a:p>
          <a:p>
            <a:r>
              <a:rPr lang="en-US" dirty="0" smtClean="0"/>
              <a:t>Combined Parent- Child CBT (3-17 at-risk for physical abuse)</a:t>
            </a:r>
          </a:p>
          <a:p>
            <a:r>
              <a:rPr lang="en-US" dirty="0" smtClean="0"/>
              <a:t>Trauma Focused CBT (0-55)</a:t>
            </a:r>
          </a:p>
          <a:p>
            <a:r>
              <a:rPr lang="en-US" dirty="0" smtClean="0"/>
              <a:t>Alternatives for Families-CBT (physical abuse)</a:t>
            </a:r>
          </a:p>
          <a:p>
            <a:r>
              <a:rPr lang="en-US" dirty="0" smtClean="0"/>
              <a:t>Child Parent Psychotherapy (0-5)</a:t>
            </a:r>
            <a:r>
              <a:rPr lang="en-US" dirty="0" smtClean="0">
                <a:hlinkClick r:id="rId2" action="ppaction://hlinkfile"/>
              </a:rPr>
              <a:t> </a:t>
            </a:r>
          </a:p>
          <a:p>
            <a:endParaRPr lang="en-US" dirty="0" smtClean="0">
              <a:hlinkClick r:id="rId2" action="ppaction://hlinkfile"/>
            </a:endParaRPr>
          </a:p>
          <a:p>
            <a:endParaRPr lang="en-US" u="sng" dirty="0" smtClean="0">
              <a:hlinkClick r:id="rId2" action="ppaction://hlinkfile"/>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ctr"/>
            <a:r>
              <a:rPr lang="en-US" dirty="0" smtClean="0"/>
              <a:t>Reactive Attachment Disorder – DSM-IV</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sz="3200" dirty="0" smtClean="0"/>
              <a:t>Not a well-researched diagnosis – 1</a:t>
            </a:r>
            <a:r>
              <a:rPr lang="en-US" sz="3200" baseline="30000" dirty="0" smtClean="0"/>
              <a:t>st</a:t>
            </a:r>
            <a:r>
              <a:rPr lang="en-US" sz="3200" dirty="0" smtClean="0"/>
              <a:t> appeared in DSM-III</a:t>
            </a:r>
          </a:p>
          <a:p>
            <a:pPr>
              <a:buNone/>
            </a:pPr>
            <a:endParaRPr lang="en-US" sz="3200" dirty="0" smtClean="0"/>
          </a:p>
          <a:p>
            <a:r>
              <a:rPr lang="en-US" sz="3200" dirty="0" smtClean="0"/>
              <a:t>Results from inadequate </a:t>
            </a:r>
            <a:r>
              <a:rPr lang="en-US" sz="3200" dirty="0" err="1" smtClean="0"/>
              <a:t>caregiving</a:t>
            </a:r>
            <a:r>
              <a:rPr lang="en-US" sz="3200" dirty="0" smtClean="0"/>
              <a:t>; AND</a:t>
            </a:r>
          </a:p>
          <a:p>
            <a:pPr>
              <a:buNone/>
            </a:pPr>
            <a:endParaRPr lang="en-US" sz="3200" dirty="0" smtClean="0"/>
          </a:p>
          <a:p>
            <a:r>
              <a:rPr lang="en-US" sz="3200" dirty="0" smtClean="0"/>
              <a:t>Encompasses two clinical patterns</a:t>
            </a:r>
          </a:p>
          <a:p>
            <a:pPr lvl="1"/>
            <a:r>
              <a:rPr lang="en-US" sz="3200" dirty="0" smtClean="0"/>
              <a:t>Emotionally withdrawn inhibited type</a:t>
            </a:r>
          </a:p>
          <a:p>
            <a:pPr lvl="1"/>
            <a:r>
              <a:rPr lang="en-US" sz="3200" dirty="0" smtClean="0"/>
              <a:t>Indiscriminately social/</a:t>
            </a:r>
            <a:r>
              <a:rPr lang="en-US" sz="3200" dirty="0" err="1" smtClean="0"/>
              <a:t>disinhibited</a:t>
            </a:r>
            <a:r>
              <a:rPr lang="en-US" sz="3200" dirty="0" smtClean="0"/>
              <a:t> type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Reactive Attachment Disorder – The Diagnosis</a:t>
            </a:r>
            <a:endParaRPr lang="en-US" dirty="0"/>
          </a:p>
        </p:txBody>
      </p:sp>
      <p:sp>
        <p:nvSpPr>
          <p:cNvPr id="3" name="Content Placeholder 2"/>
          <p:cNvSpPr>
            <a:spLocks noGrp="1"/>
          </p:cNvSpPr>
          <p:nvPr>
            <p:ph idx="1"/>
          </p:nvPr>
        </p:nvSpPr>
        <p:spPr/>
        <p:txBody>
          <a:bodyPr>
            <a:normAutofit fontScale="92500"/>
          </a:bodyPr>
          <a:lstStyle/>
          <a:p>
            <a:r>
              <a:rPr lang="en-US" dirty="0" smtClean="0"/>
              <a:t>Marked disturbance in </a:t>
            </a:r>
            <a:r>
              <a:rPr lang="en-US" dirty="0" smtClean="0">
                <a:solidFill>
                  <a:srgbClr val="FFFF00"/>
                </a:solidFill>
              </a:rPr>
              <a:t>social relatedness </a:t>
            </a:r>
            <a:r>
              <a:rPr lang="en-US" dirty="0" smtClean="0"/>
              <a:t>as evidenced by</a:t>
            </a:r>
          </a:p>
          <a:p>
            <a:pPr lvl="1"/>
            <a:r>
              <a:rPr lang="en-US" dirty="0" smtClean="0"/>
              <a:t>Persistent failure to initiate or respond to most social interactions as manifest by inhibitions, </a:t>
            </a:r>
            <a:r>
              <a:rPr lang="en-US" dirty="0" err="1" smtClean="0"/>
              <a:t>hypervigilance</a:t>
            </a:r>
            <a:r>
              <a:rPr lang="en-US" dirty="0" smtClean="0"/>
              <a:t> or ambivalence (inhibited type)</a:t>
            </a:r>
          </a:p>
          <a:p>
            <a:pPr lvl="1"/>
            <a:r>
              <a:rPr lang="en-US" dirty="0" smtClean="0"/>
              <a:t>Diffuse attachments as shown by indiscriminate sociability with inability to exhibit selective attachments (</a:t>
            </a:r>
            <a:r>
              <a:rPr lang="en-US" dirty="0" err="1" smtClean="0"/>
              <a:t>disinhibited</a:t>
            </a:r>
            <a:r>
              <a:rPr lang="en-US" dirty="0" smtClean="0"/>
              <a:t>)</a:t>
            </a:r>
          </a:p>
          <a:p>
            <a:pPr lvl="1"/>
            <a:r>
              <a:rPr lang="en-US" dirty="0" smtClean="0"/>
              <a:t>Before 5 years of age, pathogenic care (disregard of emotional needs, physical needs or repeated changes in caretakers)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r>
              <a:rPr lang="en-US" dirty="0" smtClean="0"/>
              <a:t>RAD is rare, only a minority of children with severe caretaking deficiencies or abnormalities develop RAD</a:t>
            </a:r>
          </a:p>
          <a:p>
            <a:pPr>
              <a:buNone/>
            </a:pPr>
            <a:endParaRPr lang="en-US" dirty="0" smtClean="0"/>
          </a:p>
          <a:p>
            <a:r>
              <a:rPr lang="en-US" dirty="0" smtClean="0"/>
              <a:t>Begins prior to the age of 5 years</a:t>
            </a:r>
          </a:p>
          <a:p>
            <a:endParaRPr lang="en-US" dirty="0" smtClean="0"/>
          </a:p>
          <a:p>
            <a:r>
              <a:rPr lang="en-US" dirty="0" smtClean="0"/>
              <a:t>Limited research with contradictory findings</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smtClean="0"/>
              <a:t>Alternative Criteria Sets</a:t>
            </a:r>
            <a:endParaRPr lang="en-US" dirty="0"/>
          </a:p>
        </p:txBody>
      </p:sp>
      <p:sp>
        <p:nvSpPr>
          <p:cNvPr id="3" name="Content Placeholder 2"/>
          <p:cNvSpPr>
            <a:spLocks noGrp="1"/>
          </p:cNvSpPr>
          <p:nvPr>
            <p:ph idx="1"/>
          </p:nvPr>
        </p:nvSpPr>
        <p:spPr>
          <a:xfrm>
            <a:off x="457200" y="1066800"/>
            <a:ext cx="8001000" cy="5410200"/>
          </a:xfrm>
        </p:spPr>
        <p:txBody>
          <a:bodyPr>
            <a:normAutofit/>
          </a:bodyPr>
          <a:lstStyle/>
          <a:p>
            <a:r>
              <a:rPr lang="en-US" dirty="0" smtClean="0"/>
              <a:t>DC:0-3R Deprivation/Maltreatment Disorder</a:t>
            </a:r>
          </a:p>
          <a:p>
            <a:pPr lvl="1"/>
            <a:r>
              <a:rPr lang="en-US" dirty="0" smtClean="0"/>
              <a:t>Context of severe and persistent parental neglect or abuse or limited opportunities to form selective attachments</a:t>
            </a:r>
          </a:p>
          <a:p>
            <a:pPr lvl="1"/>
            <a:r>
              <a:rPr lang="en-US" dirty="0" smtClean="0"/>
              <a:t>Emotionally Withdrawn/Inhibited Pattern</a:t>
            </a:r>
          </a:p>
          <a:p>
            <a:pPr lvl="2"/>
            <a:r>
              <a:rPr lang="en-US" dirty="0" smtClean="0"/>
              <a:t>Rarely or minimally seeks comfort in distress</a:t>
            </a:r>
          </a:p>
          <a:p>
            <a:pPr lvl="2"/>
            <a:r>
              <a:rPr lang="en-US" dirty="0" smtClean="0"/>
              <a:t>Responds minimally to comfort offered to alleviate distress</a:t>
            </a:r>
          </a:p>
          <a:p>
            <a:pPr lvl="2"/>
            <a:r>
              <a:rPr lang="en-US" dirty="0" smtClean="0"/>
              <a:t>Limited positive affect and excessive levels of irritability, sadness or fear</a:t>
            </a:r>
          </a:p>
          <a:p>
            <a:pPr lvl="2"/>
            <a:r>
              <a:rPr lang="en-US" dirty="0" smtClean="0"/>
              <a:t>Reduced or absent social and emotional reciprocity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en-US" dirty="0" smtClean="0"/>
              <a:t>DC0-3R continued</a:t>
            </a:r>
            <a:endParaRPr lang="en-US" dirty="0"/>
          </a:p>
        </p:txBody>
      </p:sp>
      <p:sp>
        <p:nvSpPr>
          <p:cNvPr id="3" name="Content Placeholder 2"/>
          <p:cNvSpPr>
            <a:spLocks noGrp="1"/>
          </p:cNvSpPr>
          <p:nvPr>
            <p:ph idx="1"/>
          </p:nvPr>
        </p:nvSpPr>
        <p:spPr>
          <a:xfrm>
            <a:off x="457200" y="1371600"/>
            <a:ext cx="8229600" cy="5257800"/>
          </a:xfrm>
        </p:spPr>
        <p:txBody>
          <a:bodyPr/>
          <a:lstStyle/>
          <a:p>
            <a:pPr lvl="1"/>
            <a:r>
              <a:rPr lang="en-US" dirty="0" smtClean="0"/>
              <a:t>Indiscriminate or </a:t>
            </a:r>
            <a:r>
              <a:rPr lang="en-US" dirty="0" err="1" smtClean="0"/>
              <a:t>disinhibited</a:t>
            </a:r>
            <a:r>
              <a:rPr lang="en-US" dirty="0" smtClean="0"/>
              <a:t> pattern</a:t>
            </a:r>
          </a:p>
          <a:p>
            <a:pPr lvl="2"/>
            <a:r>
              <a:rPr lang="en-US" dirty="0" smtClean="0"/>
              <a:t>Overly familiar behavior and reduced or absent reticence around unfamiliar adults</a:t>
            </a:r>
          </a:p>
          <a:p>
            <a:pPr lvl="2"/>
            <a:r>
              <a:rPr lang="en-US" dirty="0" smtClean="0"/>
              <a:t>Failure, even in unfamiliar settings, to check back with adult caregivers after venturing away</a:t>
            </a:r>
          </a:p>
          <a:p>
            <a:pPr lvl="2"/>
            <a:r>
              <a:rPr lang="en-US" dirty="0" smtClean="0"/>
              <a:t>Willingness to go off with an unfamiliar adult with minimal or no hesitation</a:t>
            </a:r>
          </a:p>
          <a:p>
            <a:pPr lvl="1"/>
            <a:r>
              <a:rPr lang="en-US" dirty="0" smtClean="0"/>
              <a:t>Mixed Deprivation/Maltreatment Disorder</a:t>
            </a:r>
          </a:p>
          <a:p>
            <a:pPr lvl="1"/>
            <a:r>
              <a:rPr lang="en-US" dirty="0" smtClean="0"/>
              <a:t>Rule Out PDD</a:t>
            </a:r>
          </a:p>
          <a:p>
            <a:pPr lvl="1"/>
            <a:r>
              <a:rPr lang="en-US" dirty="0" smtClean="0"/>
              <a:t>Associated features:  Failure to Thrive or other growth disturbances</a:t>
            </a:r>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4980</TotalTime>
  <Words>4155</Words>
  <Application>Microsoft Office PowerPoint</Application>
  <PresentationFormat>On-screen Show (4:3)</PresentationFormat>
  <Paragraphs>433</Paragraphs>
  <Slides>42</Slides>
  <Notes>10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Technic</vt:lpstr>
      <vt:lpstr>ATTACHMENT</vt:lpstr>
      <vt:lpstr>Development of Attachment</vt:lpstr>
      <vt:lpstr>Development of Attachment</vt:lpstr>
      <vt:lpstr>Development of Attachment</vt:lpstr>
      <vt:lpstr>Reactive Attachment Disorder – DSM-IV</vt:lpstr>
      <vt:lpstr>Reactive Attachment Disorder – The Diagnosis</vt:lpstr>
      <vt:lpstr>ISSUES</vt:lpstr>
      <vt:lpstr>Alternative Criteria Sets</vt:lpstr>
      <vt:lpstr>DC0-3R continued</vt:lpstr>
      <vt:lpstr>RESEARCH DIAGNOSTIC CRITERIA – PRESCHOOL AGE (RDC–PA)</vt:lpstr>
      <vt:lpstr>Alternative Criteria</vt:lpstr>
      <vt:lpstr>Research Using Other Criteria</vt:lpstr>
      <vt:lpstr>RAD and Caretaker Attachment</vt:lpstr>
      <vt:lpstr>Stability of Signs - Inhibited</vt:lpstr>
      <vt:lpstr>Stability of Signs - Indiscriminate</vt:lpstr>
      <vt:lpstr>Symptoms of RAD and Behavior</vt:lpstr>
      <vt:lpstr>Research School Age Children</vt:lpstr>
      <vt:lpstr>Two Disorders?</vt:lpstr>
      <vt:lpstr>Focus of Diagnosis</vt:lpstr>
      <vt:lpstr>Preparation for DSM5</vt:lpstr>
      <vt:lpstr>Slide 21</vt:lpstr>
      <vt:lpstr>DSM-5 Proposed Criteria </vt:lpstr>
      <vt:lpstr>DSM-5 Proposed Criteria </vt:lpstr>
      <vt:lpstr>DSM5 – Disinhibited Social Engagement Disorder</vt:lpstr>
      <vt:lpstr>DSM5 – Disinhibited Social Engagement Disorder</vt:lpstr>
      <vt:lpstr>APSAC Task Force</vt:lpstr>
      <vt:lpstr>Course of RAD</vt:lpstr>
      <vt:lpstr>Treatment</vt:lpstr>
      <vt:lpstr>AACAP Practice Guidelines</vt:lpstr>
      <vt:lpstr>AACAP Guidelines</vt:lpstr>
      <vt:lpstr>AACAP Guidelines</vt:lpstr>
      <vt:lpstr>AACAP Guidelines</vt:lpstr>
      <vt:lpstr>Some Recommended Treatments</vt:lpstr>
      <vt:lpstr>Differential Diagnosis</vt:lpstr>
      <vt:lpstr>Post Traumatic Stress Disorder</vt:lpstr>
      <vt:lpstr>Trauma</vt:lpstr>
      <vt:lpstr>Adverse Childhood Experience (ACE) Study</vt:lpstr>
      <vt:lpstr>Impact of Trauma</vt:lpstr>
      <vt:lpstr>Impact of Trauma</vt:lpstr>
      <vt:lpstr>Impact on Parents/Caregivers</vt:lpstr>
      <vt:lpstr>Assessment Instruments</vt:lpstr>
      <vt:lpstr>Evidence Based Practices for Trauma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ATTACHMENT</dc:title>
  <dc:creator/>
  <cp:lastModifiedBy>cunnip1</cp:lastModifiedBy>
  <cp:revision>486</cp:revision>
  <dcterms:created xsi:type="dcterms:W3CDTF">2006-08-16T00:00:00Z</dcterms:created>
  <dcterms:modified xsi:type="dcterms:W3CDTF">2013-03-19T22:11:17Z</dcterms:modified>
</cp:coreProperties>
</file>