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328" r:id="rId2"/>
    <p:sldId id="329" r:id="rId3"/>
    <p:sldId id="324" r:id="rId4"/>
    <p:sldId id="269" r:id="rId5"/>
    <p:sldId id="270" r:id="rId6"/>
    <p:sldId id="271" r:id="rId7"/>
    <p:sldId id="310"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325" r:id="rId22"/>
    <p:sldId id="285" r:id="rId23"/>
    <p:sldId id="286" r:id="rId24"/>
    <p:sldId id="287" r:id="rId25"/>
    <p:sldId id="288" r:id="rId26"/>
    <p:sldId id="289" r:id="rId27"/>
    <p:sldId id="290" r:id="rId28"/>
    <p:sldId id="291" r:id="rId29"/>
    <p:sldId id="292" r:id="rId30"/>
    <p:sldId id="293" r:id="rId31"/>
    <p:sldId id="322" r:id="rId32"/>
    <p:sldId id="294" r:id="rId33"/>
    <p:sldId id="295" r:id="rId34"/>
    <p:sldId id="317" r:id="rId35"/>
    <p:sldId id="318" r:id="rId36"/>
    <p:sldId id="297" r:id="rId37"/>
    <p:sldId id="298" r:id="rId38"/>
    <p:sldId id="299" r:id="rId39"/>
    <p:sldId id="300" r:id="rId40"/>
    <p:sldId id="301" r:id="rId41"/>
    <p:sldId id="302" r:id="rId42"/>
    <p:sldId id="303" r:id="rId43"/>
    <p:sldId id="304" r:id="rId44"/>
    <p:sldId id="305" r:id="rId45"/>
    <p:sldId id="332" r:id="rId46"/>
    <p:sldId id="306" r:id="rId47"/>
    <p:sldId id="307" r:id="rId48"/>
    <p:sldId id="330" r:id="rId49"/>
    <p:sldId id="308" r:id="rId50"/>
    <p:sldId id="267" r:id="rId51"/>
    <p:sldId id="268" r:id="rId52"/>
    <p:sldId id="319" r:id="rId53"/>
    <p:sldId id="263" r:id="rId54"/>
    <p:sldId id="260" r:id="rId55"/>
    <p:sldId id="257" r:id="rId56"/>
    <p:sldId id="264" r:id="rId57"/>
    <p:sldId id="265" r:id="rId58"/>
    <p:sldId id="311" r:id="rId59"/>
    <p:sldId id="316" r:id="rId60"/>
    <p:sldId id="312" r:id="rId61"/>
    <p:sldId id="313" r:id="rId62"/>
    <p:sldId id="331" r:id="rId63"/>
    <p:sldId id="314" r:id="rId64"/>
    <p:sldId id="315" r:id="rId65"/>
    <p:sldId id="326" r:id="rId66"/>
    <p:sldId id="327" r:id="rId67"/>
    <p:sldId id="323" r:id="rId68"/>
    <p:sldId id="320" r:id="rId69"/>
    <p:sldId id="321"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A1074-31B0-2946-BC29-9EF67DA57405}" type="doc">
      <dgm:prSet loTypeId="urn:microsoft.com/office/officeart/2005/8/layout/venn1" loCatId="relationship" qsTypeId="urn:microsoft.com/office/officeart/2005/8/quickstyle/simple4" qsCatId="simple" csTypeId="urn:microsoft.com/office/officeart/2005/8/colors/accent1_2#2" csCatId="accent1" phldr="1"/>
      <dgm:spPr/>
    </dgm:pt>
    <dgm:pt modelId="{AF2E3CC7-D992-6445-BB8B-7249273A2BC1}">
      <dgm:prSet phldrT="[Text]"/>
      <dgm:spPr>
        <a:solidFill>
          <a:schemeClr val="accent5">
            <a:alpha val="55000"/>
          </a:schemeClr>
        </a:solidFill>
        <a:ln>
          <a:solidFill>
            <a:schemeClr val="accent5">
              <a:lumMod val="50000"/>
            </a:schemeClr>
          </a:solidFill>
        </a:ln>
      </dgm:spPr>
      <dgm:t>
        <a:bodyPr/>
        <a:lstStyle/>
        <a:p>
          <a:r>
            <a:rPr lang="en-US" dirty="0" smtClean="0"/>
            <a:t>Biological</a:t>
          </a:r>
          <a:endParaRPr lang="en-US" dirty="0"/>
        </a:p>
      </dgm:t>
    </dgm:pt>
    <dgm:pt modelId="{1AB6A46B-4FCF-EA49-B18D-81C7461220BD}" type="parTrans" cxnId="{0905A261-42CF-074F-BD12-062EBE644ED0}">
      <dgm:prSet/>
      <dgm:spPr/>
      <dgm:t>
        <a:bodyPr/>
        <a:lstStyle/>
        <a:p>
          <a:endParaRPr lang="en-US"/>
        </a:p>
      </dgm:t>
    </dgm:pt>
    <dgm:pt modelId="{016C4D41-CA47-6042-823C-E150CA79B185}" type="sibTrans" cxnId="{0905A261-42CF-074F-BD12-062EBE644ED0}">
      <dgm:prSet/>
      <dgm:spPr/>
      <dgm:t>
        <a:bodyPr/>
        <a:lstStyle/>
        <a:p>
          <a:endParaRPr lang="en-US"/>
        </a:p>
      </dgm:t>
    </dgm:pt>
    <dgm:pt modelId="{A2D60E99-CBA2-E647-BE31-7CD943A7EE92}">
      <dgm:prSet phldrT="[Text]"/>
      <dgm:spPr>
        <a:solidFill>
          <a:schemeClr val="accent3">
            <a:alpha val="43000"/>
          </a:schemeClr>
        </a:solidFill>
        <a:ln>
          <a:solidFill>
            <a:schemeClr val="accent3">
              <a:lumMod val="75000"/>
            </a:schemeClr>
          </a:solidFill>
        </a:ln>
      </dgm:spPr>
      <dgm:t>
        <a:bodyPr/>
        <a:lstStyle/>
        <a:p>
          <a:r>
            <a:rPr lang="en-US" dirty="0" smtClean="0"/>
            <a:t>Social/Cultural</a:t>
          </a:r>
          <a:endParaRPr lang="en-US" dirty="0"/>
        </a:p>
      </dgm:t>
    </dgm:pt>
    <dgm:pt modelId="{1F808E4D-3E02-324A-AD94-47143206DAFB}" type="parTrans" cxnId="{844605D9-E534-8A45-AF0E-2561E1AE5550}">
      <dgm:prSet/>
      <dgm:spPr/>
      <dgm:t>
        <a:bodyPr/>
        <a:lstStyle/>
        <a:p>
          <a:endParaRPr lang="en-US"/>
        </a:p>
      </dgm:t>
    </dgm:pt>
    <dgm:pt modelId="{77B507C9-07EE-AD4E-A68E-0D425ACB4DFE}" type="sibTrans" cxnId="{844605D9-E534-8A45-AF0E-2561E1AE5550}">
      <dgm:prSet/>
      <dgm:spPr/>
      <dgm:t>
        <a:bodyPr/>
        <a:lstStyle/>
        <a:p>
          <a:endParaRPr lang="en-US"/>
        </a:p>
      </dgm:t>
    </dgm:pt>
    <dgm:pt modelId="{E19E1463-C366-E340-BECA-EC038506F874}">
      <dgm:prSet phldrT="[Text]"/>
      <dgm:spPr>
        <a:solidFill>
          <a:schemeClr val="accent2">
            <a:alpha val="43000"/>
          </a:schemeClr>
        </a:solidFill>
        <a:ln>
          <a:solidFill>
            <a:schemeClr val="accent1"/>
          </a:solidFill>
        </a:ln>
      </dgm:spPr>
      <dgm:t>
        <a:bodyPr/>
        <a:lstStyle/>
        <a:p>
          <a:r>
            <a:rPr lang="en-US" dirty="0" smtClean="0"/>
            <a:t>Psychological</a:t>
          </a:r>
          <a:endParaRPr lang="en-US" dirty="0"/>
        </a:p>
      </dgm:t>
    </dgm:pt>
    <dgm:pt modelId="{A6E48FC3-680E-3C47-8021-E7C5CE51D627}" type="parTrans" cxnId="{83E427C6-EBCB-E24B-A2FF-74221EEC5511}">
      <dgm:prSet/>
      <dgm:spPr/>
      <dgm:t>
        <a:bodyPr/>
        <a:lstStyle/>
        <a:p>
          <a:endParaRPr lang="en-US"/>
        </a:p>
      </dgm:t>
    </dgm:pt>
    <dgm:pt modelId="{D6A66E0E-BDE5-FC42-9CC8-57D93255A9B4}" type="sibTrans" cxnId="{83E427C6-EBCB-E24B-A2FF-74221EEC5511}">
      <dgm:prSet/>
      <dgm:spPr/>
      <dgm:t>
        <a:bodyPr/>
        <a:lstStyle/>
        <a:p>
          <a:endParaRPr lang="en-US"/>
        </a:p>
      </dgm:t>
    </dgm:pt>
    <dgm:pt modelId="{EC0C0E98-5C6A-4D4E-8C92-DA5B9A44D2DD}" type="pres">
      <dgm:prSet presAssocID="{DBDA1074-31B0-2946-BC29-9EF67DA57405}" presName="compositeShape" presStyleCnt="0">
        <dgm:presLayoutVars>
          <dgm:chMax val="7"/>
          <dgm:dir/>
          <dgm:resizeHandles val="exact"/>
        </dgm:presLayoutVars>
      </dgm:prSet>
      <dgm:spPr/>
    </dgm:pt>
    <dgm:pt modelId="{623D7555-E1A0-1F41-888D-177E4A3340E3}" type="pres">
      <dgm:prSet presAssocID="{AF2E3CC7-D992-6445-BB8B-7249273A2BC1}" presName="circ1" presStyleLbl="vennNode1" presStyleIdx="0" presStyleCnt="3"/>
      <dgm:spPr/>
      <dgm:t>
        <a:bodyPr/>
        <a:lstStyle/>
        <a:p>
          <a:endParaRPr lang="en-US"/>
        </a:p>
      </dgm:t>
    </dgm:pt>
    <dgm:pt modelId="{D791EA4F-3576-E642-A30E-FD8F2B424EC4}" type="pres">
      <dgm:prSet presAssocID="{AF2E3CC7-D992-6445-BB8B-7249273A2BC1}" presName="circ1Tx" presStyleLbl="revTx" presStyleIdx="0" presStyleCnt="0">
        <dgm:presLayoutVars>
          <dgm:chMax val="0"/>
          <dgm:chPref val="0"/>
          <dgm:bulletEnabled val="1"/>
        </dgm:presLayoutVars>
      </dgm:prSet>
      <dgm:spPr/>
      <dgm:t>
        <a:bodyPr/>
        <a:lstStyle/>
        <a:p>
          <a:endParaRPr lang="en-US"/>
        </a:p>
      </dgm:t>
    </dgm:pt>
    <dgm:pt modelId="{59AED2E8-4461-0C43-9484-FED14E43D9FE}" type="pres">
      <dgm:prSet presAssocID="{A2D60E99-CBA2-E647-BE31-7CD943A7EE92}" presName="circ2" presStyleLbl="vennNode1" presStyleIdx="1" presStyleCnt="3"/>
      <dgm:spPr/>
      <dgm:t>
        <a:bodyPr/>
        <a:lstStyle/>
        <a:p>
          <a:endParaRPr lang="en-US"/>
        </a:p>
      </dgm:t>
    </dgm:pt>
    <dgm:pt modelId="{A2978DA3-F081-CD4A-82B0-CBA7BF16A0C2}" type="pres">
      <dgm:prSet presAssocID="{A2D60E99-CBA2-E647-BE31-7CD943A7EE92}" presName="circ2Tx" presStyleLbl="revTx" presStyleIdx="0" presStyleCnt="0">
        <dgm:presLayoutVars>
          <dgm:chMax val="0"/>
          <dgm:chPref val="0"/>
          <dgm:bulletEnabled val="1"/>
        </dgm:presLayoutVars>
      </dgm:prSet>
      <dgm:spPr/>
      <dgm:t>
        <a:bodyPr/>
        <a:lstStyle/>
        <a:p>
          <a:endParaRPr lang="en-US"/>
        </a:p>
      </dgm:t>
    </dgm:pt>
    <dgm:pt modelId="{97C70214-98A2-A946-9486-D087552E9C48}" type="pres">
      <dgm:prSet presAssocID="{E19E1463-C366-E340-BECA-EC038506F874}" presName="circ3" presStyleLbl="vennNode1" presStyleIdx="2" presStyleCnt="3"/>
      <dgm:spPr/>
      <dgm:t>
        <a:bodyPr/>
        <a:lstStyle/>
        <a:p>
          <a:endParaRPr lang="en-US"/>
        </a:p>
      </dgm:t>
    </dgm:pt>
    <dgm:pt modelId="{AA09899E-E261-0A4A-9974-3193659942BD}" type="pres">
      <dgm:prSet presAssocID="{E19E1463-C366-E340-BECA-EC038506F874}" presName="circ3Tx" presStyleLbl="revTx" presStyleIdx="0" presStyleCnt="0">
        <dgm:presLayoutVars>
          <dgm:chMax val="0"/>
          <dgm:chPref val="0"/>
          <dgm:bulletEnabled val="1"/>
        </dgm:presLayoutVars>
      </dgm:prSet>
      <dgm:spPr/>
      <dgm:t>
        <a:bodyPr/>
        <a:lstStyle/>
        <a:p>
          <a:endParaRPr lang="en-US"/>
        </a:p>
      </dgm:t>
    </dgm:pt>
  </dgm:ptLst>
  <dgm:cxnLst>
    <dgm:cxn modelId="{069346BF-BDEE-458C-88D9-547AB86092B1}" type="presOf" srcId="{AF2E3CC7-D992-6445-BB8B-7249273A2BC1}" destId="{D791EA4F-3576-E642-A30E-FD8F2B424EC4}" srcOrd="1" destOrd="0" presId="urn:microsoft.com/office/officeart/2005/8/layout/venn1"/>
    <dgm:cxn modelId="{A662DD2D-44A5-489C-898E-FAFA7773FC70}" type="presOf" srcId="{E19E1463-C366-E340-BECA-EC038506F874}" destId="{AA09899E-E261-0A4A-9974-3193659942BD}" srcOrd="1" destOrd="0" presId="urn:microsoft.com/office/officeart/2005/8/layout/venn1"/>
    <dgm:cxn modelId="{99A83AEB-1A28-48FA-90CC-357FE4DCECFB}" type="presOf" srcId="{DBDA1074-31B0-2946-BC29-9EF67DA57405}" destId="{EC0C0E98-5C6A-4D4E-8C92-DA5B9A44D2DD}" srcOrd="0" destOrd="0" presId="urn:microsoft.com/office/officeart/2005/8/layout/venn1"/>
    <dgm:cxn modelId="{902D6774-CA31-406A-8F85-7CE0AF5A507E}" type="presOf" srcId="{AF2E3CC7-D992-6445-BB8B-7249273A2BC1}" destId="{623D7555-E1A0-1F41-888D-177E4A3340E3}" srcOrd="0" destOrd="0" presId="urn:microsoft.com/office/officeart/2005/8/layout/venn1"/>
    <dgm:cxn modelId="{F27EE280-653F-40A9-8053-97575314CAC1}" type="presOf" srcId="{E19E1463-C366-E340-BECA-EC038506F874}" destId="{97C70214-98A2-A946-9486-D087552E9C48}" srcOrd="0" destOrd="0" presId="urn:microsoft.com/office/officeart/2005/8/layout/venn1"/>
    <dgm:cxn modelId="{844605D9-E534-8A45-AF0E-2561E1AE5550}" srcId="{DBDA1074-31B0-2946-BC29-9EF67DA57405}" destId="{A2D60E99-CBA2-E647-BE31-7CD943A7EE92}" srcOrd="1" destOrd="0" parTransId="{1F808E4D-3E02-324A-AD94-47143206DAFB}" sibTransId="{77B507C9-07EE-AD4E-A68E-0D425ACB4DFE}"/>
    <dgm:cxn modelId="{83E427C6-EBCB-E24B-A2FF-74221EEC5511}" srcId="{DBDA1074-31B0-2946-BC29-9EF67DA57405}" destId="{E19E1463-C366-E340-BECA-EC038506F874}" srcOrd="2" destOrd="0" parTransId="{A6E48FC3-680E-3C47-8021-E7C5CE51D627}" sibTransId="{D6A66E0E-BDE5-FC42-9CC8-57D93255A9B4}"/>
    <dgm:cxn modelId="{9B068E73-82FD-41D0-AD2B-4AC1809C3709}" type="presOf" srcId="{A2D60E99-CBA2-E647-BE31-7CD943A7EE92}" destId="{A2978DA3-F081-CD4A-82B0-CBA7BF16A0C2}" srcOrd="1" destOrd="0" presId="urn:microsoft.com/office/officeart/2005/8/layout/venn1"/>
    <dgm:cxn modelId="{0905A261-42CF-074F-BD12-062EBE644ED0}" srcId="{DBDA1074-31B0-2946-BC29-9EF67DA57405}" destId="{AF2E3CC7-D992-6445-BB8B-7249273A2BC1}" srcOrd="0" destOrd="0" parTransId="{1AB6A46B-4FCF-EA49-B18D-81C7461220BD}" sibTransId="{016C4D41-CA47-6042-823C-E150CA79B185}"/>
    <dgm:cxn modelId="{8DA0F963-FE0C-4445-81B3-A23465A44DC1}" type="presOf" srcId="{A2D60E99-CBA2-E647-BE31-7CD943A7EE92}" destId="{59AED2E8-4461-0C43-9484-FED14E43D9FE}" srcOrd="0" destOrd="0" presId="urn:microsoft.com/office/officeart/2005/8/layout/venn1"/>
    <dgm:cxn modelId="{5835B0C5-BCF4-410E-925F-36979F9660F7}" type="presParOf" srcId="{EC0C0E98-5C6A-4D4E-8C92-DA5B9A44D2DD}" destId="{623D7555-E1A0-1F41-888D-177E4A3340E3}" srcOrd="0" destOrd="0" presId="urn:microsoft.com/office/officeart/2005/8/layout/venn1"/>
    <dgm:cxn modelId="{C8A2667C-A267-4BF3-B486-9A1103AABDC9}" type="presParOf" srcId="{EC0C0E98-5C6A-4D4E-8C92-DA5B9A44D2DD}" destId="{D791EA4F-3576-E642-A30E-FD8F2B424EC4}" srcOrd="1" destOrd="0" presId="urn:microsoft.com/office/officeart/2005/8/layout/venn1"/>
    <dgm:cxn modelId="{4276A169-9474-480A-85E2-7BA34D56D337}" type="presParOf" srcId="{EC0C0E98-5C6A-4D4E-8C92-DA5B9A44D2DD}" destId="{59AED2E8-4461-0C43-9484-FED14E43D9FE}" srcOrd="2" destOrd="0" presId="urn:microsoft.com/office/officeart/2005/8/layout/venn1"/>
    <dgm:cxn modelId="{8E433A30-73BD-45B0-9D50-E7B37D2F5755}" type="presParOf" srcId="{EC0C0E98-5C6A-4D4E-8C92-DA5B9A44D2DD}" destId="{A2978DA3-F081-CD4A-82B0-CBA7BF16A0C2}" srcOrd="3" destOrd="0" presId="urn:microsoft.com/office/officeart/2005/8/layout/venn1"/>
    <dgm:cxn modelId="{6D67F320-7201-486F-8E78-BB9F6BC57340}" type="presParOf" srcId="{EC0C0E98-5C6A-4D4E-8C92-DA5B9A44D2DD}" destId="{97C70214-98A2-A946-9486-D087552E9C48}" srcOrd="4" destOrd="0" presId="urn:microsoft.com/office/officeart/2005/8/layout/venn1"/>
    <dgm:cxn modelId="{AB2831CF-FACF-4902-A6B9-4BD9B771F0A8}" type="presParOf" srcId="{EC0C0E98-5C6A-4D4E-8C92-DA5B9A44D2DD}" destId="{AA09899E-E261-0A4A-9974-3193659942BD}"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3D7555-E1A0-1F41-888D-177E4A3340E3}">
      <dsp:nvSpPr>
        <dsp:cNvPr id="0" name=""/>
        <dsp:cNvSpPr/>
      </dsp:nvSpPr>
      <dsp:spPr>
        <a:xfrm>
          <a:off x="2754471" y="56415"/>
          <a:ext cx="2707957" cy="2707957"/>
        </a:xfrm>
        <a:prstGeom prst="ellipse">
          <a:avLst/>
        </a:prstGeom>
        <a:solidFill>
          <a:schemeClr val="accent5">
            <a:alpha val="55000"/>
          </a:schemeClr>
        </a:solidFill>
        <a:ln>
          <a:solidFill>
            <a:schemeClr val="accent5">
              <a:lumMod val="5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Biological</a:t>
          </a:r>
          <a:endParaRPr lang="en-US" sz="1900" kern="1200" dirty="0"/>
        </a:p>
      </dsp:txBody>
      <dsp:txXfrm>
        <a:off x="3115532" y="530308"/>
        <a:ext cx="1985835" cy="1218581"/>
      </dsp:txXfrm>
    </dsp:sp>
    <dsp:sp modelId="{59AED2E8-4461-0C43-9484-FED14E43D9FE}">
      <dsp:nvSpPr>
        <dsp:cNvPr id="0" name=""/>
        <dsp:cNvSpPr/>
      </dsp:nvSpPr>
      <dsp:spPr>
        <a:xfrm>
          <a:off x="3731592" y="1748889"/>
          <a:ext cx="2707957" cy="2707957"/>
        </a:xfrm>
        <a:prstGeom prst="ellipse">
          <a:avLst/>
        </a:prstGeom>
        <a:solidFill>
          <a:schemeClr val="accent3">
            <a:alpha val="43000"/>
          </a:schemeClr>
        </a:solidFill>
        <a:ln>
          <a:solidFill>
            <a:schemeClr val="accent3">
              <a:lumMod val="75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Social/Cultural</a:t>
          </a:r>
          <a:endParaRPr lang="en-US" sz="1900" kern="1200" dirty="0"/>
        </a:p>
      </dsp:txBody>
      <dsp:txXfrm>
        <a:off x="4559776" y="2448445"/>
        <a:ext cx="1624774" cy="1489376"/>
      </dsp:txXfrm>
    </dsp:sp>
    <dsp:sp modelId="{97C70214-98A2-A946-9486-D087552E9C48}">
      <dsp:nvSpPr>
        <dsp:cNvPr id="0" name=""/>
        <dsp:cNvSpPr/>
      </dsp:nvSpPr>
      <dsp:spPr>
        <a:xfrm>
          <a:off x="1777349" y="1748889"/>
          <a:ext cx="2707957" cy="2707957"/>
        </a:xfrm>
        <a:prstGeom prst="ellipse">
          <a:avLst/>
        </a:prstGeom>
        <a:solidFill>
          <a:schemeClr val="accent2">
            <a:alpha val="43000"/>
          </a:schemeClr>
        </a:solidFill>
        <a:ln>
          <a:solidFill>
            <a:schemeClr val="accent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Psychological</a:t>
          </a:r>
          <a:endParaRPr lang="en-US" sz="1900" kern="1200" dirty="0"/>
        </a:p>
      </dsp:txBody>
      <dsp:txXfrm>
        <a:off x="2032349" y="2448445"/>
        <a:ext cx="1624774" cy="1489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B245266-7B4D-4EE9-9A28-B60D56521AE3}" type="datetimeFigureOut">
              <a:rPr lang="en-US"/>
              <a:pPr>
                <a:defRPr/>
              </a:pPr>
              <a:t>4/17/2013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0410222-9B7D-4830-8842-751FBF9158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47D1BF-919C-4122-A7D5-204E13379ED4}" type="slidenum">
              <a:rPr lang="en-US"/>
              <a:pPr fontAlgn="base">
                <a:spcBef>
                  <a:spcPct val="0"/>
                </a:spcBef>
                <a:spcAft>
                  <a:spcPct val="0"/>
                </a:spcAft>
                <a:defRPr/>
              </a:pPr>
              <a:t>16</a:t>
            </a:fld>
            <a:endParaRPr lang="en-US"/>
          </a:p>
        </p:txBody>
      </p:sp>
      <p:sp>
        <p:nvSpPr>
          <p:cNvPr id="12288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22883" name="Notes Placeholder 2"/>
          <p:cNvSpPr>
            <a:spLocks noGrp="1"/>
          </p:cNvSpPr>
          <p:nvPr>
            <p:ph type="body" idx="1"/>
          </p:nvPr>
        </p:nvSpPr>
        <p:spPr bwMode="auto">
          <a:xfrm>
            <a:off x="914400" y="4343400"/>
            <a:ext cx="5029200" cy="4114800"/>
          </a:xfrm>
          <a:noFill/>
        </p:spPr>
        <p:txBody>
          <a:bodyPr wrap="square" lIns="91424" tIns="45713" rIns="91424" bIns="45713" numCol="1" anchor="t" anchorCtr="0" compatLnSpc="1">
            <a:prstTxWarp prst="textNoShape">
              <a:avLst/>
            </a:prstTxWarp>
          </a:bodyPr>
          <a:lstStyle/>
          <a:p>
            <a:pPr eaLnBrk="1" hangingPunct="1">
              <a:spcBef>
                <a:spcPct val="0"/>
              </a:spcBef>
            </a:pPr>
            <a:r>
              <a:rPr lang="en-US" smtClean="0"/>
              <a:t>http://cnx.org/content/m13589/latest/ </a:t>
            </a:r>
          </a:p>
        </p:txBody>
      </p:sp>
      <p:sp>
        <p:nvSpPr>
          <p:cNvPr id="12288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4" tIns="45713" rIns="91424" bIns="45713" anchor="b"/>
          <a:lstStyle/>
          <a:p>
            <a:pPr algn="r"/>
            <a:fld id="{7AC8B4C3-22F5-4D62-9336-00C5E386B0DA}" type="slidenum">
              <a:rPr lang="en-US" sz="1100">
                <a:latin typeface="Times New Roman" pitchFamily="18" charset="0"/>
                <a:ea typeface="ヒラギノ角ゴ Pro W3"/>
                <a:cs typeface="ヒラギノ角ゴ Pro W3"/>
              </a:rPr>
              <a:pPr algn="r"/>
              <a:t>16</a:t>
            </a:fld>
            <a:endParaRPr lang="en-US" sz="1100">
              <a:latin typeface="Times New Roman" pitchFamily="18"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EFA861-9910-40E8-AC3A-BA1F6870BAD5}" type="slidenum">
              <a:rPr lang="en-US"/>
              <a:pPr fontAlgn="base">
                <a:spcBef>
                  <a:spcPct val="0"/>
                </a:spcBef>
                <a:spcAft>
                  <a:spcPct val="0"/>
                </a:spcAft>
                <a:defRPr/>
              </a:pPr>
              <a:t>27</a:t>
            </a:fld>
            <a:endParaRPr lang="en-US"/>
          </a:p>
        </p:txBody>
      </p:sp>
      <p:sp>
        <p:nvSpPr>
          <p:cNvPr id="14336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43363" name="Notes Placeholder 2"/>
          <p:cNvSpPr>
            <a:spLocks noGrp="1"/>
          </p:cNvSpPr>
          <p:nvPr>
            <p:ph type="body" idx="1"/>
          </p:nvPr>
        </p:nvSpPr>
        <p:spPr bwMode="auto">
          <a:xfrm>
            <a:off x="914400" y="4343400"/>
            <a:ext cx="5029200" cy="4114800"/>
          </a:xfrm>
          <a:noFill/>
        </p:spPr>
        <p:txBody>
          <a:bodyPr wrap="square" lIns="91424" tIns="45713" rIns="91424" bIns="45713"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4" tIns="45713" rIns="91424" bIns="45713" anchor="b"/>
          <a:lstStyle/>
          <a:p>
            <a:pPr algn="r"/>
            <a:fld id="{517D3E6D-2093-4854-8CA3-1BAAB818FFD2}" type="slidenum">
              <a:rPr lang="en-US" sz="1100">
                <a:latin typeface="Times New Roman" pitchFamily="18" charset="0"/>
                <a:ea typeface="ヒラギノ角ゴ Pro W3"/>
                <a:cs typeface="ヒラギノ角ゴ Pro W3"/>
              </a:rPr>
              <a:pPr algn="r"/>
              <a:t>27</a:t>
            </a:fld>
            <a:endParaRPr lang="en-US" sz="1100">
              <a:latin typeface="Times New Roman" pitchFamily="18"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7382F4-6B20-4176-A0F3-C85280BE5AE9}" type="slidenum">
              <a:rPr lang="en-US"/>
              <a:pPr fontAlgn="base">
                <a:spcBef>
                  <a:spcPct val="0"/>
                </a:spcBef>
                <a:spcAft>
                  <a:spcPct val="0"/>
                </a:spcAft>
                <a:defRPr/>
              </a:pPr>
              <a:t>29</a:t>
            </a:fld>
            <a:endParaRPr lang="en-US"/>
          </a:p>
        </p:txBody>
      </p:sp>
      <p:sp>
        <p:nvSpPr>
          <p:cNvPr id="146434"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46435" name="Notes Placeholder 2"/>
          <p:cNvSpPr>
            <a:spLocks noGrp="1"/>
          </p:cNvSpPr>
          <p:nvPr>
            <p:ph type="body" idx="1"/>
          </p:nvPr>
        </p:nvSpPr>
        <p:spPr bwMode="auto">
          <a:xfrm>
            <a:off x="914400" y="4343400"/>
            <a:ext cx="5029200" cy="4114800"/>
          </a:xfrm>
          <a:noFill/>
        </p:spPr>
        <p:txBody>
          <a:bodyPr wrap="square" lIns="91424" tIns="45713" rIns="91424" bIns="45713"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4" tIns="45713" rIns="91424" bIns="45713" anchor="b"/>
          <a:lstStyle/>
          <a:p>
            <a:pPr algn="r"/>
            <a:fld id="{1E727829-D232-4053-8AC1-A854AED5669F}" type="slidenum">
              <a:rPr lang="en-US" sz="1100">
                <a:latin typeface="Times New Roman" pitchFamily="18" charset="0"/>
                <a:ea typeface="ヒラギノ角ゴ Pro W3"/>
                <a:cs typeface="ヒラギノ角ゴ Pro W3"/>
              </a:rPr>
              <a:pPr algn="r"/>
              <a:t>29</a:t>
            </a:fld>
            <a:endParaRPr lang="en-US" sz="1100">
              <a:latin typeface="Times New Roman" pitchFamily="18"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237FC2-0C92-4770-888F-1888A1C85616}" type="slidenum">
              <a:rPr lang="en-US"/>
              <a:pPr fontAlgn="base">
                <a:spcBef>
                  <a:spcPct val="0"/>
                </a:spcBef>
                <a:spcAft>
                  <a:spcPct val="0"/>
                </a:spcAft>
                <a:defRPr/>
              </a:pPr>
              <a:t>30</a:t>
            </a:fld>
            <a:endParaRPr lang="en-US"/>
          </a:p>
        </p:txBody>
      </p:sp>
      <p:sp>
        <p:nvSpPr>
          <p:cNvPr id="14848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48483" name="Notes Placeholder 2"/>
          <p:cNvSpPr>
            <a:spLocks noGrp="1"/>
          </p:cNvSpPr>
          <p:nvPr>
            <p:ph type="body" idx="1"/>
          </p:nvPr>
        </p:nvSpPr>
        <p:spPr bwMode="auto">
          <a:xfrm>
            <a:off x="914400" y="4343400"/>
            <a:ext cx="5029200" cy="4114800"/>
          </a:xfrm>
          <a:noFill/>
        </p:spPr>
        <p:txBody>
          <a:bodyPr wrap="square" lIns="91424" tIns="45713" rIns="91424" bIns="45713"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4" tIns="45713" rIns="91424" bIns="45713" anchor="b"/>
          <a:lstStyle/>
          <a:p>
            <a:pPr algn="r"/>
            <a:fld id="{BECD520C-6512-41F3-BE1D-73081AD8505F}" type="slidenum">
              <a:rPr lang="en-US" sz="1100">
                <a:latin typeface="Times New Roman" pitchFamily="18" charset="0"/>
                <a:ea typeface="ヒラギノ角ゴ Pro W3"/>
                <a:cs typeface="ヒラギノ角ゴ Pro W3"/>
              </a:rPr>
              <a:pPr algn="r"/>
              <a:t>30</a:t>
            </a:fld>
            <a:endParaRPr lang="en-US" sz="1100">
              <a:latin typeface="Times New Roman" pitchFamily="18"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63B3AB-71E6-429C-912D-B86B59BECB91}" type="slidenum">
              <a:rPr lang="en-US"/>
              <a:pPr fontAlgn="base">
                <a:spcBef>
                  <a:spcPct val="0"/>
                </a:spcBef>
                <a:spcAft>
                  <a:spcPct val="0"/>
                </a:spcAft>
                <a:defRPr/>
              </a:pPr>
              <a:t>39</a:t>
            </a:fld>
            <a:endParaRPr lang="en-US"/>
          </a:p>
        </p:txBody>
      </p:sp>
      <p:sp>
        <p:nvSpPr>
          <p:cNvPr id="15872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58723" name="Notes Placeholder 2"/>
          <p:cNvSpPr>
            <a:spLocks noGrp="1"/>
          </p:cNvSpPr>
          <p:nvPr>
            <p:ph type="body" idx="1"/>
          </p:nvPr>
        </p:nvSpPr>
        <p:spPr bwMode="auto">
          <a:xfrm>
            <a:off x="914400" y="4343400"/>
            <a:ext cx="5029200" cy="4114800"/>
          </a:xfrm>
          <a:noFill/>
        </p:spPr>
        <p:txBody>
          <a:bodyPr wrap="square" lIns="91424" tIns="45713" rIns="91424" bIns="45713" numCol="1" anchor="t" anchorCtr="0" compatLnSpc="1">
            <a:prstTxWarp prst="textNoShape">
              <a:avLst/>
            </a:prstTxWarp>
          </a:bodyPr>
          <a:lstStyle/>
          <a:p>
            <a:pPr marL="449263" indent="-449263" eaLnBrk="1" hangingPunct="1">
              <a:spcBef>
                <a:spcPct val="0"/>
              </a:spcBef>
              <a:tabLst>
                <a:tab pos="917575" algn="l"/>
              </a:tabLst>
            </a:pPr>
            <a:r>
              <a:rPr lang="en-US" sz="1400" smtClean="0">
                <a:latin typeface="Arial Black" pitchFamily="34" charset="0"/>
              </a:rPr>
              <a:t>The Adverse Childhood Experiences (ACE) Study</a:t>
            </a:r>
          </a:p>
          <a:p>
            <a:pPr marL="449263" indent="-449263" eaLnBrk="1" hangingPunct="1">
              <a:spcBef>
                <a:spcPct val="0"/>
              </a:spcBef>
              <a:tabLst>
                <a:tab pos="917575" algn="l"/>
              </a:tabLst>
            </a:pPr>
            <a:endParaRPr lang="en-US" smtClean="0">
              <a:latin typeface="Arial Black" pitchFamily="34" charset="0"/>
            </a:endParaRPr>
          </a:p>
          <a:p>
            <a:pPr marL="449263" indent="-449263" eaLnBrk="1" hangingPunct="1">
              <a:spcBef>
                <a:spcPct val="0"/>
              </a:spcBef>
              <a:buFontTx/>
              <a:buChar char="•"/>
              <a:tabLst>
                <a:tab pos="917575" algn="l"/>
              </a:tabLst>
            </a:pPr>
            <a:r>
              <a:rPr lang="en-US" b="1" smtClean="0"/>
              <a:t>The largest study of its kind ever done to examine the health and social effects of adverse childhood experiences over the lifespan  (18,000 participants)</a:t>
            </a:r>
          </a:p>
          <a:p>
            <a:pPr marL="449263" indent="-449263" eaLnBrk="1" hangingPunct="1">
              <a:spcBef>
                <a:spcPct val="0"/>
              </a:spcBef>
              <a:tabLst>
                <a:tab pos="917575" algn="l"/>
              </a:tabLst>
            </a:pPr>
            <a:endParaRPr lang="en-US" smtClean="0"/>
          </a:p>
        </p:txBody>
      </p:sp>
      <p:sp>
        <p:nvSpPr>
          <p:cNvPr id="15872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4" tIns="45713" rIns="91424" bIns="45713" anchor="b"/>
          <a:lstStyle/>
          <a:p>
            <a:pPr algn="r"/>
            <a:fld id="{878C274A-9E60-4856-B692-6D081869BAF3}" type="slidenum">
              <a:rPr lang="en-US" sz="1100">
                <a:latin typeface="Times New Roman" pitchFamily="18" charset="0"/>
                <a:ea typeface="ヒラギノ角ゴ Pro W3"/>
                <a:cs typeface="ヒラギノ角ゴ Pro W3"/>
              </a:rPr>
              <a:pPr algn="r"/>
              <a:t>39</a:t>
            </a:fld>
            <a:endParaRPr lang="en-US" sz="1100">
              <a:latin typeface="Times New Roman" pitchFamily="18"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7E3C0F-D633-4833-8269-6A096AD5AFED}" type="slidenum">
              <a:rPr lang="en-US"/>
              <a:pPr fontAlgn="base">
                <a:spcBef>
                  <a:spcPct val="0"/>
                </a:spcBef>
                <a:spcAft>
                  <a:spcPct val="0"/>
                </a:spcAft>
                <a:defRPr/>
              </a:pPr>
              <a:t>40</a:t>
            </a:fld>
            <a:endParaRPr lang="en-US"/>
          </a:p>
        </p:txBody>
      </p:sp>
      <p:sp>
        <p:nvSpPr>
          <p:cNvPr id="160770"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eaLnBrk="0" hangingPunct="0"/>
            <a:endParaRPr lang="en-US">
              <a:latin typeface="Calibri" pitchFamily="34" charset="0"/>
            </a:endParaRPr>
          </a:p>
        </p:txBody>
      </p:sp>
      <p:sp>
        <p:nvSpPr>
          <p:cNvPr id="160771"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90488" tIns="44450" rIns="90488" bIns="44450" anchor="b"/>
          <a:lstStyle/>
          <a:p>
            <a:pPr algn="r" eaLnBrk="0" hangingPunct="0"/>
            <a:r>
              <a:rPr lang="en-US" sz="1200">
                <a:latin typeface="Times New Roman" pitchFamily="18" charset="0"/>
              </a:rPr>
              <a:t>7</a:t>
            </a:r>
          </a:p>
        </p:txBody>
      </p:sp>
      <p:sp>
        <p:nvSpPr>
          <p:cNvPr id="160772"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eaLnBrk="0" hangingPunct="0"/>
            <a:endParaRPr lang="en-US">
              <a:latin typeface="Calibri" pitchFamily="34" charset="0"/>
            </a:endParaRPr>
          </a:p>
        </p:txBody>
      </p:sp>
      <p:sp>
        <p:nvSpPr>
          <p:cNvPr id="160773"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eaLnBrk="0" hangingPunct="0"/>
            <a:endParaRPr lang="en-US">
              <a:latin typeface="Calibri" pitchFamily="34" charset="0"/>
            </a:endParaRPr>
          </a:p>
        </p:txBody>
      </p:sp>
      <p:sp>
        <p:nvSpPr>
          <p:cNvPr id="160774"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160775" name="Rectangle 7"/>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40E041-A980-478C-8C32-9D169B8696FE}" type="slidenum">
              <a:rPr lang="en-US"/>
              <a:pPr fontAlgn="base">
                <a:spcBef>
                  <a:spcPct val="0"/>
                </a:spcBef>
                <a:spcAft>
                  <a:spcPct val="0"/>
                </a:spcAft>
                <a:defRPr/>
              </a:pPr>
              <a:t>41</a:t>
            </a:fld>
            <a:endParaRPr lang="en-US"/>
          </a:p>
        </p:txBody>
      </p:sp>
      <p:sp>
        <p:nvSpPr>
          <p:cNvPr id="163842" name="Rectangle 2"/>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163843" name="Rectangle 3"/>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873D7C-B21E-4C77-B14E-B46ECCADF218}" type="slidenum">
              <a:rPr lang="en-US"/>
              <a:pPr fontAlgn="base">
                <a:spcBef>
                  <a:spcPct val="0"/>
                </a:spcBef>
                <a:spcAft>
                  <a:spcPct val="0"/>
                </a:spcAft>
                <a:defRPr/>
              </a:pPr>
              <a:t>42</a:t>
            </a:fld>
            <a:endParaRPr lang="en-US"/>
          </a:p>
        </p:txBody>
      </p:sp>
      <p:sp>
        <p:nvSpPr>
          <p:cNvPr id="166914" name="Rectangle 2"/>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166915" name="Rectangle 3"/>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E71890-0681-4075-B038-355ACFDB4897}" type="slidenum">
              <a:rPr lang="en-US"/>
              <a:pPr fontAlgn="base">
                <a:spcBef>
                  <a:spcPct val="0"/>
                </a:spcBef>
                <a:spcAft>
                  <a:spcPct val="0"/>
                </a:spcAft>
                <a:defRPr/>
              </a:pPr>
              <a:t>43</a:t>
            </a:fld>
            <a:endParaRPr lang="en-US"/>
          </a:p>
        </p:txBody>
      </p:sp>
      <p:sp>
        <p:nvSpPr>
          <p:cNvPr id="169986" name="Rectangle 2"/>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169987" name="Rectangle 3"/>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C95E56-6292-46FA-844F-F0145DB4D1FD}" type="slidenum">
              <a:rPr lang="en-US"/>
              <a:pPr fontAlgn="base">
                <a:spcBef>
                  <a:spcPct val="0"/>
                </a:spcBef>
                <a:spcAft>
                  <a:spcPct val="0"/>
                </a:spcAft>
                <a:defRPr/>
              </a:pPr>
              <a:t>44</a:t>
            </a:fld>
            <a:endParaRPr lang="en-US"/>
          </a:p>
        </p:txBody>
      </p:sp>
      <p:sp>
        <p:nvSpPr>
          <p:cNvPr id="172034"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72035" name="Notes Placeholder 2"/>
          <p:cNvSpPr>
            <a:spLocks noGrp="1"/>
          </p:cNvSpPr>
          <p:nvPr>
            <p:ph type="body" idx="1"/>
          </p:nvPr>
        </p:nvSpPr>
        <p:spPr bwMode="auto">
          <a:xfrm>
            <a:off x="914400" y="4343400"/>
            <a:ext cx="5029200" cy="4114800"/>
          </a:xfrm>
          <a:noFill/>
        </p:spPr>
        <p:txBody>
          <a:bodyPr wrap="square" lIns="91424" tIns="45713" rIns="91424" bIns="45713" numCol="1" anchor="t" anchorCtr="0" compatLnSpc="1">
            <a:prstTxWarp prst="textNoShape">
              <a:avLst/>
            </a:prstTxWarp>
          </a:bodyPr>
          <a:lstStyle/>
          <a:p>
            <a:pPr eaLnBrk="1" hangingPunct="1">
              <a:spcBef>
                <a:spcPct val="0"/>
              </a:spcBef>
            </a:pPr>
            <a:endParaRPr lang="en-US" smtClean="0"/>
          </a:p>
        </p:txBody>
      </p:sp>
      <p:sp>
        <p:nvSpPr>
          <p:cNvPr id="17203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4" tIns="45713" rIns="91424" bIns="45713" anchor="b"/>
          <a:lstStyle/>
          <a:p>
            <a:pPr algn="r"/>
            <a:fld id="{2B80B66E-EF2A-41ED-8D5B-FC1355A56F0E}" type="slidenum">
              <a:rPr lang="en-US" sz="1100">
                <a:latin typeface="Times New Roman" pitchFamily="18" charset="0"/>
                <a:ea typeface="ヒラギノ角ゴ Pro W3"/>
                <a:cs typeface="ヒラギノ角ゴ Pro W3"/>
              </a:rPr>
              <a:pPr algn="r"/>
              <a:t>44</a:t>
            </a:fld>
            <a:endParaRPr lang="en-US" sz="1100">
              <a:latin typeface="Times New Roman" pitchFamily="18"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38040-F0B1-4F35-90D9-AF4AD7B5690C}" type="slidenum">
              <a:rPr lang="en-US"/>
              <a:pPr fontAlgn="base">
                <a:spcBef>
                  <a:spcPct val="0"/>
                </a:spcBef>
                <a:spcAft>
                  <a:spcPct val="0"/>
                </a:spcAft>
                <a:defRPr/>
              </a:pPr>
              <a:t>17</a:t>
            </a:fld>
            <a:endParaRPr lang="en-US"/>
          </a:p>
        </p:txBody>
      </p:sp>
      <p:sp>
        <p:nvSpPr>
          <p:cNvPr id="1249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4" tIns="45713" rIns="91424" bIns="45713" anchor="b"/>
          <a:lstStyle/>
          <a:p>
            <a:pPr algn="r"/>
            <a:fld id="{2B34FE5D-9BBD-4E95-8DE4-EBF91240307E}" type="slidenum">
              <a:rPr lang="en-US" sz="1100">
                <a:latin typeface="Times New Roman" pitchFamily="18" charset="0"/>
                <a:ea typeface="ヒラギノ角ゴ Pro W3"/>
                <a:cs typeface="ヒラギノ角ゴ Pro W3"/>
              </a:rPr>
              <a:pPr algn="r"/>
              <a:t>17</a:t>
            </a:fld>
            <a:endParaRPr lang="en-US" sz="1100">
              <a:latin typeface="Times New Roman" pitchFamily="18" charset="0"/>
              <a:ea typeface="ヒラギノ角ゴ Pro W3"/>
              <a:cs typeface="ヒラギノ角ゴ Pro W3"/>
            </a:endParaRPr>
          </a:p>
        </p:txBody>
      </p:sp>
      <p:sp>
        <p:nvSpPr>
          <p:cNvPr id="124931" name="Slide Image Placeholder 1"/>
          <p:cNvSpPr>
            <a:spLocks noGrp="1" noRot="1" noChangeAspect="1" noTextEdit="1"/>
          </p:cNvSpPr>
          <p:nvPr>
            <p:ph type="sldImg"/>
          </p:nvPr>
        </p:nvSpPr>
        <p:spPr bwMode="auto">
          <a:xfrm>
            <a:off x="1157288" y="693738"/>
            <a:ext cx="4546600" cy="3409950"/>
          </a:xfrm>
          <a:noFill/>
          <a:ln>
            <a:solidFill>
              <a:srgbClr val="000000"/>
            </a:solidFill>
            <a:miter lim="800000"/>
            <a:headEnd/>
            <a:tailEnd/>
          </a:ln>
        </p:spPr>
      </p:sp>
      <p:sp>
        <p:nvSpPr>
          <p:cNvPr id="124932" name="Notes Placeholder 2"/>
          <p:cNvSpPr>
            <a:spLocks noGrp="1"/>
          </p:cNvSpPr>
          <p:nvPr>
            <p:ph type="body" idx="1"/>
          </p:nvPr>
        </p:nvSpPr>
        <p:spPr bwMode="auto">
          <a:xfrm>
            <a:off x="915988" y="4343400"/>
            <a:ext cx="5026025" cy="4113213"/>
          </a:xfrm>
          <a:noFill/>
        </p:spPr>
        <p:txBody>
          <a:bodyPr wrap="square" lIns="90699" tIns="44552" rIns="90699" bIns="44552"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88C6A2-53E8-47EC-8D89-905109FF423E}" type="slidenum">
              <a:rPr lang="en-US"/>
              <a:pPr fontAlgn="base">
                <a:spcBef>
                  <a:spcPct val="0"/>
                </a:spcBef>
                <a:spcAft>
                  <a:spcPct val="0"/>
                </a:spcAft>
                <a:defRPr/>
              </a:pPr>
              <a:t>18</a:t>
            </a:fld>
            <a:endParaRPr lang="en-US"/>
          </a:p>
        </p:txBody>
      </p:sp>
      <p:sp>
        <p:nvSpPr>
          <p:cNvPr id="126978"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26979" name="Notes Placeholder 2"/>
          <p:cNvSpPr>
            <a:spLocks noGrp="1"/>
          </p:cNvSpPr>
          <p:nvPr>
            <p:ph type="body" idx="1"/>
          </p:nvPr>
        </p:nvSpPr>
        <p:spPr bwMode="auto">
          <a:xfrm>
            <a:off x="914400" y="4343400"/>
            <a:ext cx="5029200" cy="4114800"/>
          </a:xfrm>
          <a:noFill/>
        </p:spPr>
        <p:txBody>
          <a:bodyPr wrap="square" lIns="91424" tIns="45713" rIns="91424" bIns="45713" numCol="1" anchor="t" anchorCtr="0" compatLnSpc="1">
            <a:prstTxWarp prst="textNoShape">
              <a:avLst/>
            </a:prstTxWarp>
          </a:bodyPr>
          <a:lstStyle/>
          <a:p>
            <a:pPr eaLnBrk="1" hangingPunct="1">
              <a:spcBef>
                <a:spcPct val="0"/>
              </a:spcBef>
            </a:pPr>
            <a:r>
              <a:rPr lang="en-US" smtClean="0"/>
              <a:t>Brain growth is fastest in first 3 years of life.</a:t>
            </a:r>
          </a:p>
          <a:p>
            <a:pPr eaLnBrk="1" hangingPunct="1">
              <a:spcBef>
                <a:spcPct val="0"/>
              </a:spcBef>
            </a:pPr>
            <a:r>
              <a:rPr lang="en-US" smtClean="0"/>
              <a:t>Synapses peak at age 12 .</a:t>
            </a:r>
          </a:p>
          <a:p>
            <a:pPr eaLnBrk="1" hangingPunct="1">
              <a:spcBef>
                <a:spcPct val="0"/>
              </a:spcBef>
            </a:pPr>
            <a:r>
              <a:rPr lang="en-US" smtClean="0"/>
              <a:t>Pruning occurs during late teen years.</a:t>
            </a:r>
          </a:p>
          <a:p>
            <a:pPr eaLnBrk="1" hangingPunct="1">
              <a:spcBef>
                <a:spcPct val="0"/>
              </a:spcBef>
            </a:pPr>
            <a:r>
              <a:rPr lang="en-US" smtClean="0"/>
              <a:t>Neurogenesis continues later into life with new cells concentrating in memory, planning, decision making and  emotional areas of brain. </a:t>
            </a:r>
          </a:p>
          <a:p>
            <a:pPr eaLnBrk="1" hangingPunct="1">
              <a:spcBef>
                <a:spcPct val="0"/>
              </a:spcBef>
            </a:pPr>
            <a:endParaRPr lang="en-US" smtClean="0"/>
          </a:p>
        </p:txBody>
      </p:sp>
      <p:sp>
        <p:nvSpPr>
          <p:cNvPr id="12698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4" tIns="45713" rIns="91424" bIns="45713" anchor="b"/>
          <a:lstStyle/>
          <a:p>
            <a:pPr algn="r"/>
            <a:fld id="{3F225785-AB57-49C0-ACD9-ECD5F005BBC5}" type="slidenum">
              <a:rPr lang="en-US" sz="1100">
                <a:latin typeface="Times New Roman" pitchFamily="18" charset="0"/>
                <a:ea typeface="ヒラギノ角ゴ Pro W3"/>
                <a:cs typeface="ヒラギノ角ゴ Pro W3"/>
              </a:rPr>
              <a:pPr algn="r"/>
              <a:t>18</a:t>
            </a:fld>
            <a:endParaRPr lang="en-US" sz="1100">
              <a:latin typeface="Times New Roman" pitchFamily="18"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F3B3FC-8689-43C2-8A7D-CA8220FD9D00}" type="slidenum">
              <a:rPr lang="en-US"/>
              <a:pPr fontAlgn="base">
                <a:spcBef>
                  <a:spcPct val="0"/>
                </a:spcBef>
                <a:spcAft>
                  <a:spcPct val="0"/>
                </a:spcAft>
                <a:defRPr/>
              </a:pPr>
              <a:t>19</a:t>
            </a:fld>
            <a:endParaRPr lang="en-US"/>
          </a:p>
        </p:txBody>
      </p:sp>
      <p:sp>
        <p:nvSpPr>
          <p:cNvPr id="129026"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29027" name="Notes Placeholder 2"/>
          <p:cNvSpPr>
            <a:spLocks noGrp="1"/>
          </p:cNvSpPr>
          <p:nvPr>
            <p:ph type="body" idx="1"/>
          </p:nvPr>
        </p:nvSpPr>
        <p:spPr bwMode="auto">
          <a:xfrm>
            <a:off x="914400" y="4343400"/>
            <a:ext cx="5029200" cy="4114800"/>
          </a:xfrm>
          <a:noFill/>
        </p:spPr>
        <p:txBody>
          <a:bodyPr wrap="square" lIns="91424" tIns="45713" rIns="91424" bIns="45713"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4" tIns="45713" rIns="91424" bIns="45713" anchor="b"/>
          <a:lstStyle/>
          <a:p>
            <a:pPr algn="r"/>
            <a:fld id="{5B250402-44D7-4A12-BAF2-50D29D679981}" type="slidenum">
              <a:rPr lang="en-US" sz="1100">
                <a:latin typeface="Times New Roman" pitchFamily="18" charset="0"/>
                <a:ea typeface="ヒラギノ角ゴ Pro W3"/>
                <a:cs typeface="ヒラギノ角ゴ Pro W3"/>
              </a:rPr>
              <a:pPr algn="r"/>
              <a:t>19</a:t>
            </a:fld>
            <a:endParaRPr lang="en-US" sz="1100">
              <a:latin typeface="Times New Roman" pitchFamily="18"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9515B0-5C03-45EE-A889-67D298176450}" type="slidenum">
              <a:rPr lang="en-US"/>
              <a:pPr fontAlgn="base">
                <a:spcBef>
                  <a:spcPct val="0"/>
                </a:spcBef>
                <a:spcAft>
                  <a:spcPct val="0"/>
                </a:spcAft>
                <a:defRPr/>
              </a:pPr>
              <a:t>22</a:t>
            </a:fld>
            <a:endParaRPr lang="en-US"/>
          </a:p>
        </p:txBody>
      </p:sp>
      <p:sp>
        <p:nvSpPr>
          <p:cNvPr id="13312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33123" name="Notes Placeholder 2"/>
          <p:cNvSpPr>
            <a:spLocks noGrp="1"/>
          </p:cNvSpPr>
          <p:nvPr>
            <p:ph type="body" idx="1"/>
          </p:nvPr>
        </p:nvSpPr>
        <p:spPr bwMode="auto">
          <a:xfrm>
            <a:off x="914400" y="4343400"/>
            <a:ext cx="5029200" cy="4114800"/>
          </a:xfrm>
          <a:noFill/>
        </p:spPr>
        <p:txBody>
          <a:bodyPr wrap="square" lIns="91424" tIns="45713" rIns="91424" bIns="45713"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4" tIns="45713" rIns="91424" bIns="45713" anchor="b"/>
          <a:lstStyle/>
          <a:p>
            <a:pPr algn="r"/>
            <a:fld id="{BB68A734-1450-411B-9E64-A0366588835C}" type="slidenum">
              <a:rPr lang="en-US" sz="1100">
                <a:latin typeface="Times New Roman" pitchFamily="18" charset="0"/>
                <a:ea typeface="ヒラギノ角ゴ Pro W3"/>
                <a:cs typeface="ヒラギノ角ゴ Pro W3"/>
              </a:rPr>
              <a:pPr algn="r"/>
              <a:t>22</a:t>
            </a:fld>
            <a:endParaRPr lang="en-US" sz="1100">
              <a:latin typeface="Times New Roman" pitchFamily="18"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E63C03-A2A6-4FA3-9726-DE88BEAE467B}" type="slidenum">
              <a:rPr lang="en-US"/>
              <a:pPr fontAlgn="base">
                <a:spcBef>
                  <a:spcPct val="0"/>
                </a:spcBef>
                <a:spcAft>
                  <a:spcPct val="0"/>
                </a:spcAft>
                <a:defRPr/>
              </a:pPr>
              <a:t>23</a:t>
            </a:fld>
            <a:endParaRPr lang="en-US"/>
          </a:p>
        </p:txBody>
      </p:sp>
      <p:sp>
        <p:nvSpPr>
          <p:cNvPr id="135170"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35171" name="Notes Placeholder 2"/>
          <p:cNvSpPr>
            <a:spLocks noGrp="1"/>
          </p:cNvSpPr>
          <p:nvPr>
            <p:ph type="body" idx="1"/>
          </p:nvPr>
        </p:nvSpPr>
        <p:spPr bwMode="auto">
          <a:xfrm>
            <a:off x="914400" y="4343400"/>
            <a:ext cx="5029200" cy="4114800"/>
          </a:xfrm>
          <a:noFill/>
        </p:spPr>
        <p:txBody>
          <a:bodyPr wrap="square" lIns="91424" tIns="45713" rIns="91424" bIns="45713"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4" tIns="45713" rIns="91424" bIns="45713" anchor="b"/>
          <a:lstStyle/>
          <a:p>
            <a:pPr algn="r"/>
            <a:fld id="{F9A5FFFC-64A1-48E7-B866-4F74FB909BA3}" type="slidenum">
              <a:rPr lang="en-US" sz="1100">
                <a:latin typeface="Times New Roman" pitchFamily="18" charset="0"/>
                <a:ea typeface="ヒラギノ角ゴ Pro W3"/>
                <a:cs typeface="ヒラギノ角ゴ Pro W3"/>
              </a:rPr>
              <a:pPr algn="r"/>
              <a:t>23</a:t>
            </a:fld>
            <a:endParaRPr lang="en-US" sz="1100">
              <a:latin typeface="Times New Roman" pitchFamily="18" charset="0"/>
              <a:ea typeface="ヒラギノ角ゴ Pro W3"/>
              <a:cs typeface="ヒラギノ角ゴ Pro W3"/>
            </a:endParaRPr>
          </a:p>
        </p:txBody>
      </p:sp>
      <p:pic>
        <p:nvPicPr>
          <p:cNvPr id="135173" name="Picture 4"/>
          <p:cNvPicPr>
            <a:picLocks noChangeAspect="1" noChangeArrowheads="1"/>
          </p:cNvPicPr>
          <p:nvPr/>
        </p:nvPicPr>
        <p:blipFill>
          <a:blip r:embed="rId3"/>
          <a:srcRect/>
          <a:stretch>
            <a:fillRect/>
          </a:stretch>
        </p:blipFill>
        <p:spPr bwMode="auto">
          <a:xfrm>
            <a:off x="1000125" y="4572000"/>
            <a:ext cx="4857750" cy="4006850"/>
          </a:xfrm>
          <a:prstGeom prst="rect">
            <a:avLst/>
          </a:prstGeom>
          <a:noFill/>
          <a:ln w="9525">
            <a:noFill/>
            <a:miter lim="800000"/>
            <a:headEnd/>
            <a:tailEnd/>
          </a:ln>
        </p:spPr>
      </p:pic>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219F14-4555-4FCB-BDBA-075DB3CF3933}" type="slidenum">
              <a:rPr lang="en-US"/>
              <a:pPr fontAlgn="base">
                <a:spcBef>
                  <a:spcPct val="0"/>
                </a:spcBef>
                <a:spcAft>
                  <a:spcPct val="0"/>
                </a:spcAft>
                <a:defRPr/>
              </a:pPr>
              <a:t>24</a:t>
            </a:fld>
            <a:endParaRPr lang="en-US"/>
          </a:p>
        </p:txBody>
      </p:sp>
      <p:sp>
        <p:nvSpPr>
          <p:cNvPr id="137218"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37219" name="Notes Placeholder 2"/>
          <p:cNvSpPr>
            <a:spLocks noGrp="1"/>
          </p:cNvSpPr>
          <p:nvPr>
            <p:ph type="body" idx="1"/>
          </p:nvPr>
        </p:nvSpPr>
        <p:spPr bwMode="auto">
          <a:xfrm>
            <a:off x="914400" y="4343400"/>
            <a:ext cx="5029200" cy="4114800"/>
          </a:xfrm>
          <a:noFill/>
        </p:spPr>
        <p:txBody>
          <a:bodyPr wrap="square" lIns="91424" tIns="45713" rIns="91424" bIns="45713"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4" tIns="45713" rIns="91424" bIns="45713" anchor="b"/>
          <a:lstStyle/>
          <a:p>
            <a:pPr algn="r"/>
            <a:fld id="{9C719E88-E4CE-4EF9-AEEA-934A40174427}" type="slidenum">
              <a:rPr lang="en-US" sz="1100">
                <a:latin typeface="Times New Roman" pitchFamily="18" charset="0"/>
                <a:ea typeface="ヒラギノ角ゴ Pro W3"/>
                <a:cs typeface="ヒラギノ角ゴ Pro W3"/>
              </a:rPr>
              <a:pPr algn="r"/>
              <a:t>24</a:t>
            </a:fld>
            <a:endParaRPr lang="en-US" sz="1100">
              <a:latin typeface="Times New Roman" pitchFamily="18"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0BDDD7-65F2-4203-B443-435C482ABF40}" type="slidenum">
              <a:rPr lang="en-US"/>
              <a:pPr fontAlgn="base">
                <a:spcBef>
                  <a:spcPct val="0"/>
                </a:spcBef>
                <a:spcAft>
                  <a:spcPct val="0"/>
                </a:spcAft>
                <a:defRPr/>
              </a:pPr>
              <a:t>25</a:t>
            </a:fld>
            <a:endParaRPr lang="en-US"/>
          </a:p>
        </p:txBody>
      </p:sp>
      <p:sp>
        <p:nvSpPr>
          <p:cNvPr id="139266"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39267" name="Notes Placeholder 2"/>
          <p:cNvSpPr>
            <a:spLocks noGrp="1"/>
          </p:cNvSpPr>
          <p:nvPr>
            <p:ph type="body" idx="1"/>
          </p:nvPr>
        </p:nvSpPr>
        <p:spPr bwMode="auto">
          <a:xfrm>
            <a:off x="914400" y="4343400"/>
            <a:ext cx="5029200" cy="4114800"/>
          </a:xfrm>
          <a:noFill/>
        </p:spPr>
        <p:txBody>
          <a:bodyPr wrap="square" lIns="91424" tIns="45713" rIns="91424" bIns="45713" numCol="1" anchor="t" anchorCtr="0" compatLnSpc="1">
            <a:prstTxWarp prst="textNoShape">
              <a:avLst/>
            </a:prstTxWarp>
          </a:bodyPr>
          <a:lstStyle/>
          <a:p>
            <a:pPr eaLnBrk="1" hangingPunct="1">
              <a:spcBef>
                <a:spcPct val="0"/>
              </a:spcBef>
            </a:pPr>
            <a:r>
              <a:rPr lang="en-US" smtClean="0"/>
              <a:t>Thus allostatic load reflects, in part, genetically- or developmentally-programmed inefficiency in handling the normal challenges of daily life related to the sleep-wake cycle and other daily experiences, as well as the adverse physiological consequences of a fat-rich diet, drinking or smoking.</a:t>
            </a:r>
          </a:p>
          <a:p>
            <a:pPr eaLnBrk="1" hangingPunct="1">
              <a:spcBef>
                <a:spcPct val="0"/>
              </a:spcBef>
            </a:pPr>
            <a:endParaRPr lang="en-US" smtClean="0"/>
          </a:p>
          <a:p>
            <a:pPr eaLnBrk="1" hangingPunct="1">
              <a:spcBef>
                <a:spcPct val="0"/>
              </a:spcBef>
            </a:pPr>
            <a:r>
              <a:rPr lang="en-US" smtClean="0"/>
              <a:t>Psychol Sci. 2007 Nov;18(11):953-7.Click here to read Links</a:t>
            </a:r>
          </a:p>
          <a:p>
            <a:pPr eaLnBrk="1" hangingPunct="1">
              <a:spcBef>
                <a:spcPct val="0"/>
              </a:spcBef>
            </a:pPr>
            <a:r>
              <a:rPr lang="en-US" smtClean="0"/>
              <a:t>    Childhood poverty and health: cumulative risk exposure and stress dysregulation.</a:t>
            </a:r>
          </a:p>
          <a:p>
            <a:pPr eaLnBrk="1" hangingPunct="1">
              <a:spcBef>
                <a:spcPct val="0"/>
              </a:spcBef>
            </a:pPr>
            <a:r>
              <a:rPr lang="en-US" smtClean="0"/>
              <a:t>    Evans GW, Kim P.</a:t>
            </a:r>
          </a:p>
          <a:p>
            <a:pPr eaLnBrk="1" hangingPunct="1">
              <a:spcBef>
                <a:spcPct val="0"/>
              </a:spcBef>
            </a:pPr>
            <a:endParaRPr lang="en-US" smtClean="0"/>
          </a:p>
          <a:p>
            <a:pPr eaLnBrk="1" hangingPunct="1">
              <a:spcBef>
                <a:spcPct val="0"/>
              </a:spcBef>
            </a:pPr>
            <a:r>
              <a:rPr lang="en-US" smtClean="0"/>
              <a:t>    Department of Design and Environmental Analysis, Cornell University, Ithaca, NY 14853-4401, USA. gwe1@cornell.edu</a:t>
            </a:r>
          </a:p>
          <a:p>
            <a:pPr eaLnBrk="1" hangingPunct="1">
              <a:spcBef>
                <a:spcPct val="0"/>
              </a:spcBef>
            </a:pPr>
            <a:endParaRPr lang="en-US" smtClean="0"/>
          </a:p>
          <a:p>
            <a:pPr eaLnBrk="1" hangingPunct="1">
              <a:spcBef>
                <a:spcPct val="0"/>
              </a:spcBef>
            </a:pPr>
            <a:r>
              <a:rPr lang="en-US" smtClean="0"/>
              <a:t>    A massive literature documents the inverse association between poverty or low socioeconomic status and health, but little is known about the mechanisms underlying this robust relation. We examined longitudinal relations between duration of poverty exposure since birth, cumulative risk exposure, and physiological stress in two hundred seven 13-year-olds. Chronic stress was assessed by basal blood pressure and overnight cortisol levels; stress regulation was assessed by cardiovascular reactivity to a standard acute stressor and recovery after exposure to this stressor. Cumulative risk exposure was measured by multiple physical (e.g., substandard housing) and social (e.g., family turmoil) risk factors. The greater the number of years spent living in poverty, the more elevated was overnight cortisol and the more dysregulated was the cardiovascular response (i.e., muted reactivity). Cardiovascular recovery was not affected by duration of poverty exposure. Unlike the duration of poverty exposure, concurrent poverty (i.e., during adolescence) did not affect these physiological stress outcomes. The effects of childhood poverty on stress dysregulation are largely explained by cumulative risk exposure accompanying childhood poverty.</a:t>
            </a:r>
          </a:p>
        </p:txBody>
      </p:sp>
      <p:sp>
        <p:nvSpPr>
          <p:cNvPr id="13926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4" tIns="45713" rIns="91424" bIns="45713" anchor="b"/>
          <a:lstStyle/>
          <a:p>
            <a:pPr algn="r"/>
            <a:fld id="{C993123D-DEBC-4E48-ACBD-4F3107973DAF}" type="slidenum">
              <a:rPr lang="en-US" sz="1100">
                <a:latin typeface="Times New Roman" pitchFamily="18" charset="0"/>
                <a:ea typeface="ヒラギノ角ゴ Pro W3"/>
                <a:cs typeface="ヒラギノ角ゴ Pro W3"/>
              </a:rPr>
              <a:pPr algn="r"/>
              <a:t>25</a:t>
            </a:fld>
            <a:endParaRPr lang="en-US" sz="1100">
              <a:latin typeface="Times New Roman" pitchFamily="18"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A69A8A-9130-4C78-910A-A581A2C4B6C7}" type="slidenum">
              <a:rPr lang="en-US"/>
              <a:pPr fontAlgn="base">
                <a:spcBef>
                  <a:spcPct val="0"/>
                </a:spcBef>
                <a:spcAft>
                  <a:spcPct val="0"/>
                </a:spcAft>
                <a:defRPr/>
              </a:pPr>
              <a:t>26</a:t>
            </a:fld>
            <a:endParaRPr lang="en-US"/>
          </a:p>
        </p:txBody>
      </p:sp>
      <p:sp>
        <p:nvSpPr>
          <p:cNvPr id="141314"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41315" name="Notes Placeholder 2"/>
          <p:cNvSpPr>
            <a:spLocks noGrp="1"/>
          </p:cNvSpPr>
          <p:nvPr>
            <p:ph type="body" idx="1"/>
          </p:nvPr>
        </p:nvSpPr>
        <p:spPr bwMode="auto">
          <a:xfrm>
            <a:off x="914400" y="4343400"/>
            <a:ext cx="5029200" cy="4114800"/>
          </a:xfrm>
          <a:noFill/>
        </p:spPr>
        <p:txBody>
          <a:bodyPr wrap="square" lIns="91424" tIns="45713" rIns="91424" bIns="45713"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24" tIns="45713" rIns="91424" bIns="45713" anchor="b"/>
          <a:lstStyle/>
          <a:p>
            <a:pPr algn="r"/>
            <a:fld id="{8E2E7553-549B-40E5-AB5E-760AD16BCFF2}" type="slidenum">
              <a:rPr lang="en-US" sz="1100">
                <a:latin typeface="Times New Roman" pitchFamily="18" charset="0"/>
                <a:ea typeface="ヒラギノ角ゴ Pro W3"/>
                <a:cs typeface="ヒラギノ角ゴ Pro W3"/>
              </a:rPr>
              <a:pPr algn="r"/>
              <a:t>26</a:t>
            </a:fld>
            <a:endParaRPr lang="en-US" sz="1100">
              <a:latin typeface="Times New Roman" pitchFamily="18"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A34B62C6-7735-4F0A-A954-955E0450B8A6}" type="datetimeFigureOut">
              <a:rPr lang="en-US"/>
              <a:pPr>
                <a:defRPr/>
              </a:pPr>
              <a:t>4/17/2013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607F7A8-A20E-4F6A-A647-552B84B5C14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8AC5328-2DE2-43C5-9975-77601C0B778C}" type="datetimeFigureOut">
              <a:rPr lang="en-US"/>
              <a:pPr>
                <a:defRPr/>
              </a:pPr>
              <a:t>4/17/2013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7ED1125-1922-4994-A41F-66473E4FA8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39668A5-605C-42FC-8FF2-8D06C6437E39}" type="datetimeFigureOut">
              <a:rPr lang="en-US"/>
              <a:pPr>
                <a:defRPr/>
              </a:pPr>
              <a:t>4/17/2013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6B56C85-24A4-4386-BDC3-D651781672B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CEFC27D-8658-4E14-A377-AF90E29D0A9D}" type="datetimeFigureOut">
              <a:rPr lang="en-US"/>
              <a:pPr>
                <a:defRPr/>
              </a:pPr>
              <a:t>4/17/2013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D24D938-6F84-4AFD-954A-833788883B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19FBFF08-DC6E-4DF7-9A45-8E5A3B856911}" type="datetimeFigureOut">
              <a:rPr lang="en-US"/>
              <a:pPr>
                <a:defRPr/>
              </a:pPr>
              <a:t>4/17/2013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5CED59E-61EE-422A-AF26-F6523BE050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1E33001-7881-483F-8D1D-AAD637D3B867}" type="datetimeFigureOut">
              <a:rPr lang="en-US"/>
              <a:pPr>
                <a:defRPr/>
              </a:pPr>
              <a:t>4/17/2013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7F0733E-10EF-46A6-B473-07BA1FBB4F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4EEE0D4-F3B4-4A11-B8AA-E0A61DD3660F}" type="datetimeFigureOut">
              <a:rPr lang="en-US"/>
              <a:pPr>
                <a:defRPr/>
              </a:pPr>
              <a:t>4/17/2013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D48D075-8344-49C6-9E7C-DBCB8AA038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7C3DDD7-FE38-4758-B938-351D4A1A8132}" type="datetimeFigureOut">
              <a:rPr lang="en-US"/>
              <a:pPr>
                <a:defRPr/>
              </a:pPr>
              <a:t>4/17/2013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E4EC580-D5D6-4A21-9DB5-E2924F61B8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4A9510C-42F0-47E8-961F-843931368DB5}" type="datetimeFigureOut">
              <a:rPr lang="en-US"/>
              <a:pPr>
                <a:defRPr/>
              </a:pPr>
              <a:t>4/17/2013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67B8D98-7FFB-40B6-B6BF-058655B0E9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DBE5EA9-C682-41A4-85D4-71B716FFD407}" type="datetimeFigureOut">
              <a:rPr lang="en-US"/>
              <a:pPr>
                <a:defRPr/>
              </a:pPr>
              <a:t>4/17/2013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DF8FABB-F4C0-4F15-BCEB-CC69CE5483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238048C-1714-4690-AA9F-278C1495E911}" type="datetimeFigureOut">
              <a:rPr lang="en-US"/>
              <a:pPr>
                <a:defRPr/>
              </a:pPr>
              <a:t>4/17/2013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FA1DF43-72D1-4D1D-805E-33EE92103E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282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6282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48BAAB4A-AD49-40AA-BD9E-C95571FAEAB8}" type="datetimeFigureOut">
              <a:rPr lang="en-US"/>
              <a:pPr>
                <a:defRPr/>
              </a:pPr>
              <a:t>4/17/2013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A1862A63-911D-4C47-B546-50421CF53CEC}" type="slidenum">
              <a:rPr lang="en-US"/>
              <a:pPr>
                <a:defRPr/>
              </a:pPr>
              <a:t>‹#›</a:t>
            </a:fld>
            <a:endParaRPr lang="en-US"/>
          </a:p>
        </p:txBody>
      </p:sp>
      <p:grpSp>
        <p:nvGrpSpPr>
          <p:cNvPr id="16282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2"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dx.doi.org/10.1787/888932381893"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00" name="Object 4"/>
          <p:cNvGraphicFramePr>
            <a:graphicFrameLocks noChangeAspect="1"/>
          </p:cNvGraphicFramePr>
          <p:nvPr/>
        </p:nvGraphicFramePr>
        <p:xfrm>
          <a:off x="1905000" y="762000"/>
          <a:ext cx="4710113" cy="6096000"/>
        </p:xfrm>
        <a:graphic>
          <a:graphicData uri="http://schemas.openxmlformats.org/presentationml/2006/ole">
            <p:oleObj spid="_x0000_s106500" name="Acrobat Document" r:id="rId3" imgW="6885000" imgH="8910000" progId="AcroExch.Document.11">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7"/>
          <p:cNvSpPr>
            <a:spLocks noGrp="1"/>
          </p:cNvSpPr>
          <p:nvPr>
            <p:ph type="title"/>
          </p:nvPr>
        </p:nvSpPr>
        <p:spPr/>
        <p:txBody>
          <a:bodyPr/>
          <a:lstStyle/>
          <a:p>
            <a:pPr eaLnBrk="1" hangingPunct="1"/>
            <a:endParaRPr lang="en-US" smtClean="0"/>
          </a:p>
        </p:txBody>
      </p:sp>
      <p:pic>
        <p:nvPicPr>
          <p:cNvPr id="115714" name="Picture 5" descr="1.gif"/>
          <p:cNvPicPr>
            <a:picLocks noGrp="1" noChangeAspect="1"/>
          </p:cNvPicPr>
          <p:nvPr>
            <p:ph idx="1"/>
          </p:nvPr>
        </p:nvPicPr>
        <p:blipFill>
          <a:blip r:embed="rId2" cstate="print"/>
          <a:srcRect/>
          <a:stretch>
            <a:fillRect/>
          </a:stretch>
        </p:blipFill>
        <p:spPr>
          <a:xfrm>
            <a:off x="228600" y="228600"/>
            <a:ext cx="4981575" cy="3705225"/>
          </a:xfrm>
        </p:spPr>
      </p:pic>
      <p:pic>
        <p:nvPicPr>
          <p:cNvPr id="115715" name="Picture 7" descr="Heckman Picture1"/>
          <p:cNvPicPr>
            <a:picLocks noChangeAspect="1" noChangeArrowheads="1"/>
          </p:cNvPicPr>
          <p:nvPr/>
        </p:nvPicPr>
        <p:blipFill>
          <a:blip r:embed="rId3" cstate="print"/>
          <a:srcRect/>
          <a:stretch>
            <a:fillRect/>
          </a:stretch>
        </p:blipFill>
        <p:spPr bwMode="auto">
          <a:xfrm>
            <a:off x="609600" y="4648200"/>
            <a:ext cx="7696200" cy="2209800"/>
          </a:xfrm>
          <a:prstGeom prst="rect">
            <a:avLst/>
          </a:prstGeom>
          <a:noFill/>
          <a:ln w="9525">
            <a:noFill/>
            <a:miter lim="800000"/>
            <a:headEnd/>
            <a:tailEnd/>
          </a:ln>
        </p:spPr>
      </p:pic>
      <p:pic>
        <p:nvPicPr>
          <p:cNvPr id="115716" name="Picture 8" descr="poverty_america"/>
          <p:cNvPicPr>
            <a:picLocks noChangeAspect="1" noChangeArrowheads="1"/>
          </p:cNvPicPr>
          <p:nvPr/>
        </p:nvPicPr>
        <p:blipFill>
          <a:blip r:embed="rId4" cstate="print"/>
          <a:srcRect/>
          <a:stretch>
            <a:fillRect/>
          </a:stretch>
        </p:blipFill>
        <p:spPr bwMode="auto">
          <a:xfrm>
            <a:off x="5486400" y="0"/>
            <a:ext cx="2759075"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endParaRPr lang="en-US" smtClean="0"/>
          </a:p>
        </p:txBody>
      </p:sp>
      <p:pic>
        <p:nvPicPr>
          <p:cNvPr id="20482" name="Picture 6" descr="2.gif"/>
          <p:cNvPicPr>
            <a:picLocks noGrp="1" noChangeAspect="1"/>
          </p:cNvPicPr>
          <p:nvPr>
            <p:ph idx="1"/>
          </p:nvPr>
        </p:nvPicPr>
        <p:blipFill>
          <a:blip r:embed="rId2" cstate="print">
            <a:duotone>
              <a:prstClr val="black"/>
              <a:srgbClr val="002060">
                <a:tint val="45000"/>
                <a:satMod val="400000"/>
              </a:srgbClr>
            </a:duotone>
          </a:blip>
          <a:srcRect/>
          <a:stretch>
            <a:fillRect/>
          </a:stretch>
        </p:blipFill>
        <p:spPr>
          <a:xfrm>
            <a:off x="152400" y="762000"/>
            <a:ext cx="4038600" cy="2590800"/>
          </a:xfrm>
        </p:spPr>
      </p:pic>
      <p:pic>
        <p:nvPicPr>
          <p:cNvPr id="20483" name="Picture 5" descr="heckman 2"/>
          <p:cNvPicPr>
            <a:picLocks noChangeAspect="1" noChangeArrowheads="1"/>
          </p:cNvPicPr>
          <p:nvPr/>
        </p:nvPicPr>
        <p:blipFill>
          <a:blip r:embed="rId3" cstate="print">
            <a:duotone>
              <a:prstClr val="black"/>
              <a:srgbClr val="002060">
                <a:tint val="45000"/>
                <a:satMod val="400000"/>
              </a:srgbClr>
            </a:duotone>
          </a:blip>
          <a:srcRect/>
          <a:stretch>
            <a:fillRect/>
          </a:stretch>
        </p:blipFill>
        <p:spPr bwMode="auto">
          <a:xfrm>
            <a:off x="228600" y="4191000"/>
            <a:ext cx="8915400" cy="1855788"/>
          </a:xfrm>
          <a:prstGeom prst="rect">
            <a:avLst/>
          </a:prstGeom>
          <a:noFill/>
          <a:ln w="9525">
            <a:noFill/>
            <a:miter lim="800000"/>
            <a:headEnd/>
            <a:tailEnd/>
          </a:ln>
        </p:spPr>
      </p:pic>
      <p:pic>
        <p:nvPicPr>
          <p:cNvPr id="116740" name="Picture 6" descr="toddler reading"/>
          <p:cNvPicPr>
            <a:picLocks noChangeAspect="1" noChangeArrowheads="1"/>
          </p:cNvPicPr>
          <p:nvPr/>
        </p:nvPicPr>
        <p:blipFill>
          <a:blip r:embed="rId4" cstate="print"/>
          <a:srcRect/>
          <a:stretch>
            <a:fillRect/>
          </a:stretch>
        </p:blipFill>
        <p:spPr bwMode="auto">
          <a:xfrm>
            <a:off x="4267200" y="215900"/>
            <a:ext cx="4495800" cy="389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endParaRPr lang="en-US" smtClean="0"/>
          </a:p>
        </p:txBody>
      </p:sp>
      <p:pic>
        <p:nvPicPr>
          <p:cNvPr id="117762" name="Picture 5" descr="3.gif"/>
          <p:cNvPicPr>
            <a:picLocks noGrp="1" noChangeAspect="1"/>
          </p:cNvPicPr>
          <p:nvPr>
            <p:ph idx="1"/>
          </p:nvPr>
        </p:nvPicPr>
        <p:blipFill>
          <a:blip r:embed="rId2" cstate="print"/>
          <a:srcRect/>
          <a:stretch>
            <a:fillRect/>
          </a:stretch>
        </p:blipFill>
        <p:spPr>
          <a:xfrm>
            <a:off x="533400" y="1524000"/>
            <a:ext cx="3048000" cy="2501900"/>
          </a:xfrm>
        </p:spPr>
      </p:pic>
      <p:pic>
        <p:nvPicPr>
          <p:cNvPr id="117763" name="Picture 5" descr="Heckman 3"/>
          <p:cNvPicPr>
            <a:picLocks noChangeAspect="1" noChangeArrowheads="1"/>
          </p:cNvPicPr>
          <p:nvPr/>
        </p:nvPicPr>
        <p:blipFill>
          <a:blip r:embed="rId3" cstate="print"/>
          <a:srcRect/>
          <a:stretch>
            <a:fillRect/>
          </a:stretch>
        </p:blipFill>
        <p:spPr bwMode="auto">
          <a:xfrm>
            <a:off x="533400" y="4114800"/>
            <a:ext cx="8234363" cy="1743075"/>
          </a:xfrm>
          <a:prstGeom prst="rect">
            <a:avLst/>
          </a:prstGeom>
          <a:noFill/>
          <a:ln w="9525">
            <a:noFill/>
            <a:miter lim="800000"/>
            <a:headEnd/>
            <a:tailEnd/>
          </a:ln>
        </p:spPr>
      </p:pic>
      <p:pic>
        <p:nvPicPr>
          <p:cNvPr id="117764" name="Picture 6" descr="poor-Family"/>
          <p:cNvPicPr>
            <a:picLocks noChangeAspect="1" noChangeArrowheads="1"/>
          </p:cNvPicPr>
          <p:nvPr/>
        </p:nvPicPr>
        <p:blipFill>
          <a:blip r:embed="rId4" cstate="print"/>
          <a:srcRect/>
          <a:stretch>
            <a:fillRect/>
          </a:stretch>
        </p:blipFill>
        <p:spPr bwMode="auto">
          <a:xfrm>
            <a:off x="4773613" y="152400"/>
            <a:ext cx="3481387" cy="383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pPr eaLnBrk="1" hangingPunct="1"/>
            <a:endParaRPr lang="en-US" smtClean="0"/>
          </a:p>
        </p:txBody>
      </p:sp>
      <p:pic>
        <p:nvPicPr>
          <p:cNvPr id="118786" name="Picture 5" descr="4.gif"/>
          <p:cNvPicPr>
            <a:picLocks noGrp="1" noChangeAspect="1"/>
          </p:cNvPicPr>
          <p:nvPr>
            <p:ph idx="1"/>
          </p:nvPr>
        </p:nvPicPr>
        <p:blipFill>
          <a:blip r:embed="rId2" cstate="print"/>
          <a:srcRect/>
          <a:stretch>
            <a:fillRect/>
          </a:stretch>
        </p:blipFill>
        <p:spPr>
          <a:xfrm>
            <a:off x="533400" y="1447800"/>
            <a:ext cx="4038600" cy="2525713"/>
          </a:xfrm>
        </p:spPr>
      </p:pic>
      <p:pic>
        <p:nvPicPr>
          <p:cNvPr id="118787" name="Picture 5" descr="heckman 4"/>
          <p:cNvPicPr>
            <a:picLocks noChangeAspect="1" noChangeArrowheads="1"/>
          </p:cNvPicPr>
          <p:nvPr/>
        </p:nvPicPr>
        <p:blipFill>
          <a:blip r:embed="rId3" cstate="print"/>
          <a:srcRect/>
          <a:stretch>
            <a:fillRect/>
          </a:stretch>
        </p:blipFill>
        <p:spPr bwMode="auto">
          <a:xfrm>
            <a:off x="457200" y="4038600"/>
            <a:ext cx="8215313" cy="1744663"/>
          </a:xfrm>
          <a:prstGeom prst="rect">
            <a:avLst/>
          </a:prstGeom>
          <a:noFill/>
          <a:ln w="9525">
            <a:noFill/>
            <a:miter lim="800000"/>
            <a:headEnd/>
            <a:tailEnd/>
          </a:ln>
        </p:spPr>
      </p:pic>
      <p:pic>
        <p:nvPicPr>
          <p:cNvPr id="118788" name="Picture 6" descr="investment"/>
          <p:cNvPicPr>
            <a:picLocks noChangeAspect="1" noChangeArrowheads="1"/>
          </p:cNvPicPr>
          <p:nvPr/>
        </p:nvPicPr>
        <p:blipFill>
          <a:blip r:embed="rId4" cstate="print"/>
          <a:srcRect/>
          <a:stretch>
            <a:fillRect/>
          </a:stretch>
        </p:blipFill>
        <p:spPr bwMode="auto">
          <a:xfrm>
            <a:off x="4724400" y="2286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endParaRPr lang="en-US" smtClean="0"/>
          </a:p>
        </p:txBody>
      </p:sp>
      <p:pic>
        <p:nvPicPr>
          <p:cNvPr id="119810" name="Picture 5" descr="graph2.jpg"/>
          <p:cNvPicPr>
            <a:picLocks noGrp="1" noChangeAspect="1"/>
          </p:cNvPicPr>
          <p:nvPr>
            <p:ph idx="1"/>
          </p:nvPr>
        </p:nvPicPr>
        <p:blipFill>
          <a:blip r:embed="rId2" cstate="print"/>
          <a:srcRect/>
          <a:stretch>
            <a:fillRect/>
          </a:stretch>
        </p:blipFill>
        <p:spPr>
          <a:xfrm>
            <a:off x="3429000" y="381000"/>
            <a:ext cx="5397500" cy="5943600"/>
          </a:xfrm>
        </p:spPr>
      </p:pic>
      <p:pic>
        <p:nvPicPr>
          <p:cNvPr id="119811" name="Picture 6" descr="equation.gif"/>
          <p:cNvPicPr>
            <a:picLocks noChangeAspect="1"/>
          </p:cNvPicPr>
          <p:nvPr/>
        </p:nvPicPr>
        <p:blipFill>
          <a:blip r:embed="rId3" cstate="print"/>
          <a:srcRect/>
          <a:stretch>
            <a:fillRect/>
          </a:stretch>
        </p:blipFill>
        <p:spPr bwMode="auto">
          <a:xfrm>
            <a:off x="228600" y="2286000"/>
            <a:ext cx="3084513" cy="284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457200" y="0"/>
            <a:ext cx="8229600" cy="1295400"/>
          </a:xfrm>
        </p:spPr>
        <p:txBody>
          <a:bodyPr/>
          <a:lstStyle/>
          <a:p>
            <a:pPr eaLnBrk="1" hangingPunct="1"/>
            <a:r>
              <a:rPr lang="en-US" smtClean="0"/>
              <a:t>THE HECKMAN EQUATION</a:t>
            </a:r>
          </a:p>
        </p:txBody>
      </p:sp>
      <p:pic>
        <p:nvPicPr>
          <p:cNvPr id="120834" name="Picture 4" descr="graph1.jpg"/>
          <p:cNvPicPr>
            <a:picLocks noGrp="1" noChangeAspect="1"/>
          </p:cNvPicPr>
          <p:nvPr>
            <p:ph idx="1"/>
          </p:nvPr>
        </p:nvPicPr>
        <p:blipFill>
          <a:blip r:embed="rId2" cstate="print"/>
          <a:srcRect/>
          <a:stretch>
            <a:fillRect/>
          </a:stretch>
        </p:blipFill>
        <p:spPr>
          <a:xfrm>
            <a:off x="3211513" y="1828800"/>
            <a:ext cx="5932487" cy="5029200"/>
          </a:xfrm>
        </p:spPr>
      </p:pic>
      <p:pic>
        <p:nvPicPr>
          <p:cNvPr id="120835" name="Picture 5" descr="heckman graph"/>
          <p:cNvPicPr>
            <a:picLocks noChangeAspect="1" noChangeArrowheads="1"/>
          </p:cNvPicPr>
          <p:nvPr/>
        </p:nvPicPr>
        <p:blipFill>
          <a:blip r:embed="rId3" cstate="print"/>
          <a:srcRect/>
          <a:stretch>
            <a:fillRect/>
          </a:stretch>
        </p:blipFill>
        <p:spPr bwMode="auto">
          <a:xfrm>
            <a:off x="0" y="1447800"/>
            <a:ext cx="3689350" cy="185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idx="4294967295"/>
          </p:nvPr>
        </p:nvSpPr>
        <p:spPr>
          <a:xfrm>
            <a:off x="1066800" y="0"/>
            <a:ext cx="8077200" cy="1143000"/>
          </a:xfrm>
        </p:spPr>
        <p:txBody>
          <a:bodyPr bIns="91440"/>
          <a:lstStyle/>
          <a:p>
            <a:pPr eaLnBrk="1" hangingPunct="1"/>
            <a:r>
              <a:rPr lang="en-US" smtClean="0"/>
              <a:t>What determines health?</a:t>
            </a:r>
          </a:p>
        </p:txBody>
      </p:sp>
      <p:graphicFrame>
        <p:nvGraphicFramePr>
          <p:cNvPr id="4" name="Content Placeholder 3"/>
          <p:cNvGraphicFramePr>
            <a:graphicFrameLocks noGrp="1"/>
          </p:cNvGraphicFramePr>
          <p:nvPr>
            <p:ph sz="quarter" idx="4294967295"/>
          </p:nvPr>
        </p:nvGraphicFramePr>
        <p:xfrm>
          <a:off x="0" y="1603375"/>
          <a:ext cx="8216900" cy="4513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1859" name="TextBox 5"/>
          <p:cNvSpPr txBox="1">
            <a:spLocks noChangeArrowheads="1"/>
          </p:cNvSpPr>
          <p:nvPr/>
        </p:nvSpPr>
        <p:spPr bwMode="auto">
          <a:xfrm>
            <a:off x="381000" y="1600200"/>
            <a:ext cx="1981200" cy="1384300"/>
          </a:xfrm>
          <a:prstGeom prst="rect">
            <a:avLst/>
          </a:prstGeom>
          <a:noFill/>
          <a:ln w="9525">
            <a:noFill/>
            <a:miter lim="800000"/>
            <a:headEnd/>
            <a:tailEnd/>
          </a:ln>
        </p:spPr>
        <p:txBody>
          <a:bodyPr>
            <a:spAutoFit/>
          </a:bodyPr>
          <a:lstStyle/>
          <a:p>
            <a:pPr algn="ctr"/>
            <a:r>
              <a:rPr lang="en-US" sz="1400">
                <a:latin typeface="Franklin Gothic Book" pitchFamily="34" charset="0"/>
                <a:ea typeface="ヒラギノ角ゴ Pro W3"/>
                <a:cs typeface="ヒラギノ角ゴ Pro W3"/>
              </a:rPr>
              <a:t>Genetics</a:t>
            </a:r>
          </a:p>
          <a:p>
            <a:pPr algn="ctr"/>
            <a:r>
              <a:rPr lang="en-US" sz="1400">
                <a:latin typeface="Franklin Gothic Book" pitchFamily="34" charset="0"/>
                <a:ea typeface="ヒラギノ角ゴ Pro W3"/>
                <a:cs typeface="ヒラギノ角ゴ Pro W3"/>
              </a:rPr>
              <a:t>Pre –and perinatal factors</a:t>
            </a:r>
          </a:p>
          <a:p>
            <a:pPr algn="ctr"/>
            <a:r>
              <a:rPr lang="en-US" sz="1400">
                <a:latin typeface="Franklin Gothic Book" pitchFamily="34" charset="0"/>
                <a:ea typeface="ヒラギノ角ゴ Pro W3"/>
                <a:cs typeface="ヒラギノ角ゴ Pro W3"/>
              </a:rPr>
              <a:t>Physical health</a:t>
            </a:r>
          </a:p>
          <a:p>
            <a:pPr algn="ctr"/>
            <a:r>
              <a:rPr lang="en-US" sz="1400">
                <a:latin typeface="Franklin Gothic Book" pitchFamily="34" charset="0"/>
                <a:ea typeface="ヒラギノ角ゴ Pro W3"/>
                <a:cs typeface="ヒラギノ角ゴ Pro W3"/>
              </a:rPr>
              <a:t>Gender</a:t>
            </a:r>
          </a:p>
          <a:p>
            <a:pPr algn="ctr"/>
            <a:r>
              <a:rPr lang="en-US" sz="1400">
                <a:latin typeface="Franklin Gothic Book" pitchFamily="34" charset="0"/>
                <a:ea typeface="ヒラギノ角ゴ Pro W3"/>
                <a:cs typeface="ヒラギノ角ゴ Pro W3"/>
              </a:rPr>
              <a:t>Trauma</a:t>
            </a:r>
          </a:p>
        </p:txBody>
      </p:sp>
      <p:sp>
        <p:nvSpPr>
          <p:cNvPr id="121860" name="TextBox 5"/>
          <p:cNvSpPr txBox="1">
            <a:spLocks noChangeArrowheads="1"/>
          </p:cNvSpPr>
          <p:nvPr/>
        </p:nvSpPr>
        <p:spPr bwMode="auto">
          <a:xfrm>
            <a:off x="228600" y="4406900"/>
            <a:ext cx="1600200" cy="1384300"/>
          </a:xfrm>
          <a:prstGeom prst="rect">
            <a:avLst/>
          </a:prstGeom>
          <a:noFill/>
          <a:ln w="9525">
            <a:noFill/>
            <a:miter lim="800000"/>
            <a:headEnd/>
            <a:tailEnd/>
          </a:ln>
        </p:spPr>
        <p:txBody>
          <a:bodyPr>
            <a:spAutoFit/>
          </a:bodyPr>
          <a:lstStyle/>
          <a:p>
            <a:pPr algn="ctr"/>
            <a:r>
              <a:rPr lang="en-US" sz="1400">
                <a:latin typeface="Franklin Gothic Book" pitchFamily="34" charset="0"/>
                <a:ea typeface="ヒラギノ角ゴ Pro W3"/>
                <a:cs typeface="ヒラギノ角ゴ Pro W3"/>
              </a:rPr>
              <a:t>Relations with parents/siblings</a:t>
            </a:r>
          </a:p>
          <a:p>
            <a:pPr algn="ctr"/>
            <a:r>
              <a:rPr lang="en-US" sz="1400">
                <a:latin typeface="Franklin Gothic Book" pitchFamily="34" charset="0"/>
                <a:ea typeface="ヒラギノ角ゴ Pro W3"/>
                <a:cs typeface="ヒラギノ角ゴ Pro W3"/>
              </a:rPr>
              <a:t>Family dynamics</a:t>
            </a:r>
          </a:p>
          <a:p>
            <a:pPr algn="ctr"/>
            <a:r>
              <a:rPr lang="en-US" sz="1400">
                <a:latin typeface="Franklin Gothic Book" pitchFamily="34" charset="0"/>
                <a:ea typeface="ヒラギノ角ゴ Pro W3"/>
                <a:cs typeface="ヒラギノ角ゴ Pro W3"/>
              </a:rPr>
              <a:t>Personality</a:t>
            </a:r>
          </a:p>
          <a:p>
            <a:pPr algn="ctr"/>
            <a:r>
              <a:rPr lang="en-US" sz="1400">
                <a:latin typeface="Franklin Gothic Book" pitchFamily="34" charset="0"/>
                <a:ea typeface="ヒラギノ角ゴ Pro W3"/>
                <a:cs typeface="ヒラギノ角ゴ Pro W3"/>
              </a:rPr>
              <a:t>Resilience</a:t>
            </a:r>
          </a:p>
          <a:p>
            <a:pPr algn="ctr"/>
            <a:r>
              <a:rPr lang="en-US" sz="1400">
                <a:latin typeface="Franklin Gothic Book" pitchFamily="34" charset="0"/>
                <a:ea typeface="ヒラギノ角ゴ Pro W3"/>
                <a:cs typeface="ヒラギノ角ゴ Pro W3"/>
              </a:rPr>
              <a:t>Adaptability</a:t>
            </a:r>
          </a:p>
        </p:txBody>
      </p:sp>
      <p:sp>
        <p:nvSpPr>
          <p:cNvPr id="121861" name="TextBox 5"/>
          <p:cNvSpPr txBox="1">
            <a:spLocks noChangeArrowheads="1"/>
          </p:cNvSpPr>
          <p:nvPr/>
        </p:nvSpPr>
        <p:spPr bwMode="auto">
          <a:xfrm>
            <a:off x="7162800" y="1828800"/>
            <a:ext cx="1981200" cy="2032000"/>
          </a:xfrm>
          <a:prstGeom prst="rect">
            <a:avLst/>
          </a:prstGeom>
          <a:noFill/>
          <a:ln w="9525">
            <a:noFill/>
            <a:miter lim="800000"/>
            <a:headEnd/>
            <a:tailEnd/>
          </a:ln>
        </p:spPr>
        <p:txBody>
          <a:bodyPr>
            <a:spAutoFit/>
          </a:bodyPr>
          <a:lstStyle/>
          <a:p>
            <a:pPr algn="ctr"/>
            <a:r>
              <a:rPr lang="en-US" sz="1400">
                <a:latin typeface="Franklin Gothic Book" pitchFamily="34" charset="0"/>
                <a:ea typeface="ヒラギノ角ゴ Pro W3"/>
                <a:cs typeface="ヒラギノ角ゴ Pro W3"/>
              </a:rPr>
              <a:t>SES</a:t>
            </a:r>
          </a:p>
          <a:p>
            <a:pPr algn="ctr"/>
            <a:r>
              <a:rPr lang="en-US" sz="1400">
                <a:latin typeface="Franklin Gothic Book" pitchFamily="34" charset="0"/>
                <a:ea typeface="ヒラギノ角ゴ Pro W3"/>
                <a:cs typeface="ヒラギノ角ゴ Pro W3"/>
              </a:rPr>
              <a:t>Family stability</a:t>
            </a:r>
          </a:p>
          <a:p>
            <a:pPr algn="ctr"/>
            <a:r>
              <a:rPr lang="en-US" sz="1400">
                <a:latin typeface="Franklin Gothic Book" pitchFamily="34" charset="0"/>
                <a:ea typeface="ヒラギノ角ゴ Pro W3"/>
                <a:cs typeface="ヒラギノ角ゴ Pro W3"/>
              </a:rPr>
              <a:t>Social capital</a:t>
            </a:r>
          </a:p>
          <a:p>
            <a:pPr algn="ctr"/>
            <a:r>
              <a:rPr lang="en-US" sz="1400">
                <a:latin typeface="Franklin Gothic Book" pitchFamily="34" charset="0"/>
                <a:ea typeface="ヒラギノ角ゴ Pro W3"/>
                <a:cs typeface="ヒラギノ角ゴ Pro W3"/>
              </a:rPr>
              <a:t>Work/employment</a:t>
            </a:r>
          </a:p>
          <a:p>
            <a:pPr algn="ctr"/>
            <a:r>
              <a:rPr lang="en-US" sz="1400">
                <a:latin typeface="Franklin Gothic Book" pitchFamily="34" charset="0"/>
                <a:ea typeface="ヒラギノ角ゴ Pro W3"/>
                <a:cs typeface="ヒラギノ角ゴ Pro W3"/>
              </a:rPr>
              <a:t>Value system</a:t>
            </a:r>
          </a:p>
          <a:p>
            <a:pPr algn="ctr"/>
            <a:r>
              <a:rPr lang="en-US" sz="1400">
                <a:latin typeface="Franklin Gothic Book" pitchFamily="34" charset="0"/>
                <a:ea typeface="ヒラギノ角ゴ Pro W3"/>
                <a:cs typeface="ヒラギノ角ゴ Pro W3"/>
              </a:rPr>
              <a:t>Neighborhood/Housing</a:t>
            </a:r>
          </a:p>
          <a:p>
            <a:pPr algn="ctr"/>
            <a:r>
              <a:rPr lang="en-US" sz="1400">
                <a:latin typeface="Franklin Gothic Book" pitchFamily="34" charset="0"/>
                <a:ea typeface="ヒラギノ角ゴ Pro W3"/>
                <a:cs typeface="ヒラギノ角ゴ Pro W3"/>
              </a:rPr>
              <a:t>Religion</a:t>
            </a:r>
          </a:p>
          <a:p>
            <a:pPr algn="ctr"/>
            <a:r>
              <a:rPr lang="en-US" sz="1400">
                <a:latin typeface="Franklin Gothic Book" pitchFamily="34" charset="0"/>
                <a:ea typeface="ヒラギノ角ゴ Pro W3"/>
                <a:cs typeface="ヒラギノ角ゴ Pro W3"/>
              </a:rPr>
              <a:t>HC Policy</a:t>
            </a:r>
          </a:p>
          <a:p>
            <a:pPr algn="ctr"/>
            <a:r>
              <a:rPr lang="en-US" sz="1400">
                <a:latin typeface="Franklin Gothic Book" pitchFamily="34" charset="0"/>
                <a:ea typeface="ヒラギノ角ゴ Pro W3"/>
                <a:cs typeface="ヒラギノ角ゴ Pro W3"/>
              </a:rPr>
              <a:t>HC System</a:t>
            </a:r>
          </a:p>
        </p:txBody>
      </p:sp>
      <p:cxnSp>
        <p:nvCxnSpPr>
          <p:cNvPr id="9" name="Straight Arrow Connector 8"/>
          <p:cNvCxnSpPr>
            <a:cxnSpLocks noChangeShapeType="1"/>
            <a:stCxn id="121859" idx="3"/>
          </p:cNvCxnSpPr>
          <p:nvPr/>
        </p:nvCxnSpPr>
        <p:spPr bwMode="auto">
          <a:xfrm>
            <a:off x="2362200" y="2292350"/>
            <a:ext cx="990600" cy="222250"/>
          </a:xfrm>
          <a:prstGeom prst="straightConnector1">
            <a:avLst/>
          </a:prstGeom>
          <a:noFill/>
          <a:ln w="12700">
            <a:solidFill>
              <a:schemeClr val="accent1"/>
            </a:solidFill>
            <a:round/>
            <a:headEnd/>
            <a:tailEnd type="arrow" w="med" len="med"/>
          </a:ln>
          <a:effectLst>
            <a:outerShdw dist="25400" dir="5400000" algn="t" rotWithShape="0">
              <a:srgbClr val="808080">
                <a:alpha val="50000"/>
              </a:srgbClr>
            </a:outerShdw>
          </a:effectLst>
        </p:spPr>
      </p:cxnSp>
      <p:cxnSp>
        <p:nvCxnSpPr>
          <p:cNvPr id="11" name="Straight Arrow Connector 10"/>
          <p:cNvCxnSpPr>
            <a:cxnSpLocks noChangeShapeType="1"/>
            <a:stCxn id="121860" idx="3"/>
          </p:cNvCxnSpPr>
          <p:nvPr/>
        </p:nvCxnSpPr>
        <p:spPr bwMode="auto">
          <a:xfrm flipV="1">
            <a:off x="1828800" y="4670425"/>
            <a:ext cx="457200" cy="428625"/>
          </a:xfrm>
          <a:prstGeom prst="straightConnector1">
            <a:avLst/>
          </a:prstGeom>
          <a:noFill/>
          <a:ln w="12700">
            <a:solidFill>
              <a:schemeClr val="accent1"/>
            </a:solidFill>
            <a:round/>
            <a:headEnd/>
            <a:tailEnd type="arrow" w="med" len="med"/>
          </a:ln>
          <a:effectLst>
            <a:outerShdw dist="25400" dir="5400000" algn="t" rotWithShape="0">
              <a:srgbClr val="808080">
                <a:alpha val="50000"/>
              </a:srgbClr>
            </a:outerShdw>
          </a:effectLst>
        </p:spPr>
      </p:cxnSp>
      <p:cxnSp>
        <p:nvCxnSpPr>
          <p:cNvPr id="14" name="Straight Arrow Connector 13"/>
          <p:cNvCxnSpPr>
            <a:cxnSpLocks noChangeShapeType="1"/>
            <a:stCxn id="121861" idx="1"/>
          </p:cNvCxnSpPr>
          <p:nvPr/>
        </p:nvCxnSpPr>
        <p:spPr bwMode="auto">
          <a:xfrm rot="10800000" flipV="1">
            <a:off x="6858000" y="2844800"/>
            <a:ext cx="304800" cy="889000"/>
          </a:xfrm>
          <a:prstGeom prst="straightConnector1">
            <a:avLst/>
          </a:prstGeom>
          <a:noFill/>
          <a:ln w="12700">
            <a:solidFill>
              <a:schemeClr val="accent1"/>
            </a:solidFill>
            <a:round/>
            <a:headEnd/>
            <a:tailEnd type="arrow" w="med" len="med"/>
          </a:ln>
          <a:effectLst>
            <a:outerShdw dist="25400" dir="5400000" algn="t" rotWithShape="0">
              <a:srgbClr val="808080">
                <a:alpha val="50000"/>
              </a:srgbClr>
            </a:outerShdw>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Box 2"/>
          <p:cNvSpPr txBox="1">
            <a:spLocks noChangeArrowheads="1"/>
          </p:cNvSpPr>
          <p:nvPr/>
        </p:nvSpPr>
        <p:spPr bwMode="auto">
          <a:xfrm>
            <a:off x="6484938" y="1703388"/>
            <a:ext cx="2365375" cy="274637"/>
          </a:xfrm>
          <a:prstGeom prst="rect">
            <a:avLst/>
          </a:prstGeom>
          <a:noFill/>
          <a:ln w="9525">
            <a:noFill/>
            <a:miter lim="800000"/>
            <a:headEnd/>
            <a:tailEnd/>
          </a:ln>
        </p:spPr>
        <p:txBody>
          <a:bodyPr>
            <a:spAutoFit/>
          </a:bodyPr>
          <a:lstStyle/>
          <a:p>
            <a:pPr eaLnBrk="0" hangingPunct="0"/>
            <a:r>
              <a:rPr lang="en-US" sz="1200" b="1">
                <a:latin typeface="Times New Roman" pitchFamily="18" charset="0"/>
                <a:ea typeface="ヒラギノ角ゴ Pro W3"/>
                <a:cs typeface="ヒラギノ角ゴ Pro W3"/>
              </a:rPr>
              <a:t>Shorter Life Expectancy</a:t>
            </a:r>
          </a:p>
        </p:txBody>
      </p:sp>
      <p:pic>
        <p:nvPicPr>
          <p:cNvPr id="123906" name="Picture 4"/>
          <p:cNvPicPr>
            <a:picLocks noChangeAspect="1" noChangeArrowheads="1"/>
          </p:cNvPicPr>
          <p:nvPr/>
        </p:nvPicPr>
        <p:blipFill>
          <a:blip r:embed="rId3" cstate="print"/>
          <a:srcRect/>
          <a:stretch>
            <a:fillRect/>
          </a:stretch>
        </p:blipFill>
        <p:spPr bwMode="auto">
          <a:xfrm>
            <a:off x="1728788" y="1371600"/>
            <a:ext cx="4699000" cy="4724400"/>
          </a:xfrm>
          <a:prstGeom prst="rect">
            <a:avLst/>
          </a:prstGeom>
          <a:noFill/>
          <a:ln w="9525">
            <a:noFill/>
            <a:miter lim="800000"/>
            <a:headEnd/>
            <a:tailEnd/>
          </a:ln>
        </p:spPr>
      </p:pic>
      <p:sp>
        <p:nvSpPr>
          <p:cNvPr id="14340" name="Rectangle 5"/>
          <p:cNvSpPr>
            <a:spLocks noGrp="1" noChangeArrowheads="1"/>
          </p:cNvSpPr>
          <p:nvPr>
            <p:ph type="title" idx="4294967295"/>
          </p:nvPr>
        </p:nvSpPr>
        <p:spPr>
          <a:xfrm>
            <a:off x="0" y="304800"/>
            <a:ext cx="8229600" cy="762000"/>
          </a:xfrm>
        </p:spPr>
        <p:txBody>
          <a:bodyPr lIns="90488" tIns="44450" rIns="90488" bIns="44450">
            <a:normAutofit fontScale="90000"/>
          </a:bodyPr>
          <a:lstStyle/>
          <a:p>
            <a:pPr eaLnBrk="1" fontAlgn="auto" hangingPunct="1">
              <a:spcAft>
                <a:spcPts val="0"/>
              </a:spcAft>
              <a:defRPr/>
            </a:pPr>
            <a:r>
              <a:rPr lang="en-US" sz="2500" smtClean="0"/>
              <a:t>ACCESS </a:t>
            </a:r>
            <a:r>
              <a:rPr lang="en-US" sz="2500" smtClean="0">
                <a:sym typeface="Wingdings" pitchFamily="2" charset="2"/>
              </a:rPr>
              <a:t> </a:t>
            </a:r>
            <a:r>
              <a:rPr lang="en-US" sz="2500" smtClean="0"/>
              <a:t>Access to and equity in healthcare are key health determinants.</a:t>
            </a:r>
            <a:endParaRPr lang="en-US" sz="2500" b="1" i="1" smtClean="0"/>
          </a:p>
        </p:txBody>
      </p:sp>
      <p:sp>
        <p:nvSpPr>
          <p:cNvPr id="123908" name="AutoShape 6"/>
          <p:cNvSpPr>
            <a:spLocks noChangeArrowheads="1"/>
          </p:cNvSpPr>
          <p:nvPr/>
        </p:nvSpPr>
        <p:spPr bwMode="auto">
          <a:xfrm>
            <a:off x="6629400" y="2057400"/>
            <a:ext cx="479425" cy="3686175"/>
          </a:xfrm>
          <a:prstGeom prst="upDownArrow">
            <a:avLst>
              <a:gd name="adj1" fmla="val 50000"/>
              <a:gd name="adj2" fmla="val 128359"/>
            </a:avLst>
          </a:prstGeom>
          <a:gradFill rotWithShape="1">
            <a:gsLst>
              <a:gs pos="0">
                <a:srgbClr val="990000"/>
              </a:gs>
              <a:gs pos="100000">
                <a:srgbClr val="FFDEBD"/>
              </a:gs>
            </a:gsLst>
            <a:lin ang="5400000" scaled="1"/>
          </a:gradFill>
          <a:ln w="9525">
            <a:solidFill>
              <a:schemeClr val="tx1"/>
            </a:solidFill>
            <a:miter lim="800000"/>
            <a:headEnd/>
            <a:tailEnd/>
          </a:ln>
        </p:spPr>
        <p:txBody>
          <a:bodyPr wrap="none" anchor="ctr"/>
          <a:lstStyle/>
          <a:p>
            <a:pPr algn="ctr" eaLnBrk="0" hangingPunct="0"/>
            <a:endParaRPr lang="en-US" sz="1200">
              <a:latin typeface="Times New Roman" pitchFamily="18" charset="0"/>
              <a:ea typeface="ヒラギノ角ゴ Pro W3"/>
              <a:cs typeface="ヒラギノ角ゴ Pro W3"/>
            </a:endParaRPr>
          </a:p>
        </p:txBody>
      </p:sp>
      <p:sp>
        <p:nvSpPr>
          <p:cNvPr id="123909" name="Text Box 7"/>
          <p:cNvSpPr txBox="1">
            <a:spLocks noChangeArrowheads="1"/>
          </p:cNvSpPr>
          <p:nvPr/>
        </p:nvSpPr>
        <p:spPr bwMode="auto">
          <a:xfrm>
            <a:off x="6477000" y="5867400"/>
            <a:ext cx="2365375" cy="274638"/>
          </a:xfrm>
          <a:prstGeom prst="rect">
            <a:avLst/>
          </a:prstGeom>
          <a:noFill/>
          <a:ln w="9525">
            <a:noFill/>
            <a:miter lim="800000"/>
            <a:headEnd/>
            <a:tailEnd/>
          </a:ln>
        </p:spPr>
        <p:txBody>
          <a:bodyPr>
            <a:spAutoFit/>
          </a:bodyPr>
          <a:lstStyle/>
          <a:p>
            <a:pPr eaLnBrk="0" hangingPunct="0"/>
            <a:r>
              <a:rPr lang="en-US" sz="1200" b="1">
                <a:latin typeface="Times New Roman" pitchFamily="18" charset="0"/>
                <a:ea typeface="ヒラギノ角ゴ Pro W3"/>
                <a:cs typeface="ヒラギノ角ゴ Pro W3"/>
              </a:rPr>
              <a:t>Longer Life Expectancy</a:t>
            </a:r>
          </a:p>
        </p:txBody>
      </p:sp>
      <p:sp>
        <p:nvSpPr>
          <p:cNvPr id="123910" name="Text Box 8"/>
          <p:cNvSpPr txBox="1">
            <a:spLocks noChangeArrowheads="1"/>
          </p:cNvSpPr>
          <p:nvPr/>
        </p:nvSpPr>
        <p:spPr bwMode="auto">
          <a:xfrm>
            <a:off x="6477000" y="1447800"/>
            <a:ext cx="2365375" cy="320675"/>
          </a:xfrm>
          <a:prstGeom prst="rect">
            <a:avLst/>
          </a:prstGeom>
          <a:noFill/>
          <a:ln w="9525">
            <a:noFill/>
            <a:miter lim="800000"/>
            <a:headEnd/>
            <a:tailEnd/>
          </a:ln>
        </p:spPr>
        <p:txBody>
          <a:bodyPr>
            <a:spAutoFit/>
          </a:bodyPr>
          <a:lstStyle/>
          <a:p>
            <a:pPr eaLnBrk="0" hangingPunct="0"/>
            <a:r>
              <a:rPr lang="en-US" sz="1500" b="1" u="sng">
                <a:solidFill>
                  <a:schemeClr val="hlink"/>
                </a:solidFill>
                <a:latin typeface="Times New Roman" pitchFamily="18" charset="0"/>
                <a:ea typeface="ヒラギノ角ゴ Pro W3"/>
                <a:cs typeface="ヒラギノ角ゴ Pro W3"/>
              </a:rPr>
              <a:t>NORTH TULSA</a:t>
            </a:r>
          </a:p>
        </p:txBody>
      </p:sp>
      <p:sp>
        <p:nvSpPr>
          <p:cNvPr id="123911" name="Text Box 9"/>
          <p:cNvSpPr txBox="1">
            <a:spLocks noChangeArrowheads="1"/>
          </p:cNvSpPr>
          <p:nvPr/>
        </p:nvSpPr>
        <p:spPr bwMode="auto">
          <a:xfrm>
            <a:off x="6477000" y="5638800"/>
            <a:ext cx="2247900" cy="320675"/>
          </a:xfrm>
          <a:prstGeom prst="rect">
            <a:avLst/>
          </a:prstGeom>
          <a:noFill/>
          <a:ln w="9525">
            <a:noFill/>
            <a:miter lim="800000"/>
            <a:headEnd/>
            <a:tailEnd/>
          </a:ln>
        </p:spPr>
        <p:txBody>
          <a:bodyPr>
            <a:spAutoFit/>
          </a:bodyPr>
          <a:lstStyle/>
          <a:p>
            <a:pPr eaLnBrk="0" hangingPunct="0"/>
            <a:r>
              <a:rPr lang="en-US" sz="1500" b="1" u="sng">
                <a:solidFill>
                  <a:schemeClr val="hlink"/>
                </a:solidFill>
                <a:latin typeface="Times New Roman" pitchFamily="18" charset="0"/>
                <a:ea typeface="ヒラギノ角ゴ Pro W3"/>
                <a:cs typeface="ヒラギノ角ゴ Pro W3"/>
              </a:rPr>
              <a:t>SOUTH TULSA</a:t>
            </a:r>
          </a:p>
        </p:txBody>
      </p:sp>
      <p:sp>
        <p:nvSpPr>
          <p:cNvPr id="204810" name="Text Box 10"/>
          <p:cNvSpPr txBox="1">
            <a:spLocks noChangeArrowheads="1"/>
          </p:cNvSpPr>
          <p:nvPr/>
        </p:nvSpPr>
        <p:spPr bwMode="auto">
          <a:xfrm>
            <a:off x="7151688" y="3429000"/>
            <a:ext cx="1992312" cy="581025"/>
          </a:xfrm>
          <a:prstGeom prst="rect">
            <a:avLst/>
          </a:prstGeom>
          <a:noFill/>
          <a:ln w="9525">
            <a:noFill/>
            <a:miter lim="800000"/>
            <a:headEnd/>
            <a:tailEnd/>
          </a:ln>
          <a:effectLst/>
        </p:spPr>
        <p:txBody>
          <a:bodyPr wrap="none">
            <a:spAutoFit/>
          </a:bodyPr>
          <a:lstStyle/>
          <a:p>
            <a:pPr algn="ctr" eaLnBrk="0" fontAlgn="auto" hangingPunct="0">
              <a:spcBef>
                <a:spcPts val="0"/>
              </a:spcBef>
              <a:spcAft>
                <a:spcPts val="0"/>
              </a:spcAft>
              <a:defRPr/>
            </a:pPr>
            <a:r>
              <a:rPr lang="en-US" sz="1600" b="1" dirty="0">
                <a:effectLst>
                  <a:outerShdw blurRad="38100" dist="38100" dir="2700000" algn="tl">
                    <a:srgbClr val="C0C0C0"/>
                  </a:outerShdw>
                </a:effectLst>
                <a:latin typeface="Times New Roman" pitchFamily="-109" charset="0"/>
                <a:ea typeface="ヒラギノ角ゴ Pro W3" pitchFamily="-109" charset="-128"/>
              </a:rPr>
              <a:t>14 Year difference </a:t>
            </a:r>
          </a:p>
          <a:p>
            <a:pPr algn="ctr" eaLnBrk="0" fontAlgn="auto" hangingPunct="0">
              <a:spcBef>
                <a:spcPts val="0"/>
              </a:spcBef>
              <a:spcAft>
                <a:spcPts val="0"/>
              </a:spcAft>
              <a:defRPr/>
            </a:pPr>
            <a:r>
              <a:rPr lang="en-US" sz="1600" b="1" dirty="0">
                <a:effectLst>
                  <a:outerShdw blurRad="38100" dist="38100" dir="2700000" algn="tl">
                    <a:srgbClr val="C0C0C0"/>
                  </a:outerShdw>
                </a:effectLst>
                <a:latin typeface="Times New Roman" pitchFamily="-109" charset="0"/>
                <a:ea typeface="ヒラギノ角ゴ Pro W3" pitchFamily="-109" charset="-128"/>
              </a:rPr>
              <a:t>in Life Expectancy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28600"/>
            <a:ext cx="8382000" cy="762000"/>
          </a:xfrm>
        </p:spPr>
        <p:txBody>
          <a:bodyPr bIns="91440">
            <a:normAutofit fontScale="90000"/>
          </a:bodyPr>
          <a:lstStyle/>
          <a:p>
            <a:pPr eaLnBrk="1" fontAlgn="auto" hangingPunct="1">
              <a:spcAft>
                <a:spcPts val="0"/>
              </a:spcAft>
              <a:defRPr/>
            </a:pPr>
            <a:r>
              <a:rPr lang="en-US" smtClean="0"/>
              <a:t>Brain Development</a:t>
            </a:r>
          </a:p>
        </p:txBody>
      </p:sp>
      <p:pic>
        <p:nvPicPr>
          <p:cNvPr id="125954" name="Picture 3" descr="synapses"/>
          <p:cNvPicPr>
            <a:picLocks noGrp="1" noChangeAspect="1" noChangeArrowheads="1"/>
          </p:cNvPicPr>
          <p:nvPr>
            <p:ph idx="4294967295"/>
          </p:nvPr>
        </p:nvPicPr>
        <p:blipFill>
          <a:blip r:embed="rId3" cstate="print"/>
          <a:srcRect/>
          <a:stretch>
            <a:fillRect/>
          </a:stretch>
        </p:blipFill>
        <p:spPr>
          <a:xfrm>
            <a:off x="2133600" y="1219200"/>
            <a:ext cx="7010400" cy="51403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2"/>
          <p:cNvPicPr>
            <a:picLocks noChangeAspect="1" noChangeArrowheads="1"/>
          </p:cNvPicPr>
          <p:nvPr/>
        </p:nvPicPr>
        <p:blipFill>
          <a:blip r:embed="rId3" cstate="print"/>
          <a:srcRect/>
          <a:stretch>
            <a:fillRect/>
          </a:stretch>
        </p:blipFill>
        <p:spPr bwMode="auto">
          <a:xfrm>
            <a:off x="457200" y="304800"/>
            <a:ext cx="8531225"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p:cNvSpPr>
          <p:nvPr>
            <p:ph type="title"/>
          </p:nvPr>
        </p:nvSpPr>
        <p:spPr/>
        <p:txBody>
          <a:bodyPr/>
          <a:lstStyle/>
          <a:p>
            <a:pPr eaLnBrk="1" hangingPunct="1"/>
            <a:r>
              <a:rPr lang="en-US" sz="4600" smtClean="0"/>
              <a:t>Child Abuse and Neglect Prevention Conference</a:t>
            </a:r>
          </a:p>
        </p:txBody>
      </p:sp>
      <p:sp>
        <p:nvSpPr>
          <p:cNvPr id="107522" name="Rectangle 3"/>
          <p:cNvSpPr>
            <a:spLocks noGrp="1"/>
          </p:cNvSpPr>
          <p:nvPr>
            <p:ph type="body" idx="1"/>
          </p:nvPr>
        </p:nvSpPr>
        <p:spPr/>
        <p:txBody>
          <a:bodyPr/>
          <a:lstStyle/>
          <a:p>
            <a:pPr eaLnBrk="1" hangingPunct="1"/>
            <a:endParaRPr lang="en-US" smtClean="0"/>
          </a:p>
          <a:p>
            <a:pPr eaLnBrk="1" hangingPunct="1"/>
            <a:endParaRPr lang="en-US" smtClean="0"/>
          </a:p>
          <a:p>
            <a:pPr eaLnBrk="1" hangingPunct="1"/>
            <a:r>
              <a:rPr lang="en-US" smtClean="0"/>
              <a:t>Robert W. Block, MD, FAAP</a:t>
            </a:r>
          </a:p>
          <a:p>
            <a:pPr eaLnBrk="1" hangingPunct="1"/>
            <a:endParaRPr lang="en-US" smtClean="0"/>
          </a:p>
          <a:p>
            <a:pPr eaLnBrk="1" hangingPunct="1"/>
            <a:r>
              <a:rPr lang="en-US" smtClean="0"/>
              <a:t>Immediate Past President (2012-2013) The American Academy of Pediatrics                   </a:t>
            </a:r>
          </a:p>
        </p:txBody>
      </p:sp>
      <p:pic>
        <p:nvPicPr>
          <p:cNvPr id="107523" name="Picture 4" descr="AAP logo.bmp"/>
          <p:cNvPicPr>
            <a:picLocks noChangeAspect="1"/>
          </p:cNvPicPr>
          <p:nvPr/>
        </p:nvPicPr>
        <p:blipFill>
          <a:blip r:embed="rId2" cstate="print"/>
          <a:srcRect/>
          <a:stretch>
            <a:fillRect/>
          </a:stretch>
        </p:blipFill>
        <p:spPr bwMode="auto">
          <a:xfrm>
            <a:off x="6553200" y="4335463"/>
            <a:ext cx="2316163" cy="222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4"/>
          <p:cNvSpPr>
            <a:spLocks noChangeArrowheads="1"/>
          </p:cNvSpPr>
          <p:nvPr/>
        </p:nvSpPr>
        <p:spPr bwMode="auto">
          <a:xfrm>
            <a:off x="2667000" y="1524000"/>
            <a:ext cx="3733800" cy="3810000"/>
          </a:xfrm>
          <a:prstGeom prst="rect">
            <a:avLst/>
          </a:prstGeom>
          <a:solidFill>
            <a:schemeClr val="bg2"/>
          </a:solidFill>
          <a:ln w="9525">
            <a:solidFill>
              <a:schemeClr val="tx1"/>
            </a:solidFill>
            <a:miter lim="800000"/>
            <a:headEnd/>
            <a:tailEnd/>
          </a:ln>
        </p:spPr>
        <p:txBody>
          <a:bodyPr wrap="none" anchor="ctr"/>
          <a:lstStyle/>
          <a:p>
            <a:pPr eaLnBrk="0" hangingPunct="0"/>
            <a:endParaRPr lang="en-US">
              <a:latin typeface="Calibri" pitchFamily="34" charset="0"/>
            </a:endParaRPr>
          </a:p>
        </p:txBody>
      </p:sp>
      <p:sp>
        <p:nvSpPr>
          <p:cNvPr id="4" name="Oval 3"/>
          <p:cNvSpPr>
            <a:spLocks noChangeArrowheads="1"/>
          </p:cNvSpPr>
          <p:nvPr/>
        </p:nvSpPr>
        <p:spPr bwMode="auto">
          <a:xfrm>
            <a:off x="3429000" y="1828800"/>
            <a:ext cx="2286000" cy="2362200"/>
          </a:xfrm>
          <a:prstGeom prst="ellipse">
            <a:avLst/>
          </a:prstGeom>
          <a:noFill/>
          <a:ln w="25400" algn="ctr">
            <a:solidFill>
              <a:srgbClr val="C00000"/>
            </a:solidFill>
            <a:round/>
            <a:headEnd/>
            <a:tailEnd/>
          </a:ln>
        </p:spPr>
        <p:txBody>
          <a:bodyPr anchor="ctr"/>
          <a:lstStyle/>
          <a:p>
            <a:pPr algn="ctr" eaLnBrk="0" hangingPunct="0"/>
            <a:endParaRPr lang="en-US">
              <a:solidFill>
                <a:srgbClr val="FFFFFF"/>
              </a:solidFill>
              <a:latin typeface="Calibri" pitchFamily="34" charset="0"/>
            </a:endParaRPr>
          </a:p>
        </p:txBody>
      </p:sp>
      <p:sp>
        <p:nvSpPr>
          <p:cNvPr id="9" name="Oval 8"/>
          <p:cNvSpPr/>
          <p:nvPr/>
        </p:nvSpPr>
        <p:spPr>
          <a:xfrm>
            <a:off x="2971800" y="2667000"/>
            <a:ext cx="2286000" cy="2362200"/>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10" name="Oval 9"/>
          <p:cNvSpPr/>
          <p:nvPr/>
        </p:nvSpPr>
        <p:spPr>
          <a:xfrm>
            <a:off x="3886200" y="2667000"/>
            <a:ext cx="2286000" cy="2362200"/>
          </a:xfrm>
          <a:prstGeom prst="ellipse">
            <a:avLst/>
          </a:prstGeom>
          <a:no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130067" name="TextBox 10"/>
          <p:cNvSpPr txBox="1">
            <a:spLocks noChangeArrowheads="1"/>
          </p:cNvSpPr>
          <p:nvPr/>
        </p:nvSpPr>
        <p:spPr bwMode="auto">
          <a:xfrm>
            <a:off x="3657600" y="1905000"/>
            <a:ext cx="1828800" cy="762000"/>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2000" u="sng" dirty="0">
                <a:solidFill>
                  <a:schemeClr val="bg2">
                    <a:lumMod val="40000"/>
                    <a:lumOff val="60000"/>
                  </a:schemeClr>
                </a:solidFill>
                <a:latin typeface="Calibri" pitchFamily="34" charset="0"/>
              </a:rPr>
              <a:t>Biology</a:t>
            </a:r>
          </a:p>
          <a:p>
            <a:pPr algn="ctr" eaLnBrk="0" fontAlgn="auto" hangingPunct="0">
              <a:spcBef>
                <a:spcPts val="0"/>
              </a:spcBef>
              <a:spcAft>
                <a:spcPts val="0"/>
              </a:spcAft>
              <a:defRPr/>
            </a:pPr>
            <a:r>
              <a:rPr lang="en-US" sz="1200" dirty="0">
                <a:solidFill>
                  <a:schemeClr val="bg2">
                    <a:lumMod val="40000"/>
                    <a:lumOff val="60000"/>
                  </a:schemeClr>
                </a:solidFill>
                <a:latin typeface="Calibri" pitchFamily="34" charset="0"/>
              </a:rPr>
              <a:t>Physiologic Adaptations and Disruptions </a:t>
            </a:r>
          </a:p>
        </p:txBody>
      </p:sp>
      <p:sp>
        <p:nvSpPr>
          <p:cNvPr id="130054" name="TextBox 11"/>
          <p:cNvSpPr txBox="1">
            <a:spLocks noChangeArrowheads="1"/>
          </p:cNvSpPr>
          <p:nvPr/>
        </p:nvSpPr>
        <p:spPr bwMode="auto">
          <a:xfrm rot="3265730">
            <a:off x="2582069" y="3842544"/>
            <a:ext cx="1989138" cy="762000"/>
          </a:xfrm>
          <a:prstGeom prst="rect">
            <a:avLst/>
          </a:prstGeom>
          <a:noFill/>
          <a:ln w="9525">
            <a:noFill/>
            <a:miter lim="800000"/>
            <a:headEnd/>
            <a:tailEnd/>
          </a:ln>
        </p:spPr>
        <p:txBody>
          <a:bodyPr>
            <a:spAutoFit/>
          </a:bodyPr>
          <a:lstStyle/>
          <a:p>
            <a:pPr algn="ctr" eaLnBrk="0" hangingPunct="0"/>
            <a:r>
              <a:rPr lang="en-US" sz="2000" u="sng">
                <a:solidFill>
                  <a:schemeClr val="bg1"/>
                </a:solidFill>
                <a:latin typeface="Calibri" pitchFamily="34" charset="0"/>
              </a:rPr>
              <a:t>Ecology</a:t>
            </a:r>
            <a:endParaRPr lang="en-US" sz="2000">
              <a:solidFill>
                <a:schemeClr val="bg1"/>
              </a:solidFill>
              <a:latin typeface="Calibri" pitchFamily="34" charset="0"/>
            </a:endParaRPr>
          </a:p>
          <a:p>
            <a:pPr algn="ctr" eaLnBrk="0" hangingPunct="0"/>
            <a:r>
              <a:rPr lang="en-US" sz="1200">
                <a:solidFill>
                  <a:schemeClr val="bg1"/>
                </a:solidFill>
                <a:latin typeface="Calibri" pitchFamily="34" charset="0"/>
              </a:rPr>
              <a:t>The social and physical environment</a:t>
            </a:r>
            <a:endParaRPr lang="en-US" sz="1200" u="sng">
              <a:solidFill>
                <a:schemeClr val="bg1"/>
              </a:solidFill>
              <a:latin typeface="Calibri" pitchFamily="34" charset="0"/>
            </a:endParaRPr>
          </a:p>
        </p:txBody>
      </p:sp>
      <p:sp>
        <p:nvSpPr>
          <p:cNvPr id="130055" name="TextBox 12"/>
          <p:cNvSpPr txBox="1">
            <a:spLocks noChangeArrowheads="1"/>
          </p:cNvSpPr>
          <p:nvPr/>
        </p:nvSpPr>
        <p:spPr bwMode="auto">
          <a:xfrm rot="-3815112">
            <a:off x="4492625" y="3808413"/>
            <a:ext cx="2339975" cy="762000"/>
          </a:xfrm>
          <a:prstGeom prst="rect">
            <a:avLst/>
          </a:prstGeom>
          <a:noFill/>
          <a:ln w="9525">
            <a:noFill/>
            <a:miter lim="800000"/>
            <a:headEnd/>
            <a:tailEnd/>
          </a:ln>
        </p:spPr>
        <p:txBody>
          <a:bodyPr>
            <a:spAutoFit/>
          </a:bodyPr>
          <a:lstStyle/>
          <a:p>
            <a:pPr algn="ctr" eaLnBrk="0" hangingPunct="0"/>
            <a:r>
              <a:rPr lang="en-US" sz="2000" u="sng">
                <a:solidFill>
                  <a:srgbClr val="FFFF00"/>
                </a:solidFill>
                <a:latin typeface="Calibri" pitchFamily="34" charset="0"/>
              </a:rPr>
              <a:t>Development</a:t>
            </a:r>
          </a:p>
          <a:p>
            <a:pPr algn="ctr" eaLnBrk="0" hangingPunct="0"/>
            <a:r>
              <a:rPr lang="en-US" sz="1200">
                <a:solidFill>
                  <a:srgbClr val="FFFF00"/>
                </a:solidFill>
                <a:latin typeface="Calibri" pitchFamily="34" charset="0"/>
              </a:rPr>
              <a:t>Learning, Behavior</a:t>
            </a:r>
          </a:p>
          <a:p>
            <a:pPr algn="ctr" eaLnBrk="0" hangingPunct="0"/>
            <a:r>
              <a:rPr lang="en-US" sz="1200">
                <a:solidFill>
                  <a:srgbClr val="FFFF00"/>
                </a:solidFill>
                <a:latin typeface="Calibri" pitchFamily="34" charset="0"/>
              </a:rPr>
              <a:t>And Health</a:t>
            </a:r>
          </a:p>
        </p:txBody>
      </p:sp>
      <p:sp>
        <p:nvSpPr>
          <p:cNvPr id="130056" name="TextBox 13"/>
          <p:cNvSpPr txBox="1">
            <a:spLocks noChangeArrowheads="1"/>
          </p:cNvSpPr>
          <p:nvPr/>
        </p:nvSpPr>
        <p:spPr bwMode="auto">
          <a:xfrm>
            <a:off x="3886200" y="4191000"/>
            <a:ext cx="1382713" cy="517525"/>
          </a:xfrm>
          <a:prstGeom prst="rect">
            <a:avLst/>
          </a:prstGeom>
          <a:noFill/>
          <a:ln w="9525">
            <a:noFill/>
            <a:miter lim="800000"/>
            <a:headEnd/>
            <a:tailEnd/>
          </a:ln>
        </p:spPr>
        <p:txBody>
          <a:bodyPr>
            <a:spAutoFit/>
          </a:bodyPr>
          <a:lstStyle/>
          <a:p>
            <a:pPr algn="ctr" eaLnBrk="0" hangingPunct="0"/>
            <a:r>
              <a:rPr lang="en-US" sz="1400" i="1">
                <a:latin typeface="Calibri" pitchFamily="34" charset="0"/>
              </a:rPr>
              <a:t>Life Course Science</a:t>
            </a:r>
          </a:p>
        </p:txBody>
      </p:sp>
      <p:sp>
        <p:nvSpPr>
          <p:cNvPr id="130072" name="TextBox 15"/>
          <p:cNvSpPr txBox="1">
            <a:spLocks noChangeArrowheads="1"/>
          </p:cNvSpPr>
          <p:nvPr/>
        </p:nvSpPr>
        <p:spPr bwMode="auto">
          <a:xfrm rot="-3331250">
            <a:off x="3153569" y="2982119"/>
            <a:ext cx="1382712" cy="304800"/>
          </a:xfrm>
          <a:prstGeom prst="rect">
            <a:avLst/>
          </a:prstGeom>
          <a:noFill/>
          <a:ln w="9525">
            <a:noFill/>
            <a:miter lim="800000"/>
            <a:headEnd/>
            <a:tailEnd/>
          </a:ln>
        </p:spPr>
        <p:txBody>
          <a:bodyPr>
            <a:spAutoFit/>
          </a:bodyPr>
          <a:lstStyle/>
          <a:p>
            <a:pPr algn="ctr" eaLnBrk="0" hangingPunct="0"/>
            <a:r>
              <a:rPr lang="en-US" sz="1400" i="1">
                <a:latin typeface="Calibri" pitchFamily="34" charset="0"/>
              </a:rPr>
              <a:t>Epigenetics</a:t>
            </a:r>
          </a:p>
        </p:txBody>
      </p:sp>
      <p:sp>
        <p:nvSpPr>
          <p:cNvPr id="130074" name="Text Box 26"/>
          <p:cNvSpPr txBox="1">
            <a:spLocks noChangeArrowheads="1"/>
          </p:cNvSpPr>
          <p:nvPr/>
        </p:nvSpPr>
        <p:spPr bwMode="auto">
          <a:xfrm>
            <a:off x="0" y="5486400"/>
            <a:ext cx="9144000" cy="1187450"/>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2400">
                <a:latin typeface="Franklin Gothic Demi" pitchFamily="34" charset="0"/>
              </a:rPr>
              <a:t>Through epigenetic mechanisms, </a:t>
            </a:r>
          </a:p>
          <a:p>
            <a:pPr algn="ctr" eaLnBrk="0" fontAlgn="auto" hangingPunct="0">
              <a:spcBef>
                <a:spcPts val="0"/>
              </a:spcBef>
              <a:spcAft>
                <a:spcPts val="0"/>
              </a:spcAft>
              <a:defRPr/>
            </a:pPr>
            <a:r>
              <a:rPr lang="en-US" sz="2400">
                <a:latin typeface="Franklin Gothic Demi" pitchFamily="34" charset="0"/>
              </a:rPr>
              <a:t>the early childhood </a:t>
            </a:r>
            <a:r>
              <a:rPr lang="en-US" sz="2400" b="1">
                <a:solidFill>
                  <a:srgbClr val="FF3399"/>
                </a:solidFill>
                <a:effectLst>
                  <a:outerShdw blurRad="38100" dist="38100" dir="2700000" algn="tl">
                    <a:srgbClr val="000000"/>
                  </a:outerShdw>
                </a:effectLst>
                <a:latin typeface="Franklin Gothic Demi" pitchFamily="34" charset="0"/>
              </a:rPr>
              <a:t>ecology</a:t>
            </a:r>
            <a:r>
              <a:rPr lang="en-US" sz="2400">
                <a:solidFill>
                  <a:srgbClr val="FF3399"/>
                </a:solidFill>
                <a:latin typeface="Franklin Gothic Demi" pitchFamily="34" charset="0"/>
              </a:rPr>
              <a:t> </a:t>
            </a:r>
            <a:r>
              <a:rPr lang="en-US" sz="2400">
                <a:latin typeface="Franklin Gothic Demi" pitchFamily="34" charset="0"/>
              </a:rPr>
              <a:t>becomes </a:t>
            </a:r>
          </a:p>
          <a:p>
            <a:pPr algn="ctr" eaLnBrk="0" fontAlgn="auto" hangingPunct="0">
              <a:spcBef>
                <a:spcPts val="0"/>
              </a:spcBef>
              <a:spcAft>
                <a:spcPts val="0"/>
              </a:spcAft>
              <a:defRPr/>
            </a:pPr>
            <a:r>
              <a:rPr lang="en-US" sz="2400" b="1">
                <a:solidFill>
                  <a:srgbClr val="FF3399"/>
                </a:solidFill>
                <a:effectLst>
                  <a:outerShdw blurRad="38100" dist="38100" dir="2700000" algn="tl">
                    <a:srgbClr val="000000"/>
                  </a:outerShdw>
                </a:effectLst>
                <a:latin typeface="Franklin Gothic Demi" pitchFamily="34" charset="0"/>
              </a:rPr>
              <a:t>biologically embedded</a:t>
            </a:r>
            <a:r>
              <a:rPr lang="en-US" sz="2400">
                <a:latin typeface="Franklin Gothic Demi" pitchFamily="34" charset="0"/>
              </a:rPr>
              <a:t>, influencing how the genome is utilized</a:t>
            </a:r>
          </a:p>
        </p:txBody>
      </p:sp>
      <p:sp>
        <p:nvSpPr>
          <p:cNvPr id="130059" name="Line 28"/>
          <p:cNvSpPr>
            <a:spLocks noChangeShapeType="1"/>
          </p:cNvSpPr>
          <p:nvPr/>
        </p:nvSpPr>
        <p:spPr bwMode="auto">
          <a:xfrm>
            <a:off x="4038600" y="4648200"/>
            <a:ext cx="1066800" cy="0"/>
          </a:xfrm>
          <a:prstGeom prst="line">
            <a:avLst/>
          </a:prstGeom>
          <a:noFill/>
          <a:ln w="9525">
            <a:solidFill>
              <a:schemeClr val="tx1"/>
            </a:solidFill>
            <a:prstDash val="dash"/>
            <a:round/>
            <a:headEnd/>
            <a:tailEnd type="triangle" w="med" len="med"/>
          </a:ln>
        </p:spPr>
        <p:txBody>
          <a:bodyPr/>
          <a:lstStyle/>
          <a:p>
            <a:endParaRPr lang="en-US"/>
          </a:p>
        </p:txBody>
      </p:sp>
      <p:sp>
        <p:nvSpPr>
          <p:cNvPr id="130077" name="Line 29"/>
          <p:cNvSpPr>
            <a:spLocks noChangeShapeType="1"/>
          </p:cNvSpPr>
          <p:nvPr/>
        </p:nvSpPr>
        <p:spPr bwMode="auto">
          <a:xfrm flipV="1">
            <a:off x="3657600" y="2667000"/>
            <a:ext cx="685800" cy="1066800"/>
          </a:xfrm>
          <a:prstGeom prst="line">
            <a:avLst/>
          </a:prstGeom>
          <a:noFill/>
          <a:ln w="9525">
            <a:solidFill>
              <a:schemeClr val="tx1"/>
            </a:solidFill>
            <a:round/>
            <a:headEnd/>
            <a:tailEnd type="triangle" w="med" len="med"/>
          </a:ln>
        </p:spPr>
        <p:txBody>
          <a:bodyPr/>
          <a:lstStyle/>
          <a:p>
            <a:endParaRPr lang="en-US"/>
          </a:p>
        </p:txBody>
      </p:sp>
      <p:sp>
        <p:nvSpPr>
          <p:cNvPr id="130063" name="Rectangle 15"/>
          <p:cNvSpPr>
            <a:spLocks noChangeArrowheads="1"/>
          </p:cNvSpPr>
          <p:nvPr/>
        </p:nvSpPr>
        <p:spPr bwMode="auto">
          <a:xfrm>
            <a:off x="0" y="0"/>
            <a:ext cx="9144000" cy="1447800"/>
          </a:xfrm>
          <a:prstGeom prst="rect">
            <a:avLst/>
          </a:prstGeom>
          <a:noFill/>
          <a:ln w="9525">
            <a:noFill/>
            <a:miter lim="800000"/>
            <a:headEnd/>
            <a:tailEnd/>
          </a:ln>
        </p:spPr>
        <p:txBody>
          <a:bodyPr anchor="ctr" anchorCtr="1"/>
          <a:lstStyle/>
          <a:p>
            <a:pPr algn="ctr" eaLnBrk="0" fontAlgn="auto" hangingPunct="0">
              <a:spcBef>
                <a:spcPts val="0"/>
              </a:spcBef>
              <a:spcAft>
                <a:spcPts val="0"/>
              </a:spcAft>
              <a:defRPr/>
            </a:pPr>
            <a:r>
              <a:rPr lang="en-US" sz="4000" b="1">
                <a:solidFill>
                  <a:schemeClr val="tx2"/>
                </a:solidFill>
                <a:effectLst>
                  <a:outerShdw blurRad="38100" dist="38100" dir="2700000" algn="tl">
                    <a:srgbClr val="FFFFFF"/>
                  </a:outerShdw>
                </a:effectLst>
                <a:latin typeface="Franklin Gothic Demi" pitchFamily="34" charset="0"/>
              </a:rPr>
              <a:t>Developing a Model of </a:t>
            </a:r>
            <a:br>
              <a:rPr lang="en-US" sz="4000" b="1">
                <a:solidFill>
                  <a:schemeClr val="tx2"/>
                </a:solidFill>
                <a:effectLst>
                  <a:outerShdw blurRad="38100" dist="38100" dir="2700000" algn="tl">
                    <a:srgbClr val="FFFFFF"/>
                  </a:outerShdw>
                </a:effectLst>
                <a:latin typeface="Franklin Gothic Demi" pitchFamily="34" charset="0"/>
              </a:rPr>
            </a:br>
            <a:r>
              <a:rPr lang="en-US" sz="4000" b="1">
                <a:solidFill>
                  <a:schemeClr val="tx2"/>
                </a:solidFill>
                <a:effectLst>
                  <a:outerShdw blurRad="38100" dist="38100" dir="2700000" algn="tl">
                    <a:srgbClr val="FFFFFF"/>
                  </a:outerShdw>
                </a:effectLst>
                <a:latin typeface="Franklin Gothic Demi" pitchFamily="34" charset="0"/>
              </a:rPr>
              <a:t>Human Health and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0074">
                                            <p:txEl>
                                              <p:pRg st="0" end="0"/>
                                            </p:txEl>
                                          </p:spTgt>
                                        </p:tgtEl>
                                        <p:attrNameLst>
                                          <p:attrName>style.visibility</p:attrName>
                                        </p:attrNameLst>
                                      </p:cBhvr>
                                      <p:to>
                                        <p:strVal val="visible"/>
                                      </p:to>
                                    </p:set>
                                    <p:animEffect transition="in" filter="blinds(horizontal)">
                                      <p:cBhvr>
                                        <p:cTn id="7" dur="500"/>
                                        <p:tgtEl>
                                          <p:spTgt spid="13007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0074">
                                            <p:txEl>
                                              <p:pRg st="1" end="1"/>
                                            </p:txEl>
                                          </p:spTgt>
                                        </p:tgtEl>
                                        <p:attrNameLst>
                                          <p:attrName>style.visibility</p:attrName>
                                        </p:attrNameLst>
                                      </p:cBhvr>
                                      <p:to>
                                        <p:strVal val="visible"/>
                                      </p:to>
                                    </p:set>
                                    <p:animEffect transition="in" filter="blinds(horizontal)">
                                      <p:cBhvr>
                                        <p:cTn id="10" dur="500"/>
                                        <p:tgtEl>
                                          <p:spTgt spid="130074">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0072"/>
                                        </p:tgtEl>
                                        <p:attrNameLst>
                                          <p:attrName>style.visibility</p:attrName>
                                        </p:attrNameLst>
                                      </p:cBhvr>
                                      <p:to>
                                        <p:strVal val="visible"/>
                                      </p:to>
                                    </p:set>
                                    <p:animEffect transition="in" filter="blinds(horizontal)">
                                      <p:cBhvr>
                                        <p:cTn id="13" dur="500"/>
                                        <p:tgtEl>
                                          <p:spTgt spid="13007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0077"/>
                                        </p:tgtEl>
                                        <p:attrNameLst>
                                          <p:attrName>style.visibility</p:attrName>
                                        </p:attrNameLst>
                                      </p:cBhvr>
                                      <p:to>
                                        <p:strVal val="visible"/>
                                      </p:to>
                                    </p:set>
                                    <p:animEffect transition="in" filter="blinds(horizontal)">
                                      <p:cBhvr>
                                        <p:cTn id="16" dur="500"/>
                                        <p:tgtEl>
                                          <p:spTgt spid="13007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30074">
                                            <p:txEl>
                                              <p:pRg st="2" end="2"/>
                                            </p:txEl>
                                          </p:spTgt>
                                        </p:tgtEl>
                                        <p:attrNameLst>
                                          <p:attrName>style.visibility</p:attrName>
                                        </p:attrNameLst>
                                      </p:cBhvr>
                                      <p:to>
                                        <p:strVal val="visible"/>
                                      </p:to>
                                    </p:set>
                                    <p:animEffect transition="in" filter="blinds(horizontal)">
                                      <p:cBhvr>
                                        <p:cTn id="21" dur="500"/>
                                        <p:tgtEl>
                                          <p:spTgt spid="130074">
                                            <p:txEl>
                                              <p:pRg st="2" end="2"/>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0067"/>
                                        </p:tgtEl>
                                        <p:attrNameLst>
                                          <p:attrName>style.visibility</p:attrName>
                                        </p:attrNameLst>
                                      </p:cBhvr>
                                      <p:to>
                                        <p:strVal val="visible"/>
                                      </p:to>
                                    </p:set>
                                    <p:animEffect transition="in" filter="blinds(horizontal)">
                                      <p:cBhvr>
                                        <p:cTn id="27" dur="500"/>
                                        <p:tgtEl>
                                          <p:spTgt spid="130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0067" grpId="0"/>
      <p:bldP spid="130072" grpId="0"/>
      <p:bldP spid="13007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pPr eaLnBrk="1" hangingPunct="1"/>
            <a:r>
              <a:rPr lang="en-US" smtClean="0"/>
              <a:t>Eco-Bio-Developmental Model</a:t>
            </a:r>
          </a:p>
        </p:txBody>
      </p:sp>
      <p:sp>
        <p:nvSpPr>
          <p:cNvPr id="131074" name="Content Placeholder 2"/>
          <p:cNvSpPr>
            <a:spLocks noGrp="1"/>
          </p:cNvSpPr>
          <p:nvPr>
            <p:ph idx="1"/>
          </p:nvPr>
        </p:nvSpPr>
        <p:spPr/>
        <p:txBody>
          <a:bodyPr/>
          <a:lstStyle/>
          <a:p>
            <a:pPr eaLnBrk="1" hangingPunct="1"/>
            <a:r>
              <a:rPr lang="en-US" smtClean="0"/>
              <a:t>Eco: = Ecology (The environment of family, neighborhood, community, support, access to health care, education, and other factors.</a:t>
            </a:r>
          </a:p>
          <a:p>
            <a:pPr eaLnBrk="1" hangingPunct="1"/>
            <a:r>
              <a:rPr lang="en-US" smtClean="0"/>
              <a:t>Bio: = New discoveries daily that link health over the lifespan to early childhood Biologic responses to ecologic and other factors.</a:t>
            </a:r>
          </a:p>
          <a:p>
            <a:pPr eaLnBrk="1" hangingPunct="1"/>
            <a:r>
              <a:rPr lang="en-US" smtClean="0"/>
              <a:t>Developmental: = The SCIENCE of human development, emphasizing opportunities for habilitation and rehabilitation.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0" y="274638"/>
            <a:ext cx="8229600" cy="1143000"/>
          </a:xfrm>
        </p:spPr>
        <p:txBody>
          <a:bodyPr bIns="91440">
            <a:normAutofit fontScale="90000"/>
          </a:bodyPr>
          <a:lstStyle/>
          <a:p>
            <a:pPr eaLnBrk="1" fontAlgn="auto" hangingPunct="1">
              <a:spcAft>
                <a:spcPts val="0"/>
              </a:spcAft>
              <a:defRPr/>
            </a:pPr>
            <a:r>
              <a:rPr lang="en-US" smtClean="0"/>
              <a:t>Brain development in the context of poverty</a:t>
            </a:r>
          </a:p>
        </p:txBody>
      </p:sp>
      <p:pic>
        <p:nvPicPr>
          <p:cNvPr id="132098" name="Picture 3"/>
          <p:cNvPicPr>
            <a:picLocks noChangeAspect="1"/>
          </p:cNvPicPr>
          <p:nvPr/>
        </p:nvPicPr>
        <p:blipFill>
          <a:blip r:embed="rId3" cstate="print"/>
          <a:srcRect/>
          <a:stretch>
            <a:fillRect/>
          </a:stretch>
        </p:blipFill>
        <p:spPr bwMode="auto">
          <a:xfrm>
            <a:off x="1447800" y="1371600"/>
            <a:ext cx="7034213" cy="513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p:cNvPicPr>
            <a:picLocks noChangeAspect="1" noChangeArrowheads="1"/>
          </p:cNvPicPr>
          <p:nvPr/>
        </p:nvPicPr>
        <p:blipFill>
          <a:blip r:embed="rId3" cstate="print"/>
          <a:srcRect/>
          <a:stretch>
            <a:fillRect/>
          </a:stretch>
        </p:blipFill>
        <p:spPr bwMode="auto">
          <a:xfrm>
            <a:off x="284163" y="685800"/>
            <a:ext cx="8618537" cy="4910138"/>
          </a:xfrm>
          <a:prstGeom prst="rect">
            <a:avLst/>
          </a:prstGeom>
          <a:noFill/>
          <a:ln w="9525">
            <a:noFill/>
            <a:miter lim="800000"/>
            <a:headEnd/>
            <a:tailEnd/>
          </a:ln>
        </p:spPr>
      </p:pic>
      <p:sp>
        <p:nvSpPr>
          <p:cNvPr id="134146" name="TextBox 2"/>
          <p:cNvSpPr txBox="1">
            <a:spLocks noChangeArrowheads="1"/>
          </p:cNvSpPr>
          <p:nvPr/>
        </p:nvSpPr>
        <p:spPr bwMode="auto">
          <a:xfrm>
            <a:off x="1752600" y="5867400"/>
            <a:ext cx="6477000" cy="830263"/>
          </a:xfrm>
          <a:prstGeom prst="rect">
            <a:avLst/>
          </a:prstGeom>
          <a:noFill/>
          <a:ln w="9525">
            <a:noFill/>
            <a:miter lim="800000"/>
            <a:headEnd/>
            <a:tailEnd/>
          </a:ln>
        </p:spPr>
        <p:txBody>
          <a:bodyPr>
            <a:spAutoFit/>
          </a:bodyPr>
          <a:lstStyle/>
          <a:p>
            <a:r>
              <a:rPr lang="en-US" sz="2400">
                <a:latin typeface="Times New Roman" pitchFamily="18" charset="0"/>
                <a:ea typeface="ヒラギノ角ゴ Pro W3"/>
                <a:cs typeface="ヒラギノ角ゴ Pro W3"/>
              </a:rPr>
              <a:t>Hardship &amp; Stress, Isolation &amp; Exclusion, Adverse Health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p:cNvPicPr>
            <a:picLocks noChangeAspect="1" noChangeArrowheads="1"/>
          </p:cNvPicPr>
          <p:nvPr/>
        </p:nvPicPr>
        <p:blipFill>
          <a:blip r:embed="rId3" cstate="print"/>
          <a:srcRect/>
          <a:stretch>
            <a:fillRect/>
          </a:stretch>
        </p:blipFill>
        <p:spPr bwMode="auto">
          <a:xfrm>
            <a:off x="1143000" y="76200"/>
            <a:ext cx="6948488" cy="652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idx="4294967295"/>
          </p:nvPr>
        </p:nvSpPr>
        <p:spPr>
          <a:xfrm>
            <a:off x="0" y="274638"/>
            <a:ext cx="8229600" cy="1143000"/>
          </a:xfrm>
        </p:spPr>
        <p:txBody>
          <a:bodyPr bIns="91440"/>
          <a:lstStyle/>
          <a:p>
            <a:pPr eaLnBrk="1" hangingPunct="1"/>
            <a:r>
              <a:rPr lang="en-US" smtClean="0"/>
              <a:t>Allostasis and Allostatic Load</a:t>
            </a:r>
          </a:p>
        </p:txBody>
      </p:sp>
      <p:pic>
        <p:nvPicPr>
          <p:cNvPr id="138242" name="Picture 4"/>
          <p:cNvPicPr>
            <a:picLocks noChangeAspect="1"/>
          </p:cNvPicPr>
          <p:nvPr/>
        </p:nvPicPr>
        <p:blipFill>
          <a:blip r:embed="rId3" cstate="print"/>
          <a:srcRect/>
          <a:stretch>
            <a:fillRect/>
          </a:stretch>
        </p:blipFill>
        <p:spPr bwMode="auto">
          <a:xfrm>
            <a:off x="301625" y="1600200"/>
            <a:ext cx="8461375" cy="353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2" descr="NEJM1992_338_3"/>
          <p:cNvPicPr>
            <a:picLocks noChangeAspect="1" noChangeArrowheads="1"/>
          </p:cNvPicPr>
          <p:nvPr/>
        </p:nvPicPr>
        <p:blipFill>
          <a:blip r:embed="rId3" cstate="print"/>
          <a:srcRect/>
          <a:stretch>
            <a:fillRect/>
          </a:stretch>
        </p:blipFill>
        <p:spPr bwMode="auto">
          <a:xfrm>
            <a:off x="1371600" y="1219200"/>
            <a:ext cx="6629400" cy="5318125"/>
          </a:xfrm>
          <a:prstGeom prst="rect">
            <a:avLst/>
          </a:prstGeom>
          <a:noFill/>
          <a:ln w="9525">
            <a:noFill/>
            <a:miter lim="800000"/>
            <a:headEnd/>
            <a:tailEnd/>
          </a:ln>
        </p:spPr>
      </p:pic>
      <p:sp>
        <p:nvSpPr>
          <p:cNvPr id="4" name="Rectangle 3"/>
          <p:cNvSpPr txBox="1">
            <a:spLocks noChangeArrowheads="1"/>
          </p:cNvSpPr>
          <p:nvPr/>
        </p:nvSpPr>
        <p:spPr>
          <a:xfrm>
            <a:off x="533400" y="152400"/>
            <a:ext cx="8077200" cy="990600"/>
          </a:xfrm>
          <a:prstGeom prst="rect">
            <a:avLst/>
          </a:prstGeom>
        </p:spPr>
        <p:txBody>
          <a:bodyPr/>
          <a:lstStyle/>
          <a:p>
            <a:pPr fontAlgn="auto">
              <a:spcBef>
                <a:spcPts val="0"/>
              </a:spcBef>
              <a:spcAft>
                <a:spcPts val="0"/>
              </a:spcAft>
              <a:defRPr/>
            </a:pPr>
            <a:r>
              <a:rPr lang="en-US" sz="4000" dirty="0">
                <a:solidFill>
                  <a:schemeClr val="tx2"/>
                </a:solidFill>
                <a:latin typeface="+mj-lt"/>
                <a:ea typeface="ヒラギノ角ゴ Pro W3" pitchFamily="-109" charset="-128"/>
                <a:cs typeface="ヒラギノ角ゴ Pro W3" pitchFamily="-109" charset="-128"/>
              </a:rPr>
              <a:t>Positive &amp; Tolerable Stress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NEJM1992_338_5"/>
          <p:cNvPicPr>
            <a:picLocks noChangeAspect="1" noChangeArrowheads="1"/>
          </p:cNvPicPr>
          <p:nvPr/>
        </p:nvPicPr>
        <p:blipFill>
          <a:blip r:embed="rId3" cstate="print"/>
          <a:srcRect/>
          <a:stretch>
            <a:fillRect/>
          </a:stretch>
        </p:blipFill>
        <p:spPr bwMode="auto">
          <a:xfrm>
            <a:off x="1600200" y="1371600"/>
            <a:ext cx="6172200" cy="4876800"/>
          </a:xfrm>
          <a:prstGeom prst="rect">
            <a:avLst/>
          </a:prstGeom>
          <a:noFill/>
          <a:ln w="9525">
            <a:noFill/>
            <a:miter lim="800000"/>
            <a:headEnd/>
            <a:tailEnd/>
          </a:ln>
        </p:spPr>
      </p:pic>
      <p:sp>
        <p:nvSpPr>
          <p:cNvPr id="4" name="Rectangle 3"/>
          <p:cNvSpPr txBox="1">
            <a:spLocks noChangeArrowheads="1"/>
          </p:cNvSpPr>
          <p:nvPr/>
        </p:nvSpPr>
        <p:spPr>
          <a:xfrm>
            <a:off x="533400" y="152400"/>
            <a:ext cx="8077200" cy="990600"/>
          </a:xfrm>
          <a:prstGeom prst="rect">
            <a:avLst/>
          </a:prstGeom>
        </p:spPr>
        <p:txBody>
          <a:bodyPr/>
          <a:lstStyle/>
          <a:p>
            <a:pPr fontAlgn="auto">
              <a:spcBef>
                <a:spcPts val="0"/>
              </a:spcBef>
              <a:spcAft>
                <a:spcPts val="0"/>
              </a:spcAft>
              <a:defRPr/>
            </a:pPr>
            <a:r>
              <a:rPr lang="en-US" sz="4000" dirty="0">
                <a:solidFill>
                  <a:schemeClr val="tx2"/>
                </a:solidFill>
                <a:latin typeface="+mj-lt"/>
                <a:ea typeface="ヒラギノ角ゴ Pro W3" pitchFamily="-109" charset="-128"/>
                <a:cs typeface="ヒラギノ角ゴ Pro W3" pitchFamily="-109" charset="-128"/>
              </a:rPr>
              <a:t>Toxic Stress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b="1" smtClean="0">
                <a:solidFill>
                  <a:schemeClr val="accent2"/>
                </a:solidFill>
              </a:rPr>
              <a:t>Adversities During Childhood and Toxic Stress</a:t>
            </a:r>
          </a:p>
        </p:txBody>
      </p:sp>
      <p:pic>
        <p:nvPicPr>
          <p:cNvPr id="144386" name="Picture 4"/>
          <p:cNvPicPr>
            <a:picLocks noChangeAspect="1" noChangeArrowheads="1"/>
          </p:cNvPicPr>
          <p:nvPr/>
        </p:nvPicPr>
        <p:blipFill>
          <a:blip r:embed="rId2" cstate="print"/>
          <a:srcRect/>
          <a:stretch>
            <a:fillRect/>
          </a:stretch>
        </p:blipFill>
        <p:spPr bwMode="auto">
          <a:xfrm>
            <a:off x="5029200" y="1722438"/>
            <a:ext cx="3441700" cy="4572000"/>
          </a:xfrm>
          <a:prstGeom prst="rect">
            <a:avLst/>
          </a:prstGeom>
          <a:noFill/>
          <a:ln w="9525">
            <a:solidFill>
              <a:schemeClr val="accent2"/>
            </a:solidFill>
            <a:miter lim="800000"/>
            <a:headEnd/>
            <a:tailEnd/>
          </a:ln>
        </p:spPr>
      </p:pic>
      <p:pic>
        <p:nvPicPr>
          <p:cNvPr id="144387" name="Picture 5"/>
          <p:cNvPicPr>
            <a:picLocks noChangeAspect="1" noChangeArrowheads="1"/>
          </p:cNvPicPr>
          <p:nvPr/>
        </p:nvPicPr>
        <p:blipFill>
          <a:blip r:embed="rId3" cstate="print"/>
          <a:srcRect/>
          <a:stretch>
            <a:fillRect/>
          </a:stretch>
        </p:blipFill>
        <p:spPr bwMode="auto">
          <a:xfrm>
            <a:off x="685800" y="1722438"/>
            <a:ext cx="3440113" cy="4572000"/>
          </a:xfrm>
          <a:prstGeom prst="rect">
            <a:avLst/>
          </a:prstGeom>
          <a:noFill/>
          <a:ln w="9525">
            <a:solidFill>
              <a:schemeClr val="accent2"/>
            </a:solidFill>
            <a:miter lim="800000"/>
            <a:headEnd/>
            <a:tailEnd/>
          </a:ln>
        </p:spPr>
      </p:pic>
      <p:sp>
        <p:nvSpPr>
          <p:cNvPr id="144388" name="TextBox 7"/>
          <p:cNvSpPr txBox="1">
            <a:spLocks noChangeArrowheads="1"/>
          </p:cNvSpPr>
          <p:nvPr/>
        </p:nvSpPr>
        <p:spPr bwMode="auto">
          <a:xfrm>
            <a:off x="685800" y="6340475"/>
            <a:ext cx="3390900" cy="368300"/>
          </a:xfrm>
          <a:prstGeom prst="rect">
            <a:avLst/>
          </a:prstGeom>
          <a:noFill/>
          <a:ln w="9525">
            <a:noFill/>
            <a:miter lim="800000"/>
            <a:headEnd/>
            <a:tailEnd/>
          </a:ln>
        </p:spPr>
        <p:txBody>
          <a:bodyPr wrap="none">
            <a:spAutoFit/>
          </a:bodyPr>
          <a:lstStyle/>
          <a:p>
            <a:pPr algn="ctr" eaLnBrk="0" hangingPunct="0"/>
            <a:r>
              <a:rPr lang="en-US" i="1">
                <a:latin typeface="Constantia" pitchFamily="18" charset="0"/>
              </a:rPr>
              <a:t>Pediatrics</a:t>
            </a:r>
            <a:r>
              <a:rPr lang="en-US">
                <a:latin typeface="Constantia" pitchFamily="18" charset="0"/>
              </a:rPr>
              <a:t> 2012;129:e224-e231</a:t>
            </a:r>
          </a:p>
        </p:txBody>
      </p:sp>
      <p:sp>
        <p:nvSpPr>
          <p:cNvPr id="144389" name="TextBox 8"/>
          <p:cNvSpPr txBox="1">
            <a:spLocks noChangeArrowheads="1"/>
          </p:cNvSpPr>
          <p:nvPr/>
        </p:nvSpPr>
        <p:spPr bwMode="auto">
          <a:xfrm>
            <a:off x="5054600" y="6340475"/>
            <a:ext cx="3390900" cy="368300"/>
          </a:xfrm>
          <a:prstGeom prst="rect">
            <a:avLst/>
          </a:prstGeom>
          <a:noFill/>
          <a:ln w="9525">
            <a:noFill/>
            <a:miter lim="800000"/>
            <a:headEnd/>
            <a:tailEnd/>
          </a:ln>
        </p:spPr>
        <p:txBody>
          <a:bodyPr wrap="none">
            <a:spAutoFit/>
          </a:bodyPr>
          <a:lstStyle/>
          <a:p>
            <a:pPr algn="ctr" eaLnBrk="0" hangingPunct="0"/>
            <a:r>
              <a:rPr lang="en-US" i="1">
                <a:latin typeface="Constantia" pitchFamily="18" charset="0"/>
              </a:rPr>
              <a:t>Pediatrics</a:t>
            </a:r>
            <a:r>
              <a:rPr lang="en-US">
                <a:latin typeface="Constantia" pitchFamily="18" charset="0"/>
              </a:rPr>
              <a:t> 2012;129:e232-e246</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idx="4294967295"/>
          </p:nvPr>
        </p:nvSpPr>
        <p:spPr>
          <a:xfrm>
            <a:off x="0" y="-304800"/>
            <a:ext cx="7772400" cy="1143000"/>
          </a:xfrm>
        </p:spPr>
        <p:txBody>
          <a:bodyPr bIns="91440"/>
          <a:lstStyle/>
          <a:p>
            <a:pPr eaLnBrk="1" hangingPunct="1"/>
            <a:r>
              <a:rPr lang="en-US" smtClean="0"/>
              <a:t>Epigenetics</a:t>
            </a:r>
          </a:p>
        </p:txBody>
      </p:sp>
      <p:pic>
        <p:nvPicPr>
          <p:cNvPr id="145410" name="Picture 2" descr="http://www.constellationpharma.com/images/epigeneticmechanisms.jpg"/>
          <p:cNvPicPr>
            <a:picLocks noChangeAspect="1" noChangeArrowheads="1"/>
          </p:cNvPicPr>
          <p:nvPr/>
        </p:nvPicPr>
        <p:blipFill>
          <a:blip r:embed="rId3" cstate="print"/>
          <a:srcRect/>
          <a:stretch>
            <a:fillRect/>
          </a:stretch>
        </p:blipFill>
        <p:spPr bwMode="auto">
          <a:xfrm>
            <a:off x="381000" y="762000"/>
            <a:ext cx="8305800" cy="588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t>What Is An Eco-Bio-Developmental Model of Childhood:</a:t>
            </a:r>
            <a:endParaRPr lang="en-US" dirty="0"/>
          </a:p>
        </p:txBody>
      </p:sp>
      <p:sp>
        <p:nvSpPr>
          <p:cNvPr id="108546" name="Subtitle 2"/>
          <p:cNvSpPr>
            <a:spLocks noGrp="1"/>
          </p:cNvSpPr>
          <p:nvPr>
            <p:ph type="subTitle" idx="1"/>
          </p:nvPr>
        </p:nvSpPr>
        <p:spPr>
          <a:xfrm>
            <a:off x="533400" y="3228975"/>
            <a:ext cx="7854950" cy="1752600"/>
          </a:xfrm>
        </p:spPr>
        <p:txBody>
          <a:bodyPr/>
          <a:lstStyle/>
          <a:p>
            <a:pPr marR="0" eaLnBrk="1" hangingPunct="1"/>
            <a:r>
              <a:rPr lang="en-US" sz="4000" smtClean="0"/>
              <a:t>Why Is It Important?</a:t>
            </a:r>
          </a:p>
        </p:txBody>
      </p:sp>
      <p:pic>
        <p:nvPicPr>
          <p:cNvPr id="108547" name="Picture 3" descr="Mack01jan.jpg"/>
          <p:cNvPicPr>
            <a:picLocks noChangeAspect="1"/>
          </p:cNvPicPr>
          <p:nvPr/>
        </p:nvPicPr>
        <p:blipFill>
          <a:blip r:embed="rId2" cstate="print"/>
          <a:srcRect/>
          <a:stretch>
            <a:fillRect/>
          </a:stretch>
        </p:blipFill>
        <p:spPr bwMode="auto">
          <a:xfrm>
            <a:off x="457200" y="2667000"/>
            <a:ext cx="31369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88925"/>
            <a:ext cx="7772400" cy="1065213"/>
          </a:xfrm>
        </p:spPr>
        <p:txBody>
          <a:bodyPr bIns="91440">
            <a:normAutofit fontScale="90000"/>
          </a:bodyPr>
          <a:lstStyle/>
          <a:p>
            <a:pPr eaLnBrk="1" fontAlgn="auto" hangingPunct="1">
              <a:spcAft>
                <a:spcPts val="0"/>
              </a:spcAft>
              <a:defRPr/>
            </a:pPr>
            <a:r>
              <a:rPr lang="en-US" sz="4000" smtClean="0"/>
              <a:t>How Does Social Environment get Embedded into Biology? </a:t>
            </a:r>
          </a:p>
        </p:txBody>
      </p:sp>
      <p:grpSp>
        <p:nvGrpSpPr>
          <p:cNvPr id="147458" name="Rectangle 3"/>
          <p:cNvGrpSpPr>
            <a:grpSpLocks/>
          </p:cNvGrpSpPr>
          <p:nvPr/>
        </p:nvGrpSpPr>
        <p:grpSpPr bwMode="auto">
          <a:xfrm>
            <a:off x="4011613" y="1736725"/>
            <a:ext cx="1230312" cy="525463"/>
            <a:chOff x="2527" y="1094"/>
            <a:chExt cx="775" cy="331"/>
          </a:xfrm>
        </p:grpSpPr>
        <p:pic>
          <p:nvPicPr>
            <p:cNvPr id="147489" name="Rectangle 3"/>
            <p:cNvPicPr>
              <a:picLocks noChangeArrowheads="1"/>
            </p:cNvPicPr>
            <p:nvPr/>
          </p:nvPicPr>
          <p:blipFill>
            <a:blip r:embed="rId3" cstate="print"/>
            <a:srcRect/>
            <a:stretch>
              <a:fillRect/>
            </a:stretch>
          </p:blipFill>
          <p:spPr bwMode="auto">
            <a:xfrm>
              <a:off x="2527" y="1094"/>
              <a:ext cx="775" cy="331"/>
            </a:xfrm>
            <a:prstGeom prst="rect">
              <a:avLst/>
            </a:prstGeom>
            <a:noFill/>
            <a:ln w="9525">
              <a:noFill/>
              <a:miter lim="800000"/>
              <a:headEnd/>
              <a:tailEnd/>
            </a:ln>
          </p:spPr>
        </p:pic>
        <p:sp>
          <p:nvSpPr>
            <p:cNvPr id="147490" name="Text Box 5"/>
            <p:cNvSpPr txBox="1">
              <a:spLocks noChangeArrowheads="1"/>
            </p:cNvSpPr>
            <p:nvPr/>
          </p:nvSpPr>
          <p:spPr bwMode="auto">
            <a:xfrm>
              <a:off x="2595" y="1123"/>
              <a:ext cx="645" cy="250"/>
            </a:xfrm>
            <a:prstGeom prst="rect">
              <a:avLst/>
            </a:prstGeom>
            <a:solidFill>
              <a:srgbClr val="FF0000"/>
            </a:solidFill>
            <a:ln w="9525">
              <a:noFill/>
              <a:miter lim="800000"/>
              <a:headEnd/>
              <a:tailEnd/>
            </a:ln>
          </p:spPr>
          <p:txBody>
            <a:bodyPr wrap="none" anchor="ctr">
              <a:spAutoFit/>
            </a:bodyPr>
            <a:lstStyle/>
            <a:p>
              <a:r>
                <a:rPr lang="en-US" sz="2000" b="1">
                  <a:solidFill>
                    <a:schemeClr val="tx2"/>
                  </a:solidFill>
                  <a:latin typeface="Perpetua" pitchFamily="18" charset="0"/>
                  <a:ea typeface="ヒラギノ角ゴ Pro W3"/>
                  <a:cs typeface="ヒラギノ角ゴ Pro W3"/>
                </a:rPr>
                <a:t>Poverty</a:t>
              </a:r>
            </a:p>
          </p:txBody>
        </p:sp>
      </p:grpSp>
      <p:grpSp>
        <p:nvGrpSpPr>
          <p:cNvPr id="147459" name="Rectangle 4"/>
          <p:cNvGrpSpPr>
            <a:grpSpLocks/>
          </p:cNvGrpSpPr>
          <p:nvPr/>
        </p:nvGrpSpPr>
        <p:grpSpPr bwMode="auto">
          <a:xfrm>
            <a:off x="6138863" y="4492625"/>
            <a:ext cx="1408112" cy="1127125"/>
            <a:chOff x="3867" y="2830"/>
            <a:chExt cx="887" cy="710"/>
          </a:xfrm>
        </p:grpSpPr>
        <p:pic>
          <p:nvPicPr>
            <p:cNvPr id="147487" name="Rectangle 4"/>
            <p:cNvPicPr>
              <a:picLocks noChangeArrowheads="1"/>
            </p:cNvPicPr>
            <p:nvPr/>
          </p:nvPicPr>
          <p:blipFill>
            <a:blip r:embed="rId4" cstate="print"/>
            <a:srcRect/>
            <a:stretch>
              <a:fillRect/>
            </a:stretch>
          </p:blipFill>
          <p:spPr bwMode="auto">
            <a:xfrm>
              <a:off x="3867" y="2830"/>
              <a:ext cx="887" cy="710"/>
            </a:xfrm>
            <a:prstGeom prst="rect">
              <a:avLst/>
            </a:prstGeom>
            <a:noFill/>
            <a:ln w="9525">
              <a:noFill/>
              <a:miter lim="800000"/>
              <a:headEnd/>
              <a:tailEnd/>
            </a:ln>
          </p:spPr>
        </p:pic>
        <p:sp>
          <p:nvSpPr>
            <p:cNvPr id="147488" name="Text Box 8"/>
            <p:cNvSpPr txBox="1">
              <a:spLocks noChangeArrowheads="1"/>
            </p:cNvSpPr>
            <p:nvPr/>
          </p:nvSpPr>
          <p:spPr bwMode="auto">
            <a:xfrm>
              <a:off x="3933" y="2857"/>
              <a:ext cx="741" cy="634"/>
            </a:xfrm>
            <a:prstGeom prst="rect">
              <a:avLst/>
            </a:prstGeom>
            <a:solidFill>
              <a:srgbClr val="FF0000"/>
            </a:solidFill>
            <a:ln w="9525">
              <a:noFill/>
              <a:miter lim="800000"/>
              <a:headEnd/>
              <a:tailEnd/>
            </a:ln>
          </p:spPr>
          <p:txBody>
            <a:bodyPr wrap="none" anchor="ctr">
              <a:spAutoFit/>
            </a:bodyPr>
            <a:lstStyle/>
            <a:p>
              <a:pPr>
                <a:buFontTx/>
                <a:buChar char="•"/>
              </a:pPr>
              <a:r>
                <a:rPr lang="en-US" sz="2000" b="1">
                  <a:solidFill>
                    <a:schemeClr val="tx2"/>
                  </a:solidFill>
                  <a:latin typeface="Perpetua" pitchFamily="18" charset="0"/>
                  <a:ea typeface="ヒラギノ角ゴ Pro W3"/>
                  <a:cs typeface="ヒラギノ角ゴ Pro W3"/>
                </a:rPr>
                <a:t>Brain</a:t>
              </a:r>
            </a:p>
            <a:p>
              <a:pPr>
                <a:buFontTx/>
                <a:buChar char="•"/>
              </a:pPr>
              <a:r>
                <a:rPr lang="en-US" sz="2000" b="1">
                  <a:solidFill>
                    <a:schemeClr val="tx2"/>
                  </a:solidFill>
                  <a:latin typeface="Perpetua" pitchFamily="18" charset="0"/>
                  <a:ea typeface="ヒラギノ角ゴ Pro W3"/>
                  <a:cs typeface="ヒラギノ角ゴ Pro W3"/>
                </a:rPr>
                <a:t>Immune</a:t>
              </a:r>
            </a:p>
            <a:p>
              <a:pPr>
                <a:buFontTx/>
                <a:buChar char="•"/>
              </a:pPr>
              <a:r>
                <a:rPr lang="en-US" sz="2000" b="1">
                  <a:solidFill>
                    <a:schemeClr val="tx2"/>
                  </a:solidFill>
                  <a:latin typeface="Perpetua" pitchFamily="18" charset="0"/>
                  <a:ea typeface="ヒラギノ角ゴ Pro W3"/>
                  <a:cs typeface="ヒラギノ角ゴ Pro W3"/>
                </a:rPr>
                <a:t>CV</a:t>
              </a:r>
            </a:p>
          </p:txBody>
        </p:sp>
      </p:grpSp>
      <p:grpSp>
        <p:nvGrpSpPr>
          <p:cNvPr id="147460" name="Rectangle 5"/>
          <p:cNvGrpSpPr>
            <a:grpSpLocks/>
          </p:cNvGrpSpPr>
          <p:nvPr/>
        </p:nvGrpSpPr>
        <p:grpSpPr bwMode="auto">
          <a:xfrm>
            <a:off x="5913438" y="3176588"/>
            <a:ext cx="1914525" cy="998537"/>
            <a:chOff x="3725" y="2001"/>
            <a:chExt cx="1206" cy="629"/>
          </a:xfrm>
        </p:grpSpPr>
        <p:pic>
          <p:nvPicPr>
            <p:cNvPr id="147485" name="Rectangle 5"/>
            <p:cNvPicPr>
              <a:picLocks noChangeArrowheads="1"/>
            </p:cNvPicPr>
            <p:nvPr/>
          </p:nvPicPr>
          <p:blipFill>
            <a:blip r:embed="rId5" cstate="print"/>
            <a:srcRect/>
            <a:stretch>
              <a:fillRect/>
            </a:stretch>
          </p:blipFill>
          <p:spPr bwMode="auto">
            <a:xfrm>
              <a:off x="3725" y="2001"/>
              <a:ext cx="1206" cy="629"/>
            </a:xfrm>
            <a:prstGeom prst="rect">
              <a:avLst/>
            </a:prstGeom>
            <a:noFill/>
            <a:ln w="9525">
              <a:noFill/>
              <a:miter lim="800000"/>
              <a:headEnd/>
              <a:tailEnd/>
            </a:ln>
          </p:spPr>
        </p:pic>
        <p:sp>
          <p:nvSpPr>
            <p:cNvPr id="147486" name="Text Box 11"/>
            <p:cNvSpPr txBox="1">
              <a:spLocks noChangeArrowheads="1"/>
            </p:cNvSpPr>
            <p:nvPr/>
          </p:nvSpPr>
          <p:spPr bwMode="auto">
            <a:xfrm>
              <a:off x="3792" y="2099"/>
              <a:ext cx="1104" cy="404"/>
            </a:xfrm>
            <a:prstGeom prst="rect">
              <a:avLst/>
            </a:prstGeom>
            <a:solidFill>
              <a:srgbClr val="FF0000"/>
            </a:solidFill>
            <a:ln w="9525">
              <a:noFill/>
              <a:miter lim="800000"/>
              <a:headEnd/>
              <a:tailEnd/>
            </a:ln>
          </p:spPr>
          <p:txBody>
            <a:bodyPr anchor="ctr">
              <a:spAutoFit/>
            </a:bodyPr>
            <a:lstStyle/>
            <a:p>
              <a:r>
                <a:rPr lang="en-US" sz="2000" b="1">
                  <a:solidFill>
                    <a:schemeClr val="tx2"/>
                  </a:solidFill>
                  <a:latin typeface="Perpetua" pitchFamily="18" charset="0"/>
                  <a:ea typeface="ヒラギノ角ゴ Pro W3"/>
                  <a:cs typeface="ヒラギノ角ゴ Pro W3"/>
                </a:rPr>
                <a:t>HPA</a:t>
              </a:r>
            </a:p>
            <a:p>
              <a:r>
                <a:rPr lang="en-US" sz="1600" b="1">
                  <a:solidFill>
                    <a:schemeClr val="tx2"/>
                  </a:solidFill>
                  <a:latin typeface="Perpetua" pitchFamily="18" charset="0"/>
                  <a:ea typeface="ヒラギノ角ゴ Pro W3"/>
                  <a:cs typeface="ヒラギノ角ゴ Pro W3"/>
                </a:rPr>
                <a:t>Gene experience</a:t>
              </a:r>
            </a:p>
          </p:txBody>
        </p:sp>
      </p:grpSp>
      <p:grpSp>
        <p:nvGrpSpPr>
          <p:cNvPr id="147461" name="Rectangle 6"/>
          <p:cNvGrpSpPr>
            <a:grpSpLocks/>
          </p:cNvGrpSpPr>
          <p:nvPr/>
        </p:nvGrpSpPr>
        <p:grpSpPr bwMode="auto">
          <a:xfrm>
            <a:off x="6997700" y="2425700"/>
            <a:ext cx="1012825" cy="519113"/>
            <a:chOff x="4408" y="1528"/>
            <a:chExt cx="638" cy="327"/>
          </a:xfrm>
        </p:grpSpPr>
        <p:pic>
          <p:nvPicPr>
            <p:cNvPr id="147483" name="Rectangle 6"/>
            <p:cNvPicPr>
              <a:picLocks noChangeArrowheads="1"/>
            </p:cNvPicPr>
            <p:nvPr/>
          </p:nvPicPr>
          <p:blipFill>
            <a:blip r:embed="rId6" cstate="print"/>
            <a:srcRect/>
            <a:stretch>
              <a:fillRect/>
            </a:stretch>
          </p:blipFill>
          <p:spPr bwMode="auto">
            <a:xfrm>
              <a:off x="4408" y="1528"/>
              <a:ext cx="638" cy="327"/>
            </a:xfrm>
            <a:prstGeom prst="rect">
              <a:avLst/>
            </a:prstGeom>
            <a:noFill/>
            <a:ln w="9525">
              <a:noFill/>
              <a:miter lim="800000"/>
              <a:headEnd/>
              <a:tailEnd/>
            </a:ln>
          </p:spPr>
        </p:pic>
        <p:sp>
          <p:nvSpPr>
            <p:cNvPr id="147484" name="Text Box 14"/>
            <p:cNvSpPr txBox="1">
              <a:spLocks noChangeArrowheads="1"/>
            </p:cNvSpPr>
            <p:nvPr/>
          </p:nvSpPr>
          <p:spPr bwMode="auto">
            <a:xfrm>
              <a:off x="4478" y="1555"/>
              <a:ext cx="500" cy="250"/>
            </a:xfrm>
            <a:prstGeom prst="rect">
              <a:avLst/>
            </a:prstGeom>
            <a:solidFill>
              <a:srgbClr val="FF0000"/>
            </a:solidFill>
            <a:ln w="9525">
              <a:noFill/>
              <a:miter lim="800000"/>
              <a:headEnd/>
              <a:tailEnd/>
            </a:ln>
          </p:spPr>
          <p:txBody>
            <a:bodyPr wrap="none" anchor="ctr">
              <a:spAutoFit/>
            </a:bodyPr>
            <a:lstStyle/>
            <a:p>
              <a:r>
                <a:rPr lang="en-US" sz="2000" b="1">
                  <a:solidFill>
                    <a:schemeClr val="tx2"/>
                  </a:solidFill>
                  <a:latin typeface="Perpetua" pitchFamily="18" charset="0"/>
                  <a:ea typeface="ヒラギノ角ゴ Pro W3"/>
                  <a:cs typeface="ヒラギノ角ゴ Pro W3"/>
                </a:rPr>
                <a:t>Stress</a:t>
              </a:r>
            </a:p>
          </p:txBody>
        </p:sp>
      </p:grpSp>
      <p:sp>
        <p:nvSpPr>
          <p:cNvPr id="73736" name="Rectangle 8"/>
          <p:cNvSpPr>
            <a:spLocks noChangeArrowheads="1"/>
          </p:cNvSpPr>
          <p:nvPr/>
        </p:nvSpPr>
        <p:spPr bwMode="auto">
          <a:xfrm>
            <a:off x="8162925" y="6294438"/>
            <a:ext cx="142875" cy="3000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spAutoFit/>
          </a:bodyPr>
          <a:lstStyle/>
          <a:p>
            <a:pPr fontAlgn="auto">
              <a:spcBef>
                <a:spcPts val="0"/>
              </a:spcBef>
              <a:spcAft>
                <a:spcPts val="0"/>
              </a:spcAft>
              <a:defRPr/>
            </a:pPr>
            <a:endParaRPr lang="en-US" sz="2000" b="1">
              <a:solidFill>
                <a:schemeClr val="tx2"/>
              </a:solidFill>
              <a:latin typeface="Perpetua" pitchFamily="18" charset="0"/>
              <a:ea typeface="ヒラギノ角ゴ Pro W3" pitchFamily="-111" charset="-128"/>
            </a:endParaRPr>
          </a:p>
        </p:txBody>
      </p:sp>
      <p:grpSp>
        <p:nvGrpSpPr>
          <p:cNvPr id="147465" name="Rectangle 9"/>
          <p:cNvGrpSpPr>
            <a:grpSpLocks/>
          </p:cNvGrpSpPr>
          <p:nvPr/>
        </p:nvGrpSpPr>
        <p:grpSpPr bwMode="auto">
          <a:xfrm>
            <a:off x="3376613" y="2578100"/>
            <a:ext cx="2354262" cy="3157538"/>
            <a:chOff x="2127" y="1624"/>
            <a:chExt cx="1483" cy="1989"/>
          </a:xfrm>
        </p:grpSpPr>
        <p:pic>
          <p:nvPicPr>
            <p:cNvPr id="147481" name="Rectangle 9"/>
            <p:cNvPicPr>
              <a:picLocks noChangeArrowheads="1"/>
            </p:cNvPicPr>
            <p:nvPr/>
          </p:nvPicPr>
          <p:blipFill>
            <a:blip r:embed="rId7" cstate="print"/>
            <a:srcRect/>
            <a:stretch>
              <a:fillRect/>
            </a:stretch>
          </p:blipFill>
          <p:spPr bwMode="auto">
            <a:xfrm>
              <a:off x="2127" y="1624"/>
              <a:ext cx="1483" cy="1989"/>
            </a:xfrm>
            <a:prstGeom prst="rect">
              <a:avLst/>
            </a:prstGeom>
            <a:noFill/>
            <a:ln w="9525">
              <a:noFill/>
              <a:miter lim="800000"/>
              <a:headEnd/>
              <a:tailEnd/>
            </a:ln>
          </p:spPr>
        </p:pic>
        <p:sp>
          <p:nvSpPr>
            <p:cNvPr id="147482" name="Text Box 23"/>
            <p:cNvSpPr txBox="1">
              <a:spLocks noChangeArrowheads="1"/>
            </p:cNvSpPr>
            <p:nvPr/>
          </p:nvSpPr>
          <p:spPr bwMode="auto">
            <a:xfrm>
              <a:off x="2208" y="1654"/>
              <a:ext cx="1366" cy="1900"/>
            </a:xfrm>
            <a:prstGeom prst="rect">
              <a:avLst/>
            </a:prstGeom>
            <a:solidFill>
              <a:srgbClr val="FF0000"/>
            </a:solidFill>
            <a:ln w="9525">
              <a:noFill/>
              <a:miter lim="800000"/>
              <a:headEnd/>
              <a:tailEnd/>
            </a:ln>
          </p:spPr>
          <p:txBody>
            <a:bodyPr anchor="ctr">
              <a:spAutoFit/>
            </a:bodyPr>
            <a:lstStyle/>
            <a:p>
              <a:pPr marL="457200" indent="-457200"/>
              <a:r>
                <a:rPr lang="en-US" sz="2000" b="1">
                  <a:solidFill>
                    <a:schemeClr val="tx2"/>
                  </a:solidFill>
                  <a:latin typeface="Perpetua" pitchFamily="18" charset="0"/>
                  <a:ea typeface="ヒラギノ角ゴ Pro W3"/>
                  <a:cs typeface="ヒラギノ角ゴ Pro W3"/>
                </a:rPr>
                <a:t>Unmet needs</a:t>
              </a:r>
            </a:p>
            <a:p>
              <a:pPr marL="457200" indent="-457200"/>
              <a:r>
                <a:rPr lang="en-US" sz="2000" b="1">
                  <a:solidFill>
                    <a:schemeClr val="tx2"/>
                  </a:solidFill>
                  <a:latin typeface="Perpetua" pitchFamily="18" charset="0"/>
                  <a:ea typeface="ヒラギノ角ゴ Pro W3"/>
                  <a:cs typeface="ヒラギノ角ゴ Pro W3"/>
                </a:rPr>
                <a:t>1. Material</a:t>
              </a:r>
            </a:p>
            <a:p>
              <a:pPr marL="457200" indent="-457200">
                <a:buFontTx/>
                <a:buChar char="•"/>
              </a:pPr>
              <a:r>
                <a:rPr lang="en-US" sz="2000" b="1">
                  <a:solidFill>
                    <a:schemeClr val="tx2"/>
                  </a:solidFill>
                  <a:latin typeface="Perpetua" pitchFamily="18" charset="0"/>
                  <a:ea typeface="ヒラギノ角ゴ Pro W3"/>
                  <a:cs typeface="ヒラギノ角ゴ Pro W3"/>
                  <a:sym typeface="Wingdings" pitchFamily="2" charset="2"/>
                </a:rPr>
                <a:t> </a:t>
              </a:r>
              <a:r>
                <a:rPr lang="en-US" sz="2000" b="1">
                  <a:solidFill>
                    <a:schemeClr val="tx2"/>
                  </a:solidFill>
                  <a:latin typeface="Perpetua" pitchFamily="18" charset="0"/>
                  <a:ea typeface="ヒラギノ角ゴ Pro W3"/>
                  <a:cs typeface="ヒラギノ角ゴ Pro W3"/>
                </a:rPr>
                <a:t>Food</a:t>
              </a:r>
            </a:p>
            <a:p>
              <a:pPr marL="457200" indent="-457200">
                <a:buFontTx/>
                <a:buChar char="•"/>
              </a:pPr>
              <a:r>
                <a:rPr lang="en-US" sz="2400" b="1">
                  <a:solidFill>
                    <a:schemeClr val="tx2"/>
                  </a:solidFill>
                  <a:latin typeface="Perpetua" pitchFamily="18" charset="0"/>
                  <a:ea typeface="ヒラギノ角ゴ Pro W3"/>
                  <a:cs typeface="ヒラギノ角ゴ Pro W3"/>
                  <a:sym typeface="Wingdings" pitchFamily="2" charset="2"/>
                </a:rPr>
                <a:t></a:t>
              </a:r>
              <a:r>
                <a:rPr lang="en-US" sz="2400" b="1">
                  <a:solidFill>
                    <a:srgbClr val="000000"/>
                  </a:solidFill>
                  <a:latin typeface="Perpetua" pitchFamily="18" charset="0"/>
                  <a:ea typeface="ヒラギノ角ゴ Pro W3"/>
                  <a:cs typeface="ヒラギノ角ゴ Pro W3"/>
                </a:rPr>
                <a:t> </a:t>
              </a:r>
              <a:r>
                <a:rPr lang="en-US" sz="2000" b="1">
                  <a:solidFill>
                    <a:schemeClr val="tx2"/>
                  </a:solidFill>
                  <a:latin typeface="Perpetua" pitchFamily="18" charset="0"/>
                  <a:ea typeface="ヒラギノ角ゴ Pro W3"/>
                  <a:cs typeface="ヒラギノ角ゴ Pro W3"/>
                </a:rPr>
                <a:t>Money</a:t>
              </a:r>
            </a:p>
            <a:p>
              <a:pPr marL="457200" indent="-457200">
                <a:buFontTx/>
                <a:buChar char="•"/>
              </a:pPr>
              <a:r>
                <a:rPr lang="en-US" sz="2400" b="1">
                  <a:solidFill>
                    <a:schemeClr val="tx2"/>
                  </a:solidFill>
                  <a:latin typeface="Perpetua" pitchFamily="18" charset="0"/>
                  <a:ea typeface="ヒラギノ角ゴ Pro W3"/>
                  <a:cs typeface="ヒラギノ角ゴ Pro W3"/>
                  <a:sym typeface="Wingdings" pitchFamily="2" charset="2"/>
                </a:rPr>
                <a:t></a:t>
              </a:r>
              <a:r>
                <a:rPr lang="en-US" sz="2400" b="1">
                  <a:solidFill>
                    <a:srgbClr val="000000"/>
                  </a:solidFill>
                  <a:latin typeface="Perpetua" pitchFamily="18" charset="0"/>
                  <a:ea typeface="ヒラギノ角ゴ Pro W3"/>
                  <a:cs typeface="ヒラギノ角ゴ Pro W3"/>
                </a:rPr>
                <a:t> </a:t>
              </a:r>
              <a:r>
                <a:rPr lang="en-US" sz="2000" b="1">
                  <a:solidFill>
                    <a:schemeClr val="tx2"/>
                  </a:solidFill>
                  <a:latin typeface="Perpetua" pitchFamily="18" charset="0"/>
                  <a:ea typeface="ヒラギノ角ゴ Pro W3"/>
                  <a:cs typeface="ヒラギノ角ゴ Pro W3"/>
                </a:rPr>
                <a:t>Access</a:t>
              </a:r>
            </a:p>
            <a:p>
              <a:pPr marL="457200" indent="-457200">
                <a:buFontTx/>
                <a:buChar char="•"/>
              </a:pPr>
              <a:r>
                <a:rPr lang="en-US" sz="2400" b="1">
                  <a:solidFill>
                    <a:schemeClr val="tx2"/>
                  </a:solidFill>
                  <a:latin typeface="Perpetua" pitchFamily="18" charset="0"/>
                  <a:ea typeface="ヒラギノ角ゴ Pro W3"/>
                  <a:cs typeface="ヒラギノ角ゴ Pro W3"/>
                  <a:sym typeface="Wingdings" pitchFamily="2" charset="2"/>
                </a:rPr>
                <a:t></a:t>
              </a:r>
              <a:r>
                <a:rPr lang="en-US" sz="2400" b="1">
                  <a:solidFill>
                    <a:srgbClr val="000000"/>
                  </a:solidFill>
                  <a:latin typeface="Perpetua" pitchFamily="18" charset="0"/>
                  <a:ea typeface="ヒラギノ角ゴ Pro W3"/>
                  <a:cs typeface="ヒラギノ角ゴ Pro W3"/>
                </a:rPr>
                <a:t> </a:t>
              </a:r>
              <a:r>
                <a:rPr lang="en-US" sz="2000" b="1">
                  <a:solidFill>
                    <a:schemeClr val="tx2"/>
                  </a:solidFill>
                  <a:latin typeface="Perpetua" pitchFamily="18" charset="0"/>
                  <a:ea typeface="ヒラギノ角ゴ Pro W3"/>
                  <a:cs typeface="ヒラギノ角ゴ Pro W3"/>
                </a:rPr>
                <a:t>Housing </a:t>
              </a:r>
            </a:p>
            <a:p>
              <a:pPr marL="457200" indent="-457200"/>
              <a:r>
                <a:rPr lang="en-US" sz="2000" b="1">
                  <a:solidFill>
                    <a:schemeClr val="tx2"/>
                  </a:solidFill>
                  <a:latin typeface="Perpetua" pitchFamily="18" charset="0"/>
                  <a:ea typeface="ヒラギノ角ゴ Pro W3"/>
                  <a:cs typeface="ヒラギノ角ゴ Pro W3"/>
                </a:rPr>
                <a:t>2. Caregiving</a:t>
              </a:r>
            </a:p>
            <a:p>
              <a:pPr marL="457200" indent="-457200">
                <a:buFontTx/>
                <a:buChar char="•"/>
              </a:pPr>
              <a:r>
                <a:rPr lang="en-US" sz="2000" b="1">
                  <a:solidFill>
                    <a:schemeClr val="tx2"/>
                  </a:solidFill>
                  <a:latin typeface="Perpetua" pitchFamily="18" charset="0"/>
                  <a:ea typeface="ヒラギノ角ゴ Pro W3"/>
                  <a:cs typeface="ヒラギノ角ゴ Pro W3"/>
                </a:rPr>
                <a:t>Emotional</a:t>
              </a:r>
            </a:p>
            <a:p>
              <a:pPr marL="457200" indent="-457200">
                <a:buFontTx/>
                <a:buChar char="•"/>
              </a:pPr>
              <a:r>
                <a:rPr lang="en-US" sz="2000" b="1">
                  <a:solidFill>
                    <a:schemeClr val="tx2"/>
                  </a:solidFill>
                  <a:latin typeface="Perpetua" pitchFamily="18" charset="0"/>
                  <a:ea typeface="ヒラギノ角ゴ Pro W3"/>
                  <a:cs typeface="ヒラギノ角ゴ Pro W3"/>
                </a:rPr>
                <a:t>Learning </a:t>
              </a:r>
            </a:p>
          </p:txBody>
        </p:sp>
      </p:grpSp>
      <p:grpSp>
        <p:nvGrpSpPr>
          <p:cNvPr id="147466" name="Rectangle 10"/>
          <p:cNvGrpSpPr>
            <a:grpSpLocks/>
          </p:cNvGrpSpPr>
          <p:nvPr/>
        </p:nvGrpSpPr>
        <p:grpSpPr bwMode="auto">
          <a:xfrm>
            <a:off x="165100" y="2859088"/>
            <a:ext cx="1998663" cy="2346325"/>
            <a:chOff x="104" y="1801"/>
            <a:chExt cx="1259" cy="1478"/>
          </a:xfrm>
        </p:grpSpPr>
        <p:pic>
          <p:nvPicPr>
            <p:cNvPr id="147479" name="Rectangle 10"/>
            <p:cNvPicPr>
              <a:picLocks noChangeArrowheads="1"/>
            </p:cNvPicPr>
            <p:nvPr/>
          </p:nvPicPr>
          <p:blipFill>
            <a:blip r:embed="rId8" cstate="print"/>
            <a:srcRect/>
            <a:stretch>
              <a:fillRect/>
            </a:stretch>
          </p:blipFill>
          <p:spPr bwMode="auto">
            <a:xfrm>
              <a:off x="104" y="1801"/>
              <a:ext cx="1259" cy="1478"/>
            </a:xfrm>
            <a:prstGeom prst="rect">
              <a:avLst/>
            </a:prstGeom>
            <a:noFill/>
            <a:ln w="9525">
              <a:noFill/>
              <a:miter lim="800000"/>
              <a:headEnd/>
              <a:tailEnd/>
            </a:ln>
          </p:spPr>
        </p:pic>
        <p:sp>
          <p:nvSpPr>
            <p:cNvPr id="147480" name="Text Box 26"/>
            <p:cNvSpPr txBox="1">
              <a:spLocks noChangeArrowheads="1"/>
            </p:cNvSpPr>
            <p:nvPr/>
          </p:nvSpPr>
          <p:spPr bwMode="auto">
            <a:xfrm>
              <a:off x="173" y="1828"/>
              <a:ext cx="1113" cy="1402"/>
            </a:xfrm>
            <a:prstGeom prst="rect">
              <a:avLst/>
            </a:prstGeom>
            <a:solidFill>
              <a:srgbClr val="FF0000"/>
            </a:solidFill>
            <a:ln w="9525">
              <a:noFill/>
              <a:miter lim="800000"/>
              <a:headEnd/>
              <a:tailEnd/>
            </a:ln>
          </p:spPr>
          <p:txBody>
            <a:bodyPr wrap="none" anchor="ctr">
              <a:spAutoFit/>
            </a:bodyPr>
            <a:lstStyle/>
            <a:p>
              <a:r>
                <a:rPr lang="en-US" sz="2000" b="1">
                  <a:solidFill>
                    <a:schemeClr val="tx2"/>
                  </a:solidFill>
                  <a:latin typeface="Perpetua" pitchFamily="18" charset="0"/>
                  <a:ea typeface="ヒラギノ角ゴ Pro W3"/>
                  <a:cs typeface="ヒラギノ角ゴ Pro W3"/>
                </a:rPr>
                <a:t>Neighborhood</a:t>
              </a:r>
            </a:p>
            <a:p>
              <a:pPr>
                <a:buFontTx/>
                <a:buChar char="•"/>
              </a:pPr>
              <a:r>
                <a:rPr lang="en-US" sz="2000" b="1">
                  <a:solidFill>
                    <a:schemeClr val="tx2"/>
                  </a:solidFill>
                  <a:latin typeface="Perpetua" pitchFamily="18" charset="0"/>
                  <a:ea typeface="ヒラギノ角ゴ Pro W3"/>
                  <a:cs typeface="ヒラギノ角ゴ Pro W3"/>
                </a:rPr>
                <a:t>Air</a:t>
              </a:r>
            </a:p>
            <a:p>
              <a:pPr>
                <a:buFontTx/>
                <a:buChar char="•"/>
              </a:pPr>
              <a:r>
                <a:rPr lang="en-US" sz="2000" b="1">
                  <a:solidFill>
                    <a:schemeClr val="tx2"/>
                  </a:solidFill>
                  <a:latin typeface="Perpetua" pitchFamily="18" charset="0"/>
                  <a:ea typeface="ヒラギノ角ゴ Pro W3"/>
                  <a:cs typeface="ヒラギノ角ゴ Pro W3"/>
                </a:rPr>
                <a:t>Water</a:t>
              </a:r>
            </a:p>
            <a:p>
              <a:pPr>
                <a:buFontTx/>
                <a:buChar char="•"/>
              </a:pPr>
              <a:r>
                <a:rPr lang="en-US" sz="2000" b="1">
                  <a:solidFill>
                    <a:schemeClr val="tx2"/>
                  </a:solidFill>
                  <a:latin typeface="Perpetua" pitchFamily="18" charset="0"/>
                  <a:ea typeface="ヒラギノ角ゴ Pro W3"/>
                  <a:cs typeface="ヒラギノ角ゴ Pro W3"/>
                </a:rPr>
                <a:t>Soil</a:t>
              </a:r>
            </a:p>
            <a:p>
              <a:pPr>
                <a:buFontTx/>
                <a:buChar char="•"/>
              </a:pPr>
              <a:r>
                <a:rPr lang="en-US" sz="2000" b="1">
                  <a:solidFill>
                    <a:schemeClr val="tx2"/>
                  </a:solidFill>
                  <a:latin typeface="Perpetua" pitchFamily="18" charset="0"/>
                  <a:ea typeface="ヒラギノ角ゴ Pro W3"/>
                  <a:cs typeface="ヒラギノ角ゴ Pro W3"/>
                </a:rPr>
                <a:t>Parks</a:t>
              </a:r>
            </a:p>
            <a:p>
              <a:pPr>
                <a:buFontTx/>
                <a:buChar char="•"/>
              </a:pPr>
              <a:r>
                <a:rPr lang="en-US" sz="2000" b="1">
                  <a:solidFill>
                    <a:schemeClr val="tx2"/>
                  </a:solidFill>
                  <a:latin typeface="Perpetua" pitchFamily="18" charset="0"/>
                  <a:ea typeface="ヒラギノ角ゴ Pro W3"/>
                  <a:cs typeface="ヒラギノ角ゴ Pro W3"/>
                </a:rPr>
                <a:t>Libraries</a:t>
              </a:r>
            </a:p>
            <a:p>
              <a:pPr>
                <a:buFontTx/>
                <a:buChar char="•"/>
              </a:pPr>
              <a:r>
                <a:rPr lang="en-US" sz="2000" b="1">
                  <a:solidFill>
                    <a:schemeClr val="tx2"/>
                  </a:solidFill>
                  <a:latin typeface="Perpetua" pitchFamily="18" charset="0"/>
                  <a:ea typeface="ヒラギノ角ゴ Pro W3"/>
                  <a:cs typeface="ヒラギノ角ゴ Pro W3"/>
                </a:rPr>
                <a:t>Violence </a:t>
              </a:r>
            </a:p>
          </p:txBody>
        </p:sp>
      </p:grpSp>
      <p:sp>
        <p:nvSpPr>
          <p:cNvPr id="73739" name="Rectangle 11"/>
          <p:cNvSpPr>
            <a:spLocks noChangeArrowheads="1"/>
          </p:cNvSpPr>
          <p:nvPr/>
        </p:nvSpPr>
        <p:spPr bwMode="auto">
          <a:xfrm>
            <a:off x="2271713" y="6126163"/>
            <a:ext cx="4676775" cy="396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spAutoFit/>
          </a:bodyPr>
          <a:lstStyle/>
          <a:p>
            <a:pPr fontAlgn="auto">
              <a:spcBef>
                <a:spcPts val="0"/>
              </a:spcBef>
              <a:spcAft>
                <a:spcPts val="0"/>
              </a:spcAft>
              <a:defRPr/>
            </a:pPr>
            <a:r>
              <a:rPr lang="en-US" sz="2000" b="1">
                <a:solidFill>
                  <a:srgbClr val="000000"/>
                </a:solidFill>
                <a:latin typeface="Perpetua" pitchFamily="18" charset="0"/>
                <a:ea typeface="ヒラギノ角ゴ Pro W3" pitchFamily="-111" charset="-128"/>
              </a:rPr>
              <a:t>Poor Health in Childhood and Adulthood</a:t>
            </a:r>
          </a:p>
        </p:txBody>
      </p:sp>
      <p:sp>
        <p:nvSpPr>
          <p:cNvPr id="147470" name="Line 12"/>
          <p:cNvSpPr>
            <a:spLocks noChangeShapeType="1"/>
          </p:cNvSpPr>
          <p:nvPr/>
        </p:nvSpPr>
        <p:spPr bwMode="auto">
          <a:xfrm flipH="1">
            <a:off x="1905000" y="2057400"/>
            <a:ext cx="2057400" cy="762000"/>
          </a:xfrm>
          <a:prstGeom prst="line">
            <a:avLst/>
          </a:prstGeom>
          <a:noFill/>
          <a:ln w="12700">
            <a:solidFill>
              <a:schemeClr val="tx1"/>
            </a:solidFill>
            <a:round/>
            <a:headEnd/>
            <a:tailEnd type="triangle" w="med" len="med"/>
          </a:ln>
        </p:spPr>
        <p:txBody>
          <a:bodyPr>
            <a:spAutoFit/>
          </a:bodyPr>
          <a:lstStyle/>
          <a:p>
            <a:endParaRPr lang="en-US"/>
          </a:p>
        </p:txBody>
      </p:sp>
      <p:sp>
        <p:nvSpPr>
          <p:cNvPr id="147471" name="Line 13"/>
          <p:cNvSpPr>
            <a:spLocks noChangeShapeType="1"/>
          </p:cNvSpPr>
          <p:nvPr/>
        </p:nvSpPr>
        <p:spPr bwMode="auto">
          <a:xfrm>
            <a:off x="5257800" y="1981200"/>
            <a:ext cx="1752600" cy="457200"/>
          </a:xfrm>
          <a:prstGeom prst="line">
            <a:avLst/>
          </a:prstGeom>
          <a:noFill/>
          <a:ln w="12700">
            <a:solidFill>
              <a:schemeClr val="tx1"/>
            </a:solidFill>
            <a:round/>
            <a:headEnd/>
            <a:tailEnd type="triangle" w="med" len="med"/>
          </a:ln>
        </p:spPr>
        <p:txBody>
          <a:bodyPr>
            <a:spAutoFit/>
          </a:bodyPr>
          <a:lstStyle/>
          <a:p>
            <a:endParaRPr lang="en-US"/>
          </a:p>
        </p:txBody>
      </p:sp>
      <p:sp>
        <p:nvSpPr>
          <p:cNvPr id="147472" name="Line 15"/>
          <p:cNvSpPr>
            <a:spLocks noChangeShapeType="1"/>
          </p:cNvSpPr>
          <p:nvPr/>
        </p:nvSpPr>
        <p:spPr bwMode="auto">
          <a:xfrm flipH="1">
            <a:off x="7010400" y="2971800"/>
            <a:ext cx="152400" cy="457200"/>
          </a:xfrm>
          <a:prstGeom prst="line">
            <a:avLst/>
          </a:prstGeom>
          <a:noFill/>
          <a:ln w="12700">
            <a:solidFill>
              <a:schemeClr val="tx1"/>
            </a:solidFill>
            <a:round/>
            <a:headEnd/>
            <a:tailEnd type="triangle" w="med" len="med"/>
          </a:ln>
        </p:spPr>
        <p:txBody>
          <a:bodyPr>
            <a:spAutoFit/>
          </a:bodyPr>
          <a:lstStyle/>
          <a:p>
            <a:endParaRPr lang="en-US"/>
          </a:p>
        </p:txBody>
      </p:sp>
      <p:sp>
        <p:nvSpPr>
          <p:cNvPr id="147473" name="Line 16"/>
          <p:cNvSpPr>
            <a:spLocks noChangeShapeType="1"/>
          </p:cNvSpPr>
          <p:nvPr/>
        </p:nvSpPr>
        <p:spPr bwMode="auto">
          <a:xfrm>
            <a:off x="6781800" y="4038600"/>
            <a:ext cx="0" cy="457200"/>
          </a:xfrm>
          <a:prstGeom prst="line">
            <a:avLst/>
          </a:prstGeom>
          <a:noFill/>
          <a:ln w="12700">
            <a:solidFill>
              <a:schemeClr val="tx1"/>
            </a:solidFill>
            <a:round/>
            <a:headEnd/>
            <a:tailEnd type="triangle" w="med" len="med"/>
          </a:ln>
        </p:spPr>
        <p:txBody>
          <a:bodyPr>
            <a:spAutoFit/>
          </a:bodyPr>
          <a:lstStyle/>
          <a:p>
            <a:endParaRPr lang="en-US"/>
          </a:p>
        </p:txBody>
      </p:sp>
      <p:sp>
        <p:nvSpPr>
          <p:cNvPr id="147474" name="Line 18"/>
          <p:cNvSpPr>
            <a:spLocks noChangeShapeType="1"/>
          </p:cNvSpPr>
          <p:nvPr/>
        </p:nvSpPr>
        <p:spPr bwMode="auto">
          <a:xfrm>
            <a:off x="4572000" y="5638800"/>
            <a:ext cx="0" cy="533400"/>
          </a:xfrm>
          <a:prstGeom prst="line">
            <a:avLst/>
          </a:prstGeom>
          <a:noFill/>
          <a:ln w="12700">
            <a:solidFill>
              <a:schemeClr val="tx1"/>
            </a:solidFill>
            <a:round/>
            <a:headEnd/>
            <a:tailEnd type="triangle" w="med" len="med"/>
          </a:ln>
        </p:spPr>
        <p:txBody>
          <a:bodyPr wrap="none">
            <a:spAutoFit/>
          </a:bodyPr>
          <a:lstStyle/>
          <a:p>
            <a:endParaRPr lang="en-US"/>
          </a:p>
        </p:txBody>
      </p:sp>
      <p:sp>
        <p:nvSpPr>
          <p:cNvPr id="147475" name="Line 19"/>
          <p:cNvSpPr>
            <a:spLocks noChangeShapeType="1"/>
          </p:cNvSpPr>
          <p:nvPr/>
        </p:nvSpPr>
        <p:spPr bwMode="auto">
          <a:xfrm>
            <a:off x="1447800" y="5181600"/>
            <a:ext cx="1066800" cy="838200"/>
          </a:xfrm>
          <a:prstGeom prst="line">
            <a:avLst/>
          </a:prstGeom>
          <a:noFill/>
          <a:ln w="12700">
            <a:solidFill>
              <a:schemeClr val="tx1"/>
            </a:solidFill>
            <a:round/>
            <a:headEnd/>
            <a:tailEnd type="triangle" w="med" len="med"/>
          </a:ln>
        </p:spPr>
        <p:txBody>
          <a:bodyPr>
            <a:spAutoFit/>
          </a:bodyPr>
          <a:lstStyle/>
          <a:p>
            <a:endParaRPr lang="en-US"/>
          </a:p>
        </p:txBody>
      </p:sp>
      <p:sp>
        <p:nvSpPr>
          <p:cNvPr id="147476" name="Line 21"/>
          <p:cNvSpPr>
            <a:spLocks noChangeShapeType="1"/>
          </p:cNvSpPr>
          <p:nvPr/>
        </p:nvSpPr>
        <p:spPr bwMode="auto">
          <a:xfrm flipH="1">
            <a:off x="6248400" y="5562600"/>
            <a:ext cx="228600" cy="457200"/>
          </a:xfrm>
          <a:prstGeom prst="line">
            <a:avLst/>
          </a:prstGeom>
          <a:noFill/>
          <a:ln w="12700">
            <a:solidFill>
              <a:schemeClr val="tx1"/>
            </a:solidFill>
            <a:round/>
            <a:headEnd/>
            <a:tailEnd type="triangle" w="med" len="med"/>
          </a:ln>
        </p:spPr>
        <p:txBody>
          <a:bodyPr wrap="none">
            <a:spAutoFit/>
          </a:bodyPr>
          <a:lstStyle/>
          <a:p>
            <a:endParaRPr lang="en-US"/>
          </a:p>
        </p:txBody>
      </p:sp>
      <p:sp>
        <p:nvSpPr>
          <p:cNvPr id="147477" name="Line 22"/>
          <p:cNvSpPr>
            <a:spLocks noChangeShapeType="1"/>
          </p:cNvSpPr>
          <p:nvPr/>
        </p:nvSpPr>
        <p:spPr bwMode="auto">
          <a:xfrm>
            <a:off x="4572000" y="2209800"/>
            <a:ext cx="0" cy="457200"/>
          </a:xfrm>
          <a:prstGeom prst="line">
            <a:avLst/>
          </a:prstGeom>
          <a:noFill/>
          <a:ln w="12700">
            <a:solidFill>
              <a:schemeClr val="tx1"/>
            </a:solidFill>
            <a:round/>
            <a:headEnd/>
            <a:tailEnd type="triangle" w="med" len="med"/>
          </a:ln>
        </p:spPr>
        <p:txBody>
          <a:bodyPr wrap="none">
            <a:spAutoFit/>
          </a:bodyPr>
          <a:lstStyle/>
          <a:p>
            <a:endParaRPr lang="en-US"/>
          </a:p>
        </p:txBody>
      </p:sp>
      <p:sp>
        <p:nvSpPr>
          <p:cNvPr id="147478" name="Line 23"/>
          <p:cNvSpPr>
            <a:spLocks noChangeShapeType="1"/>
          </p:cNvSpPr>
          <p:nvPr/>
        </p:nvSpPr>
        <p:spPr bwMode="auto">
          <a:xfrm flipV="1">
            <a:off x="5486400" y="2743200"/>
            <a:ext cx="1524000" cy="76200"/>
          </a:xfrm>
          <a:prstGeom prst="line">
            <a:avLst/>
          </a:prstGeom>
          <a:noFill/>
          <a:ln w="12700">
            <a:solidFill>
              <a:schemeClr val="tx1"/>
            </a:solidFill>
            <a:round/>
            <a:headEnd/>
            <a:tailEnd type="triangle" w="med" len="me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There is NO Such Thing as Mental Health!</a:t>
            </a:r>
            <a:endParaRPr lang="en-US" dirty="0"/>
          </a:p>
        </p:txBody>
      </p:sp>
      <p:sp>
        <p:nvSpPr>
          <p:cNvPr id="149506" name="Content Placeholder 2"/>
          <p:cNvSpPr>
            <a:spLocks noGrp="1"/>
          </p:cNvSpPr>
          <p:nvPr>
            <p:ph idx="1"/>
          </p:nvPr>
        </p:nvSpPr>
        <p:spPr/>
        <p:txBody>
          <a:bodyPr/>
          <a:lstStyle/>
          <a:p>
            <a:pPr eaLnBrk="1" hangingPunct="1"/>
            <a:r>
              <a:rPr lang="en-US" smtClean="0"/>
              <a:t>Why  the term “Brain Health” might better represent reality.</a:t>
            </a:r>
          </a:p>
          <a:p>
            <a:pPr eaLnBrk="1" hangingPunct="1"/>
            <a:r>
              <a:rPr lang="en-US" smtClean="0"/>
              <a:t>Brain disease can then be equal to heart disease, or liver disease.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t>Social Environment: Example One</a:t>
            </a:r>
          </a:p>
        </p:txBody>
      </p:sp>
      <p:sp>
        <p:nvSpPr>
          <p:cNvPr id="66563" name="Rectangle 3"/>
          <p:cNvSpPr>
            <a:spLocks noGrp="1" noChangeArrowheads="1"/>
          </p:cNvSpPr>
          <p:nvPr>
            <p:ph idx="1"/>
          </p:nvPr>
        </p:nvSpPr>
        <p:spPr/>
        <p:txBody>
          <a:bodyPr/>
          <a:lstStyle/>
          <a:p>
            <a:pPr eaLnBrk="1" hangingPunct="1"/>
            <a:r>
              <a:rPr lang="en-US" smtClean="0"/>
              <a:t>Survey of 67,853 Nurses</a:t>
            </a:r>
          </a:p>
          <a:p>
            <a:pPr lvl="1" eaLnBrk="1" hangingPunct="1"/>
            <a:r>
              <a:rPr lang="en-US" smtClean="0"/>
              <a:t>Report childhood physical abuse: 54%</a:t>
            </a:r>
          </a:p>
          <a:p>
            <a:pPr lvl="1" eaLnBrk="1" hangingPunct="1"/>
            <a:r>
              <a:rPr lang="en-US" smtClean="0"/>
              <a:t>Report childhood sexual abuse   : 34%</a:t>
            </a:r>
          </a:p>
          <a:p>
            <a:pPr eaLnBrk="1" hangingPunct="1"/>
            <a:r>
              <a:rPr lang="en-US" smtClean="0"/>
              <a:t>Increased Risk for Adult Type 2 diabetes:</a:t>
            </a:r>
          </a:p>
          <a:p>
            <a:pPr eaLnBrk="1" hangingPunct="1"/>
            <a:r>
              <a:rPr lang="en-US" smtClean="0"/>
              <a:t>26% – 69%, for moderate to </a:t>
            </a:r>
          </a:p>
          <a:p>
            <a:pPr eaLnBrk="1" hangingPunct="1"/>
            <a:r>
              <a:rPr lang="en-US" smtClean="0"/>
              <a:t>   severe abuse.</a:t>
            </a:r>
          </a:p>
          <a:p>
            <a:pPr eaLnBrk="1" hangingPunct="1"/>
            <a:endParaRPr lang="en-US" smtClean="0"/>
          </a:p>
          <a:p>
            <a:pPr eaLnBrk="1" hangingPunct="1"/>
            <a:r>
              <a:rPr lang="en-US" smtClean="0"/>
              <a:t>Am J Prev Med, 12/2010</a:t>
            </a:r>
          </a:p>
        </p:txBody>
      </p:sp>
      <p:pic>
        <p:nvPicPr>
          <p:cNvPr id="150531" name="Picture 4" descr="nurse2"/>
          <p:cNvPicPr>
            <a:picLocks noChangeAspect="1" noChangeArrowheads="1"/>
          </p:cNvPicPr>
          <p:nvPr/>
        </p:nvPicPr>
        <p:blipFill>
          <a:blip r:embed="rId2" cstate="print"/>
          <a:srcRect/>
          <a:stretch>
            <a:fillRect/>
          </a:stretch>
        </p:blipFill>
        <p:spPr bwMode="auto">
          <a:xfrm>
            <a:off x="6481763" y="3733800"/>
            <a:ext cx="2185987" cy="2981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2000"/>
                                        <p:tgtEl>
                                          <p:spTgt spid="665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fade">
                                      <p:cBhvr>
                                        <p:cTn id="12" dur="2000"/>
                                        <p:tgtEl>
                                          <p:spTgt spid="6656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6563">
                                            <p:txEl>
                                              <p:pRg st="1" end="1"/>
                                            </p:txEl>
                                          </p:spTgt>
                                        </p:tgtEl>
                                        <p:attrNameLst>
                                          <p:attrName>style.visibility</p:attrName>
                                        </p:attrNameLst>
                                      </p:cBhvr>
                                      <p:to>
                                        <p:strVal val="visible"/>
                                      </p:to>
                                    </p:set>
                                    <p:animEffect transition="in" filter="fade">
                                      <p:cBhvr>
                                        <p:cTn id="15" dur="2000"/>
                                        <p:tgtEl>
                                          <p:spTgt spid="6656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6563">
                                            <p:txEl>
                                              <p:pRg st="2" end="2"/>
                                            </p:txEl>
                                          </p:spTgt>
                                        </p:tgtEl>
                                        <p:attrNameLst>
                                          <p:attrName>style.visibility</p:attrName>
                                        </p:attrNameLst>
                                      </p:cBhvr>
                                      <p:to>
                                        <p:strVal val="visible"/>
                                      </p:to>
                                    </p:set>
                                    <p:animEffect transition="in" filter="fade">
                                      <p:cBhvr>
                                        <p:cTn id="18" dur="2000"/>
                                        <p:tgtEl>
                                          <p:spTgt spid="6656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6563">
                                            <p:txEl>
                                              <p:pRg st="3" end="3"/>
                                            </p:txEl>
                                          </p:spTgt>
                                        </p:tgtEl>
                                        <p:attrNameLst>
                                          <p:attrName>style.visibility</p:attrName>
                                        </p:attrNameLst>
                                      </p:cBhvr>
                                      <p:to>
                                        <p:strVal val="visible"/>
                                      </p:to>
                                    </p:set>
                                    <p:animEffect transition="in" filter="fade">
                                      <p:cBhvr>
                                        <p:cTn id="23" dur="2000"/>
                                        <p:tgtEl>
                                          <p:spTgt spid="6656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6563">
                                            <p:txEl>
                                              <p:pRg st="4" end="4"/>
                                            </p:txEl>
                                          </p:spTgt>
                                        </p:tgtEl>
                                        <p:attrNameLst>
                                          <p:attrName>style.visibility</p:attrName>
                                        </p:attrNameLst>
                                      </p:cBhvr>
                                      <p:to>
                                        <p:strVal val="visible"/>
                                      </p:to>
                                    </p:set>
                                    <p:animEffect transition="in" filter="fade">
                                      <p:cBhvr>
                                        <p:cTn id="28" dur="2000"/>
                                        <p:tgtEl>
                                          <p:spTgt spid="6656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6563">
                                            <p:txEl>
                                              <p:pRg st="5" end="5"/>
                                            </p:txEl>
                                          </p:spTgt>
                                        </p:tgtEl>
                                        <p:attrNameLst>
                                          <p:attrName>style.visibility</p:attrName>
                                        </p:attrNameLst>
                                      </p:cBhvr>
                                      <p:to>
                                        <p:strVal val="visible"/>
                                      </p:to>
                                    </p:set>
                                    <p:animEffect transition="in" filter="fade">
                                      <p:cBhvr>
                                        <p:cTn id="33" dur="2000"/>
                                        <p:tgtEl>
                                          <p:spTgt spid="6656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6563">
                                            <p:txEl>
                                              <p:pRg st="7" end="7"/>
                                            </p:txEl>
                                          </p:spTgt>
                                        </p:tgtEl>
                                        <p:attrNameLst>
                                          <p:attrName>style.visibility</p:attrName>
                                        </p:attrNameLst>
                                      </p:cBhvr>
                                      <p:to>
                                        <p:strVal val="visible"/>
                                      </p:to>
                                    </p:set>
                                    <p:animEffect transition="in" filter="fade">
                                      <p:cBhvr>
                                        <p:cTn id="38" dur="2000"/>
                                        <p:tgtEl>
                                          <p:spTgt spid="665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pPr eaLnBrk="1" hangingPunct="1"/>
            <a:r>
              <a:rPr lang="en-US" smtClean="0"/>
              <a:t>Example Two</a:t>
            </a:r>
          </a:p>
        </p:txBody>
      </p:sp>
      <p:sp>
        <p:nvSpPr>
          <p:cNvPr id="151554" name="Rectangle 3"/>
          <p:cNvSpPr>
            <a:spLocks noGrp="1" noChangeArrowheads="1"/>
          </p:cNvSpPr>
          <p:nvPr>
            <p:ph idx="1"/>
          </p:nvPr>
        </p:nvSpPr>
        <p:spPr/>
        <p:txBody>
          <a:bodyPr/>
          <a:lstStyle/>
          <a:p>
            <a:pPr eaLnBrk="1" hangingPunct="1"/>
            <a:r>
              <a:rPr lang="en-US" smtClean="0"/>
              <a:t>Survey of 68,505 Nurses</a:t>
            </a:r>
          </a:p>
          <a:p>
            <a:pPr eaLnBrk="1" hangingPunct="1"/>
            <a:r>
              <a:rPr lang="en-US" smtClean="0"/>
              <a:t>Risk of Uterine Fibroids with increasing severity of childhood abuse:</a:t>
            </a:r>
          </a:p>
          <a:p>
            <a:pPr eaLnBrk="1" hangingPunct="1"/>
            <a:r>
              <a:rPr lang="en-US" smtClean="0"/>
              <a:t>8% - 36%!</a:t>
            </a:r>
          </a:p>
          <a:p>
            <a:pPr eaLnBrk="1" hangingPunct="1"/>
            <a:r>
              <a:rPr lang="en-US" smtClean="0"/>
              <a:t>Also found that an emotionally supportive relationship during childhood was protective against this risk.</a:t>
            </a:r>
          </a:p>
          <a:p>
            <a:pPr eaLnBrk="1" hangingPunct="1"/>
            <a:endParaRPr lang="en-US" sz="1800" smtClean="0"/>
          </a:p>
          <a:p>
            <a:pPr eaLnBrk="1" hangingPunct="1"/>
            <a:r>
              <a:rPr lang="en-US" sz="1800" smtClean="0"/>
              <a:t>Jarrett RB, Epidemiology, 11/2010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pPr eaLnBrk="1" hangingPunct="1"/>
            <a:r>
              <a:rPr lang="en-US" smtClean="0"/>
              <a:t>A More Recent Example</a:t>
            </a:r>
          </a:p>
        </p:txBody>
      </p:sp>
      <p:sp>
        <p:nvSpPr>
          <p:cNvPr id="152578" name="Content Placeholder 2"/>
          <p:cNvSpPr>
            <a:spLocks noGrp="1"/>
          </p:cNvSpPr>
          <p:nvPr>
            <p:ph idx="1"/>
          </p:nvPr>
        </p:nvSpPr>
        <p:spPr/>
        <p:txBody>
          <a:bodyPr/>
          <a:lstStyle/>
          <a:p>
            <a:pPr eaLnBrk="1" hangingPunct="1"/>
            <a:r>
              <a:rPr lang="en-US" smtClean="0"/>
              <a:t>Wise, L. American Journal of Obstetrics and Gynecology:</a:t>
            </a:r>
          </a:p>
          <a:p>
            <a:pPr eaLnBrk="1" hangingPunct="1"/>
            <a:r>
              <a:rPr lang="en-US" smtClean="0"/>
              <a:t>Among African-American Women, the risk for uterine fibroids associated with sexual abuse = 34% increase,</a:t>
            </a:r>
          </a:p>
          <a:p>
            <a:pPr eaLnBrk="1" hangingPunct="1"/>
            <a:r>
              <a:rPr lang="en-US" smtClean="0"/>
              <a:t>For association with physical abuse = 16% increase.</a:t>
            </a:r>
          </a:p>
          <a:p>
            <a:pPr eaLnBrk="1" hangingPunct="1"/>
            <a:r>
              <a:rPr lang="en-US" smtClean="0"/>
              <a:t>With better coping skills, risk decreases toward normal.</a:t>
            </a:r>
          </a:p>
          <a:p>
            <a:pPr eaLnBrk="1" hangingPunct="1"/>
            <a:r>
              <a:rPr lang="en-US" smtClean="0"/>
              <a:t>Presumed effects of mental stress on sex steroid hormones.  (an association, not proved to be causal)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pPr eaLnBrk="1" hangingPunct="1"/>
            <a:r>
              <a:rPr lang="en-US" smtClean="0"/>
              <a:t>Example Three</a:t>
            </a:r>
          </a:p>
        </p:txBody>
      </p:sp>
      <p:sp>
        <p:nvSpPr>
          <p:cNvPr id="153602" name="Rectangle 3"/>
          <p:cNvSpPr>
            <a:spLocks noGrp="1" noChangeArrowheads="1"/>
          </p:cNvSpPr>
          <p:nvPr>
            <p:ph type="body" idx="1"/>
          </p:nvPr>
        </p:nvSpPr>
        <p:spPr>
          <a:xfrm>
            <a:off x="1066800" y="1981200"/>
            <a:ext cx="7924800" cy="4876800"/>
          </a:xfrm>
        </p:spPr>
        <p:txBody>
          <a:bodyPr/>
          <a:lstStyle/>
          <a:p>
            <a:pPr eaLnBrk="1" hangingPunct="1"/>
            <a:r>
              <a:rPr lang="en-US" smtClean="0"/>
              <a:t>Interpersonal Violence (IPV), and “Housing Disarray” cause (or, are associated with) an increase in incidence of childhood asthma.</a:t>
            </a:r>
          </a:p>
          <a:p>
            <a:pPr eaLnBrk="1" hangingPunct="1"/>
            <a:r>
              <a:rPr lang="en-US" smtClean="0"/>
              <a:t>Cumulative or Multiple Stressors are most important.</a:t>
            </a:r>
          </a:p>
          <a:p>
            <a:pPr eaLnBrk="1" hangingPunct="1"/>
            <a:endParaRPr lang="en-US" smtClean="0"/>
          </a:p>
          <a:p>
            <a:pPr eaLnBrk="1" hangingPunct="1"/>
            <a:r>
              <a:rPr lang="en-US" sz="1800" smtClean="0"/>
              <a:t>J Epidemiol Community Health, 2010</a:t>
            </a:r>
          </a:p>
          <a:p>
            <a:pPr eaLnBrk="1" hangingPunct="1"/>
            <a:endParaRPr lang="en-US" smtClean="0"/>
          </a:p>
        </p:txBody>
      </p:sp>
      <p:pic>
        <p:nvPicPr>
          <p:cNvPr id="153603" name="Picture 4" descr="domestic_Violence_2"/>
          <p:cNvPicPr>
            <a:picLocks noChangeAspect="1" noChangeArrowheads="1"/>
          </p:cNvPicPr>
          <p:nvPr/>
        </p:nvPicPr>
        <p:blipFill>
          <a:blip r:embed="rId2" cstate="print"/>
          <a:srcRect/>
          <a:stretch>
            <a:fillRect/>
          </a:stretch>
        </p:blipFill>
        <p:spPr bwMode="auto">
          <a:xfrm>
            <a:off x="5638800" y="3810000"/>
            <a:ext cx="28956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lstStyle/>
          <a:p>
            <a:pPr eaLnBrk="1" hangingPunct="1"/>
            <a:r>
              <a:rPr lang="en-US" smtClean="0"/>
              <a:t>Example Four</a:t>
            </a:r>
          </a:p>
        </p:txBody>
      </p:sp>
      <p:sp>
        <p:nvSpPr>
          <p:cNvPr id="154626" name="Rectangle 3"/>
          <p:cNvSpPr>
            <a:spLocks noGrp="1" noChangeArrowheads="1"/>
          </p:cNvSpPr>
          <p:nvPr>
            <p:ph idx="1"/>
          </p:nvPr>
        </p:nvSpPr>
        <p:spPr/>
        <p:txBody>
          <a:bodyPr/>
          <a:lstStyle/>
          <a:p>
            <a:pPr eaLnBrk="1" hangingPunct="1"/>
            <a:r>
              <a:rPr lang="en-US" sz="2800" smtClean="0"/>
              <a:t>Among women with chronic pain syndromes, childhood maltreatment histories were associated with increased diurnal cortisol levels.  </a:t>
            </a:r>
          </a:p>
          <a:p>
            <a:pPr eaLnBrk="1" hangingPunct="1"/>
            <a:r>
              <a:rPr lang="en-US" sz="2800" smtClean="0"/>
              <a:t>Abuse can lead to long-term changes in HPA activity.</a:t>
            </a:r>
          </a:p>
          <a:p>
            <a:pPr eaLnBrk="1" hangingPunct="1"/>
            <a:r>
              <a:rPr lang="en-US" sz="2800" smtClean="0"/>
              <a:t>Important to evaluate childhood experiences in fibromyalgia and pain syndrome patients.</a:t>
            </a:r>
          </a:p>
          <a:p>
            <a:pPr eaLnBrk="1" hangingPunct="1">
              <a:buFont typeface="Wingdings" pitchFamily="2" charset="2"/>
              <a:buNone/>
            </a:pPr>
            <a:endParaRPr lang="en-US" sz="1600" smtClean="0"/>
          </a:p>
          <a:p>
            <a:pPr eaLnBrk="1" hangingPunct="1">
              <a:buFont typeface="Wingdings" pitchFamily="2" charset="2"/>
              <a:buNone/>
            </a:pPr>
            <a:endParaRPr lang="en-US" sz="1600" smtClean="0"/>
          </a:p>
          <a:p>
            <a:pPr eaLnBrk="1" hangingPunct="1">
              <a:buFont typeface="Wingdings" pitchFamily="2" charset="2"/>
              <a:buNone/>
            </a:pPr>
            <a:r>
              <a:rPr lang="en-US" sz="1600" smtClean="0"/>
              <a:t>Nicolson NA, et al, Psychosomatic Medicine, 2010</a:t>
            </a:r>
          </a:p>
          <a:p>
            <a:pPr eaLnBrk="1" hangingPunct="1">
              <a:buFont typeface="Wingdings" pitchFamily="2" charset="2"/>
              <a:buNone/>
            </a:pPr>
            <a:endParaRPr lang="en-US" sz="1600" smtClean="0"/>
          </a:p>
          <a:p>
            <a:pPr eaLnBrk="1" hangingPunct="1">
              <a:buFont typeface="Wingdings" pitchFamily="2" charset="2"/>
              <a:buNone/>
            </a:pPr>
            <a:endParaRPr lang="en-US" sz="16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pPr eaLnBrk="1" hangingPunct="1"/>
            <a:r>
              <a:rPr lang="en-US" smtClean="0"/>
              <a:t>Example Five </a:t>
            </a:r>
          </a:p>
        </p:txBody>
      </p:sp>
      <p:sp>
        <p:nvSpPr>
          <p:cNvPr id="155650" name="Rectangle 3"/>
          <p:cNvSpPr>
            <a:spLocks noGrp="1" noChangeArrowheads="1"/>
          </p:cNvSpPr>
          <p:nvPr>
            <p:ph idx="1"/>
          </p:nvPr>
        </p:nvSpPr>
        <p:spPr/>
        <p:txBody>
          <a:bodyPr/>
          <a:lstStyle/>
          <a:p>
            <a:pPr eaLnBrk="1" hangingPunct="1"/>
            <a:r>
              <a:rPr lang="en-US" sz="2800" dirty="0" smtClean="0"/>
              <a:t>Poverty, mediated by chronic stress –</a:t>
            </a:r>
          </a:p>
          <a:p>
            <a:pPr eaLnBrk="1" hangingPunct="1"/>
            <a:r>
              <a:rPr lang="en-US" sz="2800" dirty="0" smtClean="0"/>
              <a:t>Associated with decreased working memory in young adults.</a:t>
            </a:r>
          </a:p>
          <a:p>
            <a:pPr eaLnBrk="1" hangingPunct="1"/>
            <a:endParaRPr lang="en-US" sz="2800" dirty="0" smtClean="0"/>
          </a:p>
          <a:p>
            <a:pPr eaLnBrk="1" hangingPunct="1"/>
            <a:endParaRPr lang="en-US" sz="2800" dirty="0" smtClean="0"/>
          </a:p>
          <a:p>
            <a:pPr eaLnBrk="1" hangingPunct="1">
              <a:buFont typeface="Wingdings" pitchFamily="2" charset="2"/>
              <a:buNone/>
            </a:pPr>
            <a:endParaRPr lang="en-US" sz="2800" dirty="0" smtClean="0"/>
          </a:p>
          <a:p>
            <a:pPr eaLnBrk="1" hangingPunct="1"/>
            <a:endParaRPr lang="en-US" sz="2800" dirty="0" smtClean="0"/>
          </a:p>
          <a:p>
            <a:pPr eaLnBrk="1" hangingPunct="1"/>
            <a:endParaRPr lang="en-US" sz="1600" dirty="0" smtClean="0"/>
          </a:p>
          <a:p>
            <a:pPr eaLnBrk="1" hangingPunct="1"/>
            <a:r>
              <a:rPr lang="en-US" sz="1600" dirty="0" smtClean="0"/>
              <a:t>Evans GW, </a:t>
            </a:r>
            <a:r>
              <a:rPr lang="en-US" sz="1600" dirty="0" err="1" smtClean="0"/>
              <a:t>Schamberg</a:t>
            </a:r>
            <a:r>
              <a:rPr lang="en-US" sz="1600" dirty="0" smtClean="0"/>
              <a:t> MA, Proceedings</a:t>
            </a:r>
          </a:p>
          <a:p>
            <a:pPr eaLnBrk="1" hangingPunct="1"/>
            <a:r>
              <a:rPr lang="en-US" sz="1600" dirty="0" smtClean="0"/>
              <a:t> of the National Academy of Science, 2009</a:t>
            </a:r>
          </a:p>
        </p:txBody>
      </p:sp>
      <p:pic>
        <p:nvPicPr>
          <p:cNvPr id="155651" name="Picture 5" descr="poverty2"/>
          <p:cNvPicPr>
            <a:picLocks noChangeAspect="1" noChangeArrowheads="1"/>
          </p:cNvPicPr>
          <p:nvPr/>
        </p:nvPicPr>
        <p:blipFill>
          <a:blip r:embed="rId2" cstate="print"/>
          <a:srcRect/>
          <a:stretch>
            <a:fillRect/>
          </a:stretch>
        </p:blipFill>
        <p:spPr bwMode="auto">
          <a:xfrm>
            <a:off x="6477000" y="3095896"/>
            <a:ext cx="2438400" cy="37621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p:txBody>
          <a:bodyPr/>
          <a:lstStyle/>
          <a:p>
            <a:pPr eaLnBrk="1" hangingPunct="1"/>
            <a:r>
              <a:rPr lang="en-US" smtClean="0"/>
              <a:t>Last Example</a:t>
            </a:r>
          </a:p>
        </p:txBody>
      </p:sp>
      <p:sp>
        <p:nvSpPr>
          <p:cNvPr id="156674" name="Rectangle 3"/>
          <p:cNvSpPr>
            <a:spLocks noGrp="1" noChangeArrowheads="1"/>
          </p:cNvSpPr>
          <p:nvPr>
            <p:ph idx="1"/>
          </p:nvPr>
        </p:nvSpPr>
        <p:spPr/>
        <p:txBody>
          <a:bodyPr/>
          <a:lstStyle/>
          <a:p>
            <a:pPr eaLnBrk="1" hangingPunct="1"/>
            <a:r>
              <a:rPr lang="en-US" smtClean="0"/>
              <a:t>Childhood Traumatic Stress – </a:t>
            </a:r>
          </a:p>
          <a:p>
            <a:pPr eaLnBrk="1" hangingPunct="1"/>
            <a:r>
              <a:rPr lang="en-US" smtClean="0"/>
              <a:t>Increases the likelihood of hospitalization with a diagnosed autoimmune disease, “decades into adulthood.”</a:t>
            </a:r>
          </a:p>
          <a:p>
            <a:pPr eaLnBrk="1" hangingPunct="1"/>
            <a:endParaRPr lang="en-US" smtClean="0"/>
          </a:p>
          <a:p>
            <a:pPr eaLnBrk="1" hangingPunct="1"/>
            <a:endParaRPr lang="en-US" smtClean="0"/>
          </a:p>
          <a:p>
            <a:pPr eaLnBrk="1" hangingPunct="1"/>
            <a:endParaRPr lang="en-US" smtClean="0"/>
          </a:p>
          <a:p>
            <a:pPr eaLnBrk="1" hangingPunct="1"/>
            <a:r>
              <a:rPr lang="en-US" sz="1800" smtClean="0"/>
              <a:t>Dube SR, et al, Psychosomatic Medicine, 2009</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0" y="533400"/>
            <a:ext cx="8229600" cy="1143000"/>
          </a:xfrm>
        </p:spPr>
        <p:txBody>
          <a:bodyPr bIns="91440">
            <a:normAutofit fontScale="90000"/>
          </a:bodyPr>
          <a:lstStyle/>
          <a:p>
            <a:pPr eaLnBrk="1" fontAlgn="auto" hangingPunct="1">
              <a:spcAft>
                <a:spcPts val="0"/>
              </a:spcAft>
              <a:defRPr/>
            </a:pPr>
            <a:r>
              <a:rPr lang="en-US" smtClean="0"/>
              <a:t>Adverse Childhood Experience (ACE) Study</a:t>
            </a:r>
          </a:p>
        </p:txBody>
      </p:sp>
      <p:sp>
        <p:nvSpPr>
          <p:cNvPr id="157698" name="Content Placeholder 4"/>
          <p:cNvSpPr>
            <a:spLocks noGrp="1"/>
          </p:cNvSpPr>
          <p:nvPr>
            <p:ph sz="half" idx="4294967295"/>
          </p:nvPr>
        </p:nvSpPr>
        <p:spPr>
          <a:xfrm>
            <a:off x="0" y="1600200"/>
            <a:ext cx="4191000" cy="5257800"/>
          </a:xfrm>
        </p:spPr>
        <p:txBody>
          <a:bodyPr/>
          <a:lstStyle/>
          <a:p>
            <a:pPr marL="449263" indent="-449263" eaLnBrk="1" hangingPunct="1">
              <a:spcAft>
                <a:spcPct val="5000"/>
              </a:spcAft>
              <a:buFontTx/>
              <a:buChar char="•"/>
            </a:pPr>
            <a:r>
              <a:rPr lang="en-US" sz="2500" b="1" smtClean="0"/>
              <a:t>Adverse Childhood Experiences (ACEs) </a:t>
            </a:r>
            <a:br>
              <a:rPr lang="en-US" sz="2500" b="1" smtClean="0"/>
            </a:br>
            <a:r>
              <a:rPr lang="en-US" sz="2500" b="1" smtClean="0"/>
              <a:t>are very common </a:t>
            </a:r>
          </a:p>
          <a:p>
            <a:pPr marL="449263" indent="-449263" eaLnBrk="1" hangingPunct="1">
              <a:buFontTx/>
              <a:buChar char="•"/>
            </a:pPr>
            <a:r>
              <a:rPr lang="en-US" sz="2500" b="1" smtClean="0"/>
              <a:t>ACEs are strong predictors of  later</a:t>
            </a:r>
            <a:br>
              <a:rPr lang="en-US" sz="2500" b="1" smtClean="0"/>
            </a:br>
            <a:r>
              <a:rPr lang="en-US" sz="2500" b="1" smtClean="0"/>
              <a:t>health risks and disease</a:t>
            </a:r>
          </a:p>
          <a:p>
            <a:pPr marL="449263" indent="-449263" eaLnBrk="1" hangingPunct="1">
              <a:spcAft>
                <a:spcPct val="60000"/>
              </a:spcAft>
              <a:buFontTx/>
              <a:buChar char="•"/>
            </a:pPr>
            <a:r>
              <a:rPr lang="en-US" sz="2500" b="1" smtClean="0"/>
              <a:t>This combination makes ACEs </a:t>
            </a:r>
            <a:r>
              <a:rPr lang="en-US" sz="2500" b="1" i="1" smtClean="0"/>
              <a:t>the leading</a:t>
            </a:r>
            <a:r>
              <a:rPr lang="en-US" sz="2500" b="1" smtClean="0"/>
              <a:t> determinant of the health and social well-being of our nation</a:t>
            </a:r>
          </a:p>
          <a:p>
            <a:pPr marL="449263" indent="-449263" eaLnBrk="1" hangingPunct="1"/>
            <a:endParaRPr lang="en-US" smtClean="0"/>
          </a:p>
        </p:txBody>
      </p:sp>
      <p:sp>
        <p:nvSpPr>
          <p:cNvPr id="48134" name="Content Placeholder 6"/>
          <p:cNvSpPr>
            <a:spLocks noGrp="1"/>
          </p:cNvSpPr>
          <p:nvPr>
            <p:ph sz="half" idx="4294967295"/>
          </p:nvPr>
        </p:nvSpPr>
        <p:spPr>
          <a:xfrm>
            <a:off x="5410200" y="1905000"/>
            <a:ext cx="3733800" cy="4229100"/>
          </a:xfrm>
        </p:spPr>
        <p:txBody>
          <a:bodyPr>
            <a:normAutofit fontScale="92500" lnSpcReduction="10000"/>
          </a:bodyPr>
          <a:lstStyle/>
          <a:p>
            <a:pPr eaLnBrk="1" fontAlgn="auto" hangingPunct="1">
              <a:spcAft>
                <a:spcPts val="0"/>
              </a:spcAft>
              <a:buClr>
                <a:schemeClr val="accent3"/>
              </a:buClr>
              <a:buFont typeface="Wingdings 2"/>
              <a:buChar char=""/>
              <a:defRPr/>
            </a:pPr>
            <a:r>
              <a:rPr lang="en-US" sz="1800" smtClean="0"/>
              <a:t>Recurrent physical abuse</a:t>
            </a:r>
          </a:p>
          <a:p>
            <a:pPr eaLnBrk="1" fontAlgn="auto" hangingPunct="1">
              <a:spcAft>
                <a:spcPts val="0"/>
              </a:spcAft>
              <a:buClr>
                <a:schemeClr val="accent3"/>
              </a:buClr>
              <a:buFont typeface="Wingdings 2"/>
              <a:buChar char=""/>
              <a:defRPr/>
            </a:pPr>
            <a:r>
              <a:rPr lang="en-US" sz="1800" smtClean="0"/>
              <a:t>Recurrent emotional abuse</a:t>
            </a:r>
          </a:p>
          <a:p>
            <a:pPr eaLnBrk="1" fontAlgn="auto" hangingPunct="1">
              <a:spcAft>
                <a:spcPts val="0"/>
              </a:spcAft>
              <a:buClr>
                <a:schemeClr val="accent3"/>
              </a:buClr>
              <a:buFont typeface="Wingdings 2"/>
              <a:buChar char=""/>
              <a:defRPr/>
            </a:pPr>
            <a:r>
              <a:rPr lang="en-US" sz="1800" smtClean="0"/>
              <a:t>Contact sexual abuse</a:t>
            </a:r>
          </a:p>
          <a:p>
            <a:pPr eaLnBrk="1" fontAlgn="auto" hangingPunct="1">
              <a:spcAft>
                <a:spcPts val="0"/>
              </a:spcAft>
              <a:buClr>
                <a:schemeClr val="accent3"/>
              </a:buClr>
              <a:buFont typeface="Wingdings 2"/>
              <a:buChar char=""/>
              <a:defRPr/>
            </a:pPr>
            <a:r>
              <a:rPr lang="en-US" sz="1800" smtClean="0"/>
              <a:t>An alcohol and/or drug abuser in the </a:t>
            </a:r>
            <a:br>
              <a:rPr lang="en-US" sz="1800" smtClean="0"/>
            </a:br>
            <a:r>
              <a:rPr lang="en-US" sz="1800" smtClean="0"/>
              <a:t>household</a:t>
            </a:r>
          </a:p>
          <a:p>
            <a:pPr eaLnBrk="1" fontAlgn="auto" hangingPunct="1">
              <a:spcAft>
                <a:spcPts val="0"/>
              </a:spcAft>
              <a:buClr>
                <a:schemeClr val="accent3"/>
              </a:buClr>
              <a:buFont typeface="Wingdings 2"/>
              <a:buChar char=""/>
              <a:defRPr/>
            </a:pPr>
            <a:r>
              <a:rPr lang="en-US" sz="1800" smtClean="0"/>
              <a:t>An incarcerated household member</a:t>
            </a:r>
          </a:p>
          <a:p>
            <a:pPr eaLnBrk="1" fontAlgn="auto" hangingPunct="1">
              <a:spcAft>
                <a:spcPts val="0"/>
              </a:spcAft>
              <a:buClr>
                <a:schemeClr val="accent3"/>
              </a:buClr>
              <a:buFont typeface="Wingdings 2"/>
              <a:buChar char=""/>
              <a:defRPr/>
            </a:pPr>
            <a:r>
              <a:rPr lang="en-US" sz="1800" smtClean="0"/>
              <a:t>Someone who is chronically depressed, </a:t>
            </a:r>
            <a:br>
              <a:rPr lang="en-US" sz="1800" smtClean="0"/>
            </a:br>
            <a:r>
              <a:rPr lang="en-US" sz="1800" smtClean="0"/>
              <a:t>mentally ill, institutionalized, or suicidal</a:t>
            </a:r>
          </a:p>
          <a:p>
            <a:pPr eaLnBrk="1" fontAlgn="auto" hangingPunct="1">
              <a:spcAft>
                <a:spcPts val="0"/>
              </a:spcAft>
              <a:buClr>
                <a:schemeClr val="accent3"/>
              </a:buClr>
              <a:buFont typeface="Wingdings 2"/>
              <a:buChar char=""/>
              <a:defRPr/>
            </a:pPr>
            <a:r>
              <a:rPr lang="en-US" sz="1800" smtClean="0"/>
              <a:t>Mother is treated violently</a:t>
            </a:r>
          </a:p>
          <a:p>
            <a:pPr eaLnBrk="1" fontAlgn="auto" hangingPunct="1">
              <a:spcAft>
                <a:spcPts val="0"/>
              </a:spcAft>
              <a:buClr>
                <a:schemeClr val="accent3"/>
              </a:buClr>
              <a:buFont typeface="Wingdings 2"/>
              <a:buChar char=""/>
              <a:defRPr/>
            </a:pPr>
            <a:r>
              <a:rPr lang="en-US" sz="1800" smtClean="0"/>
              <a:t>One or no parents</a:t>
            </a:r>
          </a:p>
          <a:p>
            <a:pPr eaLnBrk="1" fontAlgn="auto" hangingPunct="1">
              <a:spcAft>
                <a:spcPts val="0"/>
              </a:spcAft>
              <a:buClr>
                <a:schemeClr val="accent3"/>
              </a:buClr>
              <a:buFont typeface="Wingdings 2"/>
              <a:buChar char=""/>
              <a:defRPr/>
            </a:pPr>
            <a:r>
              <a:rPr lang="en-US" sz="1800" smtClean="0"/>
              <a:t>Emotional or physical neglect</a:t>
            </a:r>
          </a:p>
          <a:p>
            <a:pPr eaLnBrk="1" fontAlgn="auto" hangingPunct="1">
              <a:spcAft>
                <a:spcPts val="0"/>
              </a:spcAft>
              <a:buClr>
                <a:schemeClr val="accent3"/>
              </a:buClr>
              <a:buFont typeface="Wingdings 2"/>
              <a:buChar char=""/>
              <a:defRPr/>
            </a:pPr>
            <a:endParaRPr lang="en-US" sz="1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1524000"/>
          </a:xfrm>
        </p:spPr>
        <p:txBody>
          <a:bodyPr/>
          <a:lstStyle/>
          <a:p>
            <a:pPr eaLnBrk="1" fontAlgn="auto" hangingPunct="1">
              <a:spcAft>
                <a:spcPts val="0"/>
              </a:spcAft>
              <a:defRPr/>
            </a:pPr>
            <a:r>
              <a:rPr lang="en-US" sz="4800" smtClean="0"/>
              <a:t>Social Determinants of Health:</a:t>
            </a:r>
          </a:p>
        </p:txBody>
      </p:sp>
      <p:sp>
        <p:nvSpPr>
          <p:cNvPr id="109570" name="Rectangle 3"/>
          <p:cNvSpPr>
            <a:spLocks noGrp="1" noChangeArrowheads="1"/>
          </p:cNvSpPr>
          <p:nvPr>
            <p:ph type="subTitle" idx="1"/>
          </p:nvPr>
        </p:nvSpPr>
        <p:spPr>
          <a:xfrm>
            <a:off x="381000" y="2057400"/>
            <a:ext cx="7924800" cy="4572000"/>
          </a:xfrm>
        </p:spPr>
        <p:txBody>
          <a:bodyPr/>
          <a:lstStyle/>
          <a:p>
            <a:pPr marR="0" eaLnBrk="1" hangingPunct="1"/>
            <a:r>
              <a:rPr lang="en-US" sz="2800" smtClean="0"/>
              <a:t>Lifetime Consequences of Maltreatment;</a:t>
            </a:r>
          </a:p>
          <a:p>
            <a:pPr marR="0" eaLnBrk="1" hangingPunct="1"/>
            <a:r>
              <a:rPr lang="en-US" sz="2800" smtClean="0"/>
              <a:t>Children as the Key to Lifespan Health;</a:t>
            </a:r>
          </a:p>
          <a:p>
            <a:pPr marR="0" eaLnBrk="1" hangingPunct="1"/>
            <a:r>
              <a:rPr lang="en-US" sz="2800" smtClean="0"/>
              <a:t>Brain Development Related to Social Determinants.</a:t>
            </a:r>
          </a:p>
          <a:p>
            <a:pPr marR="0" eaLnBrk="1" hangingPunct="1"/>
            <a:endParaRPr lang="en-US" sz="2800" smtClean="0"/>
          </a:p>
        </p:txBody>
      </p:sp>
      <p:pic>
        <p:nvPicPr>
          <p:cNvPr id="109571" name="Picture 3" descr="family photo.jpg"/>
          <p:cNvPicPr>
            <a:picLocks noChangeAspect="1"/>
          </p:cNvPicPr>
          <p:nvPr/>
        </p:nvPicPr>
        <p:blipFill>
          <a:blip r:embed="rId2" cstate="print"/>
          <a:srcRect/>
          <a:stretch>
            <a:fillRect/>
          </a:stretch>
        </p:blipFill>
        <p:spPr bwMode="auto">
          <a:xfrm>
            <a:off x="381000" y="3657600"/>
            <a:ext cx="4237038"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p:cNvPicPr>
            <a:picLocks noChangeArrowheads="1"/>
          </p:cNvPicPr>
          <p:nvPr/>
        </p:nvPicPr>
        <p:blipFill>
          <a:blip r:embed="rId3" cstate="print"/>
          <a:srcRect/>
          <a:stretch>
            <a:fillRect/>
          </a:stretch>
        </p:blipFill>
        <p:spPr bwMode="auto">
          <a:xfrm>
            <a:off x="4132263" y="2209800"/>
            <a:ext cx="4108450" cy="3106738"/>
          </a:xfrm>
          <a:prstGeom prst="rect">
            <a:avLst/>
          </a:prstGeom>
          <a:noFill/>
          <a:ln w="9525">
            <a:noFill/>
            <a:miter lim="800000"/>
            <a:headEnd/>
            <a:tailEnd/>
          </a:ln>
        </p:spPr>
      </p:pic>
      <p:sp>
        <p:nvSpPr>
          <p:cNvPr id="159746" name="Rectangle 3"/>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eaLnBrk="0" hangingPunct="0"/>
            <a:endParaRPr lang="en-US">
              <a:latin typeface="Constantia" pitchFamily="18" charset="0"/>
            </a:endParaRPr>
          </a:p>
        </p:txBody>
      </p:sp>
      <p:sp>
        <p:nvSpPr>
          <p:cNvPr id="159747" name="Rectangle 4"/>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eaLnBrk="0" hangingPunct="0"/>
            <a:endParaRPr lang="en-US">
              <a:latin typeface="Constantia" pitchFamily="18" charset="0"/>
            </a:endParaRPr>
          </a:p>
        </p:txBody>
      </p:sp>
      <p:sp>
        <p:nvSpPr>
          <p:cNvPr id="159748" name="Rectangle 5"/>
          <p:cNvSpPr>
            <a:spLocks noChangeArrowheads="1"/>
          </p:cNvSpPr>
          <p:nvPr/>
        </p:nvSpPr>
        <p:spPr bwMode="auto">
          <a:xfrm>
            <a:off x="271463" y="228600"/>
            <a:ext cx="8105775" cy="1187450"/>
          </a:xfrm>
          <a:prstGeom prst="rect">
            <a:avLst/>
          </a:prstGeom>
          <a:noFill/>
          <a:ln w="9525">
            <a:noFill/>
            <a:miter lim="800000"/>
            <a:headEnd/>
            <a:tailEnd/>
          </a:ln>
        </p:spPr>
        <p:txBody>
          <a:bodyPr lIns="90488" tIns="44450" rIns="90488" bIns="44450">
            <a:spAutoFit/>
          </a:bodyPr>
          <a:lstStyle/>
          <a:p>
            <a:pPr eaLnBrk="0" hangingPunct="0"/>
            <a:r>
              <a:rPr lang="en-US" sz="3600">
                <a:solidFill>
                  <a:srgbClr val="FAFD00"/>
                </a:solidFill>
                <a:latin typeface="Arial Black" pitchFamily="34" charset="0"/>
              </a:rPr>
              <a:t>Adverse Childhood Experiences</a:t>
            </a:r>
          </a:p>
          <a:p>
            <a:pPr eaLnBrk="0" hangingPunct="0"/>
            <a:r>
              <a:rPr lang="en-US" sz="3600">
                <a:solidFill>
                  <a:srgbClr val="FAFD00"/>
                </a:solidFill>
                <a:latin typeface="Arial Black" pitchFamily="34" charset="0"/>
              </a:rPr>
              <a:t> Score</a:t>
            </a:r>
          </a:p>
        </p:txBody>
      </p:sp>
      <p:sp>
        <p:nvSpPr>
          <p:cNvPr id="159749" name="Rectangle 6"/>
          <p:cNvSpPr>
            <a:spLocks noChangeArrowheads="1"/>
          </p:cNvSpPr>
          <p:nvPr/>
        </p:nvSpPr>
        <p:spPr bwMode="auto">
          <a:xfrm>
            <a:off x="931863" y="1682750"/>
            <a:ext cx="7280275" cy="819150"/>
          </a:xfrm>
          <a:prstGeom prst="rect">
            <a:avLst/>
          </a:prstGeom>
          <a:noFill/>
          <a:ln w="9525">
            <a:noFill/>
            <a:miter lim="800000"/>
            <a:headEnd/>
            <a:tailEnd/>
          </a:ln>
        </p:spPr>
        <p:txBody>
          <a:bodyPr lIns="90488" tIns="44450" rIns="90488" bIns="44450">
            <a:spAutoFit/>
          </a:bodyPr>
          <a:lstStyle/>
          <a:p>
            <a:pPr eaLnBrk="0" hangingPunct="0"/>
            <a:r>
              <a:rPr lang="en-US" sz="2400" b="1">
                <a:solidFill>
                  <a:srgbClr val="FAFD00"/>
                </a:solidFill>
                <a:latin typeface="Times New Roman" pitchFamily="18" charset="0"/>
              </a:rPr>
              <a:t>Number of categories adverse childhood experiences </a:t>
            </a:r>
            <a:br>
              <a:rPr lang="en-US" sz="2400" b="1">
                <a:solidFill>
                  <a:srgbClr val="FAFD00"/>
                </a:solidFill>
                <a:latin typeface="Times New Roman" pitchFamily="18" charset="0"/>
              </a:rPr>
            </a:br>
            <a:r>
              <a:rPr lang="en-US" sz="2400" b="1">
                <a:solidFill>
                  <a:srgbClr val="FAFD00"/>
                </a:solidFill>
                <a:latin typeface="Times New Roman" pitchFamily="18" charset="0"/>
              </a:rPr>
              <a:t>are summed … </a:t>
            </a:r>
          </a:p>
        </p:txBody>
      </p:sp>
      <p:sp>
        <p:nvSpPr>
          <p:cNvPr id="159750" name="Rectangle 7"/>
          <p:cNvSpPr>
            <a:spLocks noChangeArrowheads="1"/>
          </p:cNvSpPr>
          <p:nvPr/>
        </p:nvSpPr>
        <p:spPr bwMode="auto">
          <a:xfrm>
            <a:off x="1260475" y="2501900"/>
            <a:ext cx="2803525" cy="2292350"/>
          </a:xfrm>
          <a:prstGeom prst="rect">
            <a:avLst/>
          </a:prstGeom>
          <a:noFill/>
          <a:ln w="9525">
            <a:noFill/>
            <a:miter lim="800000"/>
            <a:headEnd/>
            <a:tailEnd/>
          </a:ln>
        </p:spPr>
        <p:txBody>
          <a:bodyPr wrap="none" lIns="90488" tIns="44450" rIns="90488" bIns="44450">
            <a:spAutoFit/>
          </a:bodyPr>
          <a:lstStyle/>
          <a:p>
            <a:pPr eaLnBrk="0" hangingPunct="0">
              <a:tabLst>
                <a:tab pos="1778000" algn="l"/>
                <a:tab pos="2579688" algn="dec"/>
              </a:tabLst>
            </a:pPr>
            <a:r>
              <a:rPr lang="en-US" sz="2400" b="1" i="1">
                <a:solidFill>
                  <a:srgbClr val="FFFFFF"/>
                </a:solidFill>
                <a:latin typeface="Times New Roman" pitchFamily="18" charset="0"/>
              </a:rPr>
              <a:t>ACE score   Prevalence</a:t>
            </a:r>
          </a:p>
          <a:p>
            <a:pPr eaLnBrk="0" hangingPunct="0">
              <a:tabLst>
                <a:tab pos="1778000" algn="l"/>
                <a:tab pos="2579688" algn="dec"/>
              </a:tabLst>
            </a:pPr>
            <a:r>
              <a:rPr lang="en-US" sz="2400" b="1">
                <a:solidFill>
                  <a:srgbClr val="FFFFFF"/>
                </a:solidFill>
                <a:latin typeface="Times New Roman" pitchFamily="18" charset="0"/>
              </a:rPr>
              <a:t>    0		48%</a:t>
            </a:r>
          </a:p>
          <a:p>
            <a:pPr eaLnBrk="0" hangingPunct="0">
              <a:tabLst>
                <a:tab pos="1778000" algn="l"/>
                <a:tab pos="2579688" algn="dec"/>
              </a:tabLst>
            </a:pPr>
            <a:r>
              <a:rPr lang="en-US" sz="2400" b="1">
                <a:solidFill>
                  <a:srgbClr val="FFFFFF"/>
                </a:solidFill>
                <a:latin typeface="Times New Roman" pitchFamily="18" charset="0"/>
              </a:rPr>
              <a:t>    1		25%</a:t>
            </a:r>
          </a:p>
          <a:p>
            <a:pPr eaLnBrk="0" hangingPunct="0">
              <a:tabLst>
                <a:tab pos="1778000" algn="l"/>
                <a:tab pos="2579688" algn="dec"/>
              </a:tabLst>
            </a:pPr>
            <a:r>
              <a:rPr lang="en-US" sz="2400" b="1">
                <a:solidFill>
                  <a:srgbClr val="FFFFFF"/>
                </a:solidFill>
                <a:latin typeface="Times New Roman" pitchFamily="18" charset="0"/>
              </a:rPr>
              <a:t>    2		13%</a:t>
            </a:r>
          </a:p>
          <a:p>
            <a:pPr eaLnBrk="0" hangingPunct="0">
              <a:tabLst>
                <a:tab pos="1778000" algn="l"/>
                <a:tab pos="2579688" algn="dec"/>
              </a:tabLst>
            </a:pPr>
            <a:r>
              <a:rPr lang="en-US" sz="2400" b="1">
                <a:solidFill>
                  <a:srgbClr val="FFFFFF"/>
                </a:solidFill>
                <a:latin typeface="Times New Roman" pitchFamily="18" charset="0"/>
              </a:rPr>
              <a:t>    3	  	7%</a:t>
            </a:r>
          </a:p>
          <a:p>
            <a:pPr eaLnBrk="0" hangingPunct="0">
              <a:tabLst>
                <a:tab pos="1778000" algn="l"/>
                <a:tab pos="2579688" algn="dec"/>
              </a:tabLst>
            </a:pPr>
            <a:r>
              <a:rPr lang="en-US" sz="2400" b="1">
                <a:solidFill>
                  <a:srgbClr val="FFFFFF"/>
                </a:solidFill>
                <a:latin typeface="Times New Roman" pitchFamily="18" charset="0"/>
              </a:rPr>
              <a:t>4 or more		7%</a:t>
            </a:r>
          </a:p>
        </p:txBody>
      </p:sp>
      <p:sp>
        <p:nvSpPr>
          <p:cNvPr id="159751" name="Rectangle 8"/>
          <p:cNvSpPr>
            <a:spLocks noChangeArrowheads="1"/>
          </p:cNvSpPr>
          <p:nvPr/>
        </p:nvSpPr>
        <p:spPr bwMode="auto">
          <a:xfrm>
            <a:off x="1343025" y="5245100"/>
            <a:ext cx="6919913" cy="1658938"/>
          </a:xfrm>
          <a:prstGeom prst="rect">
            <a:avLst/>
          </a:prstGeom>
          <a:noFill/>
          <a:ln w="9525">
            <a:noFill/>
            <a:miter lim="800000"/>
            <a:headEnd/>
            <a:tailEnd/>
          </a:ln>
        </p:spPr>
        <p:txBody>
          <a:bodyPr lIns="90488" tIns="44450" rIns="90488" bIns="44450">
            <a:spAutoFit/>
          </a:bodyPr>
          <a:lstStyle/>
          <a:p>
            <a:pPr marL="390525" indent="-390525" eaLnBrk="0" hangingPunct="0">
              <a:spcAft>
                <a:spcPct val="30000"/>
              </a:spcAft>
              <a:buFontTx/>
              <a:buChar char="•"/>
            </a:pPr>
            <a:r>
              <a:rPr lang="en-US" sz="2400" b="1">
                <a:solidFill>
                  <a:srgbClr val="FFFFFF"/>
                </a:solidFill>
                <a:latin typeface="Times New Roman" pitchFamily="18" charset="0"/>
              </a:rPr>
              <a:t>More than </a:t>
            </a:r>
            <a:r>
              <a:rPr lang="en-US" sz="2400" b="1" i="1">
                <a:solidFill>
                  <a:srgbClr val="FFFFFF"/>
                </a:solidFill>
                <a:latin typeface="Times New Roman" pitchFamily="18" charset="0"/>
              </a:rPr>
              <a:t>half have at least one ACE</a:t>
            </a:r>
            <a:endParaRPr lang="en-US" sz="2400" b="1">
              <a:solidFill>
                <a:srgbClr val="FFFFFF"/>
              </a:solidFill>
              <a:latin typeface="Times New Roman" pitchFamily="18" charset="0"/>
            </a:endParaRPr>
          </a:p>
          <a:p>
            <a:pPr marL="390525" indent="-390525" eaLnBrk="0" hangingPunct="0">
              <a:buFontTx/>
              <a:buChar char="•"/>
            </a:pPr>
            <a:r>
              <a:rPr lang="en-US" sz="2400" b="1">
                <a:solidFill>
                  <a:srgbClr val="FFFFFF"/>
                </a:solidFill>
                <a:latin typeface="Times New Roman" pitchFamily="18" charset="0"/>
              </a:rPr>
              <a:t>If one ACE is present, the </a:t>
            </a:r>
            <a:r>
              <a:rPr lang="en-US" sz="2400" b="1" i="1">
                <a:solidFill>
                  <a:srgbClr val="FFFFFF"/>
                </a:solidFill>
                <a:latin typeface="Times New Roman" pitchFamily="18" charset="0"/>
              </a:rPr>
              <a:t>ACE Score is likely to range from 2.4 to 4</a:t>
            </a:r>
          </a:p>
          <a:p>
            <a:pPr marL="390525" indent="-390525" eaLnBrk="0" hangingPunct="0">
              <a:buFontTx/>
              <a:buChar char="•"/>
            </a:pPr>
            <a:endParaRPr lang="en-US" sz="2400" b="1">
              <a:solidFill>
                <a:srgbClr val="FFFFFF"/>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012825" y="381000"/>
            <a:ext cx="7453313" cy="1187450"/>
          </a:xfrm>
          <a:prstGeom prst="rect">
            <a:avLst/>
          </a:prstGeom>
          <a:noFill/>
          <a:ln w="9525">
            <a:noFill/>
            <a:miter lim="800000"/>
            <a:headEnd/>
            <a:tailEnd/>
          </a:ln>
        </p:spPr>
        <p:txBody>
          <a:bodyPr lIns="90488" tIns="44450" rIns="90488" bIns="44450">
            <a:spAutoFit/>
          </a:bodyPr>
          <a:lstStyle/>
          <a:p>
            <a:pPr algn="ctr" eaLnBrk="0" hangingPunct="0"/>
            <a:r>
              <a:rPr lang="en-US" sz="3600">
                <a:solidFill>
                  <a:srgbClr val="FFFF00"/>
                </a:solidFill>
                <a:latin typeface="Arial Black" pitchFamily="34" charset="0"/>
              </a:rPr>
              <a:t>Childhood Experiences vs. </a:t>
            </a:r>
            <a:br>
              <a:rPr lang="en-US" sz="3600">
                <a:solidFill>
                  <a:srgbClr val="FFFF00"/>
                </a:solidFill>
                <a:latin typeface="Arial Black" pitchFamily="34" charset="0"/>
              </a:rPr>
            </a:br>
            <a:r>
              <a:rPr lang="en-US" sz="3600">
                <a:solidFill>
                  <a:srgbClr val="FFFF00"/>
                </a:solidFill>
                <a:latin typeface="Arial Black" pitchFamily="34" charset="0"/>
              </a:rPr>
              <a:t>Adult Alcoholism</a:t>
            </a:r>
          </a:p>
        </p:txBody>
      </p:sp>
      <p:graphicFrame>
        <p:nvGraphicFramePr>
          <p:cNvPr id="1026" name="Object 3">
            <a:hlinkClick r:id="" action="ppaction://ole?verb=0"/>
          </p:cNvPr>
          <p:cNvGraphicFramePr>
            <a:graphicFrameLocks/>
          </p:cNvGraphicFramePr>
          <p:nvPr/>
        </p:nvGraphicFramePr>
        <p:xfrm>
          <a:off x="971550" y="1328738"/>
          <a:ext cx="7519988" cy="5376862"/>
        </p:xfrm>
        <a:graphic>
          <a:graphicData uri="http://schemas.openxmlformats.org/presentationml/2006/ole">
            <p:oleObj spid="_x0000_s1026" name="Chart" r:id="rId4" imgW="8629650" imgH="5467350" progId="MSGraph.Chart.8">
              <p:embed followColorScheme="full"/>
            </p:oleObj>
          </a:graphicData>
        </a:graphic>
      </p:graphicFrame>
      <p:sp>
        <p:nvSpPr>
          <p:cNvPr id="1028" name="Rectangle 4"/>
          <p:cNvSpPr>
            <a:spLocks noChangeArrowheads="1"/>
          </p:cNvSpPr>
          <p:nvPr/>
        </p:nvSpPr>
        <p:spPr bwMode="auto">
          <a:xfrm>
            <a:off x="2998788" y="5356225"/>
            <a:ext cx="296862" cy="454025"/>
          </a:xfrm>
          <a:prstGeom prst="rect">
            <a:avLst/>
          </a:prstGeom>
          <a:noFill/>
          <a:ln w="9525">
            <a:noFill/>
            <a:miter lim="800000"/>
            <a:headEnd/>
            <a:tailEnd/>
          </a:ln>
        </p:spPr>
        <p:txBody>
          <a:bodyPr wrap="none" lIns="90488" tIns="44450" rIns="90488" bIns="44450">
            <a:spAutoFit/>
          </a:bodyPr>
          <a:lstStyle/>
          <a:p>
            <a:pPr eaLnBrk="0" hangingPunct="0"/>
            <a:r>
              <a:rPr lang="en-US" sz="2400" b="1">
                <a:solidFill>
                  <a:srgbClr val="FFFFFF"/>
                </a:solidFill>
                <a:latin typeface="Times New Roman" pitchFamily="18" charset="0"/>
              </a:rPr>
              <a:t>0</a:t>
            </a:r>
          </a:p>
        </p:txBody>
      </p:sp>
      <p:sp>
        <p:nvSpPr>
          <p:cNvPr id="1029" name="Rectangle 5"/>
          <p:cNvSpPr>
            <a:spLocks noChangeArrowheads="1"/>
          </p:cNvSpPr>
          <p:nvPr/>
        </p:nvSpPr>
        <p:spPr bwMode="auto">
          <a:xfrm>
            <a:off x="3911600" y="4826000"/>
            <a:ext cx="296863" cy="454025"/>
          </a:xfrm>
          <a:prstGeom prst="rect">
            <a:avLst/>
          </a:prstGeom>
          <a:noFill/>
          <a:ln w="9525">
            <a:noFill/>
            <a:miter lim="800000"/>
            <a:headEnd/>
            <a:tailEnd/>
          </a:ln>
        </p:spPr>
        <p:txBody>
          <a:bodyPr wrap="none" lIns="90488" tIns="44450" rIns="90488" bIns="44450">
            <a:spAutoFit/>
          </a:bodyPr>
          <a:lstStyle/>
          <a:p>
            <a:pPr eaLnBrk="0" hangingPunct="0"/>
            <a:r>
              <a:rPr lang="en-US" sz="2400" b="1">
                <a:solidFill>
                  <a:srgbClr val="FFFFFF"/>
                </a:solidFill>
                <a:latin typeface="Times New Roman" pitchFamily="18" charset="0"/>
              </a:rPr>
              <a:t>1</a:t>
            </a:r>
          </a:p>
        </p:txBody>
      </p:sp>
      <p:sp>
        <p:nvSpPr>
          <p:cNvPr id="1030" name="Rectangle 6"/>
          <p:cNvSpPr>
            <a:spLocks noChangeArrowheads="1"/>
          </p:cNvSpPr>
          <p:nvPr/>
        </p:nvSpPr>
        <p:spPr bwMode="auto">
          <a:xfrm>
            <a:off x="4927600" y="3633788"/>
            <a:ext cx="296863" cy="454025"/>
          </a:xfrm>
          <a:prstGeom prst="rect">
            <a:avLst/>
          </a:prstGeom>
          <a:noFill/>
          <a:ln w="9525">
            <a:noFill/>
            <a:miter lim="800000"/>
            <a:headEnd/>
            <a:tailEnd/>
          </a:ln>
        </p:spPr>
        <p:txBody>
          <a:bodyPr wrap="none" lIns="90488" tIns="44450" rIns="90488" bIns="44450">
            <a:spAutoFit/>
          </a:bodyPr>
          <a:lstStyle/>
          <a:p>
            <a:pPr eaLnBrk="0" hangingPunct="0"/>
            <a:r>
              <a:rPr lang="en-US" sz="2400" b="1">
                <a:solidFill>
                  <a:srgbClr val="FFFFFF"/>
                </a:solidFill>
                <a:latin typeface="Times New Roman" pitchFamily="18" charset="0"/>
              </a:rPr>
              <a:t>2</a:t>
            </a:r>
          </a:p>
        </p:txBody>
      </p:sp>
      <p:sp>
        <p:nvSpPr>
          <p:cNvPr id="1031" name="Rectangle 7"/>
          <p:cNvSpPr>
            <a:spLocks noChangeArrowheads="1"/>
          </p:cNvSpPr>
          <p:nvPr/>
        </p:nvSpPr>
        <p:spPr bwMode="auto">
          <a:xfrm>
            <a:off x="5870575" y="3252788"/>
            <a:ext cx="295275" cy="454025"/>
          </a:xfrm>
          <a:prstGeom prst="rect">
            <a:avLst/>
          </a:prstGeom>
          <a:noFill/>
          <a:ln w="9525">
            <a:noFill/>
            <a:miter lim="800000"/>
            <a:headEnd/>
            <a:tailEnd/>
          </a:ln>
        </p:spPr>
        <p:txBody>
          <a:bodyPr wrap="none" lIns="90488" tIns="44450" rIns="90488" bIns="44450">
            <a:spAutoFit/>
          </a:bodyPr>
          <a:lstStyle/>
          <a:p>
            <a:pPr eaLnBrk="0" hangingPunct="0"/>
            <a:r>
              <a:rPr lang="en-US" sz="2400" b="1">
                <a:solidFill>
                  <a:srgbClr val="FFFFFF"/>
                </a:solidFill>
                <a:latin typeface="Times New Roman" pitchFamily="18" charset="0"/>
              </a:rPr>
              <a:t>3</a:t>
            </a:r>
          </a:p>
        </p:txBody>
      </p:sp>
      <p:sp>
        <p:nvSpPr>
          <p:cNvPr id="1032" name="Rectangle 8"/>
          <p:cNvSpPr>
            <a:spLocks noChangeArrowheads="1"/>
          </p:cNvSpPr>
          <p:nvPr/>
        </p:nvSpPr>
        <p:spPr bwMode="auto">
          <a:xfrm>
            <a:off x="6680200" y="2176463"/>
            <a:ext cx="450850" cy="454025"/>
          </a:xfrm>
          <a:prstGeom prst="rect">
            <a:avLst/>
          </a:prstGeom>
          <a:noFill/>
          <a:ln w="9525">
            <a:noFill/>
            <a:miter lim="800000"/>
            <a:headEnd/>
            <a:tailEnd/>
          </a:ln>
        </p:spPr>
        <p:txBody>
          <a:bodyPr wrap="none" lIns="90488" tIns="44450" rIns="90488" bIns="44450">
            <a:spAutoFit/>
          </a:bodyPr>
          <a:lstStyle/>
          <a:p>
            <a:pPr eaLnBrk="0" hangingPunct="0"/>
            <a:r>
              <a:rPr lang="en-US" sz="2400" b="1">
                <a:solidFill>
                  <a:srgbClr val="FFFFFF"/>
                </a:solidFill>
                <a:latin typeface="Times New Roman" pitchFamily="18" charset="0"/>
              </a:rPr>
              <a:t>4+</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730250" y="609600"/>
            <a:ext cx="7600950" cy="762000"/>
          </a:xfrm>
          <a:prstGeom prst="rect">
            <a:avLst/>
          </a:prstGeom>
          <a:noFill/>
          <a:ln w="9525">
            <a:noFill/>
            <a:miter lim="800000"/>
            <a:headEnd/>
            <a:tailEnd/>
          </a:ln>
        </p:spPr>
        <p:txBody>
          <a:bodyPr lIns="90488" tIns="44450" rIns="90488" bIns="44450" anchor="ctr"/>
          <a:lstStyle/>
          <a:p>
            <a:pPr algn="ctr" eaLnBrk="0" hangingPunct="0"/>
            <a:r>
              <a:rPr lang="en-US" sz="3600">
                <a:solidFill>
                  <a:srgbClr val="FFFF00"/>
                </a:solidFill>
                <a:latin typeface="Arial Black" pitchFamily="34" charset="0"/>
              </a:rPr>
              <a:t>Childhood Experiences </a:t>
            </a:r>
            <a:br>
              <a:rPr lang="en-US" sz="3600">
                <a:solidFill>
                  <a:srgbClr val="FFFF00"/>
                </a:solidFill>
                <a:latin typeface="Arial Black" pitchFamily="34" charset="0"/>
              </a:rPr>
            </a:br>
            <a:r>
              <a:rPr lang="en-US" sz="3600">
                <a:solidFill>
                  <a:srgbClr val="FFFF00"/>
                </a:solidFill>
                <a:latin typeface="Arial Black" pitchFamily="34" charset="0"/>
              </a:rPr>
              <a:t>Underlie Suicide</a:t>
            </a:r>
          </a:p>
        </p:txBody>
      </p:sp>
      <p:graphicFrame>
        <p:nvGraphicFramePr>
          <p:cNvPr id="2050" name="Object 3">
            <a:hlinkClick r:id="" action="ppaction://ole?verb=0"/>
          </p:cNvPr>
          <p:cNvGraphicFramePr>
            <a:graphicFrameLocks/>
          </p:cNvGraphicFramePr>
          <p:nvPr/>
        </p:nvGraphicFramePr>
        <p:xfrm>
          <a:off x="963613" y="1176338"/>
          <a:ext cx="7551737" cy="5413375"/>
        </p:xfrm>
        <a:graphic>
          <a:graphicData uri="http://schemas.openxmlformats.org/presentationml/2006/ole">
            <p:oleObj spid="_x0000_s2050" name="Chart" r:id="rId4" imgW="8629650" imgH="5467350" progId="MSGraph.Chart.8">
              <p:embed followColorScheme="full"/>
            </p:oleObj>
          </a:graphicData>
        </a:graphic>
      </p:graphicFrame>
      <p:sp>
        <p:nvSpPr>
          <p:cNvPr id="78852" name="Rectangle 4"/>
          <p:cNvSpPr>
            <a:spLocks noChangeArrowheads="1"/>
          </p:cNvSpPr>
          <p:nvPr/>
        </p:nvSpPr>
        <p:spPr bwMode="auto">
          <a:xfrm>
            <a:off x="3876675" y="5313363"/>
            <a:ext cx="295275" cy="454025"/>
          </a:xfrm>
          <a:prstGeom prst="rect">
            <a:avLst/>
          </a:prstGeom>
          <a:noFill/>
          <a:ln w="9525">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400" b="1">
                <a:solidFill>
                  <a:srgbClr val="FFFFFF"/>
                </a:solidFill>
                <a:effectLst>
                  <a:outerShdw blurRad="38100" dist="38100" dir="2700000" algn="tl">
                    <a:srgbClr val="000000"/>
                  </a:outerShdw>
                </a:effectLst>
                <a:latin typeface="Times New Roman" pitchFamily="18" charset="0"/>
              </a:rPr>
              <a:t>1</a:t>
            </a:r>
          </a:p>
        </p:txBody>
      </p:sp>
      <p:sp>
        <p:nvSpPr>
          <p:cNvPr id="78853" name="Rectangle 5"/>
          <p:cNvSpPr>
            <a:spLocks noChangeArrowheads="1"/>
          </p:cNvSpPr>
          <p:nvPr/>
        </p:nvSpPr>
        <p:spPr bwMode="auto">
          <a:xfrm>
            <a:off x="4959350" y="4856163"/>
            <a:ext cx="296863" cy="454025"/>
          </a:xfrm>
          <a:prstGeom prst="rect">
            <a:avLst/>
          </a:prstGeom>
          <a:noFill/>
          <a:ln w="9525">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400" b="1">
                <a:solidFill>
                  <a:srgbClr val="FFFFFF"/>
                </a:solidFill>
                <a:effectLst>
                  <a:outerShdw blurRad="38100" dist="38100" dir="2700000" algn="tl">
                    <a:srgbClr val="000000"/>
                  </a:outerShdw>
                </a:effectLst>
                <a:latin typeface="Times New Roman" pitchFamily="18" charset="0"/>
              </a:rPr>
              <a:t>2</a:t>
            </a:r>
          </a:p>
        </p:txBody>
      </p:sp>
      <p:sp>
        <p:nvSpPr>
          <p:cNvPr id="78854" name="Rectangle 6"/>
          <p:cNvSpPr>
            <a:spLocks noChangeArrowheads="1"/>
          </p:cNvSpPr>
          <p:nvPr/>
        </p:nvSpPr>
        <p:spPr bwMode="auto">
          <a:xfrm>
            <a:off x="3063875" y="5465763"/>
            <a:ext cx="295275" cy="454025"/>
          </a:xfrm>
          <a:prstGeom prst="rect">
            <a:avLst/>
          </a:prstGeom>
          <a:noFill/>
          <a:ln w="9525">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400" b="1">
                <a:solidFill>
                  <a:srgbClr val="FFFFFF"/>
                </a:solidFill>
                <a:effectLst>
                  <a:outerShdw blurRad="38100" dist="38100" dir="2700000" algn="tl">
                    <a:srgbClr val="000000"/>
                  </a:outerShdw>
                </a:effectLst>
                <a:latin typeface="Times New Roman" pitchFamily="18" charset="0"/>
              </a:rPr>
              <a:t>0</a:t>
            </a:r>
          </a:p>
        </p:txBody>
      </p:sp>
      <p:sp>
        <p:nvSpPr>
          <p:cNvPr id="78855" name="Rectangle 7"/>
          <p:cNvSpPr>
            <a:spLocks noChangeArrowheads="1"/>
          </p:cNvSpPr>
          <p:nvPr/>
        </p:nvSpPr>
        <p:spPr bwMode="auto">
          <a:xfrm>
            <a:off x="5840413" y="3713163"/>
            <a:ext cx="296862" cy="454025"/>
          </a:xfrm>
          <a:prstGeom prst="rect">
            <a:avLst/>
          </a:prstGeom>
          <a:noFill/>
          <a:ln w="9525">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400" b="1">
                <a:solidFill>
                  <a:srgbClr val="FFFFFF"/>
                </a:solidFill>
                <a:effectLst>
                  <a:outerShdw blurRad="38100" dist="38100" dir="2700000" algn="tl">
                    <a:srgbClr val="000000"/>
                  </a:outerShdw>
                </a:effectLst>
                <a:latin typeface="Times New Roman" pitchFamily="18" charset="0"/>
              </a:rPr>
              <a:t>3</a:t>
            </a:r>
          </a:p>
        </p:txBody>
      </p:sp>
      <p:sp>
        <p:nvSpPr>
          <p:cNvPr id="78856" name="Rectangle 8"/>
          <p:cNvSpPr>
            <a:spLocks noChangeArrowheads="1"/>
          </p:cNvSpPr>
          <p:nvPr/>
        </p:nvSpPr>
        <p:spPr bwMode="auto">
          <a:xfrm>
            <a:off x="6721475" y="1960563"/>
            <a:ext cx="449263" cy="454025"/>
          </a:xfrm>
          <a:prstGeom prst="rect">
            <a:avLst/>
          </a:prstGeom>
          <a:noFill/>
          <a:ln w="9525">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400" b="1">
                <a:solidFill>
                  <a:srgbClr val="FFFFFF"/>
                </a:solidFill>
                <a:effectLst>
                  <a:outerShdw blurRad="38100" dist="38100" dir="2700000" algn="tl">
                    <a:srgbClr val="000000"/>
                  </a:outerShdw>
                </a:effectLst>
                <a:latin typeface="Times New Roman" pitchFamily="18" charset="0"/>
              </a:rPr>
              <a:t>4+</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730250" y="609600"/>
            <a:ext cx="7600950" cy="762000"/>
          </a:xfrm>
          <a:prstGeom prst="rect">
            <a:avLst/>
          </a:prstGeom>
          <a:noFill/>
          <a:ln w="9525">
            <a:noFill/>
            <a:miter lim="800000"/>
            <a:headEnd/>
            <a:tailEnd/>
          </a:ln>
        </p:spPr>
        <p:txBody>
          <a:bodyPr lIns="90488" tIns="44450" rIns="90488" bIns="44450" anchor="ctr"/>
          <a:lstStyle/>
          <a:p>
            <a:pPr algn="ctr" eaLnBrk="0" hangingPunct="0"/>
            <a:r>
              <a:rPr lang="en-US" sz="3600">
                <a:solidFill>
                  <a:srgbClr val="FFFF00"/>
                </a:solidFill>
                <a:latin typeface="Arial Black" pitchFamily="34" charset="0"/>
              </a:rPr>
              <a:t>Childhood Experiences </a:t>
            </a:r>
            <a:br>
              <a:rPr lang="en-US" sz="3600">
                <a:solidFill>
                  <a:srgbClr val="FFFF00"/>
                </a:solidFill>
                <a:latin typeface="Arial Black" pitchFamily="34" charset="0"/>
              </a:rPr>
            </a:br>
            <a:r>
              <a:rPr lang="en-US" sz="3600">
                <a:solidFill>
                  <a:srgbClr val="FFFF00"/>
                </a:solidFill>
                <a:latin typeface="Arial Black" pitchFamily="34" charset="0"/>
              </a:rPr>
              <a:t>Underlie Suicide</a:t>
            </a:r>
          </a:p>
        </p:txBody>
      </p:sp>
      <p:graphicFrame>
        <p:nvGraphicFramePr>
          <p:cNvPr id="3074" name="Object 3">
            <a:hlinkClick r:id="" action="ppaction://ole?verb=0"/>
          </p:cNvPr>
          <p:cNvGraphicFramePr>
            <a:graphicFrameLocks/>
          </p:cNvGraphicFramePr>
          <p:nvPr/>
        </p:nvGraphicFramePr>
        <p:xfrm>
          <a:off x="963613" y="1176338"/>
          <a:ext cx="7551737" cy="5413375"/>
        </p:xfrm>
        <a:graphic>
          <a:graphicData uri="http://schemas.openxmlformats.org/presentationml/2006/ole">
            <p:oleObj spid="_x0000_s3074" name="Chart" r:id="rId4" imgW="8629650" imgH="5467350" progId="MSGraph.Chart.8">
              <p:embed followColorScheme="full"/>
            </p:oleObj>
          </a:graphicData>
        </a:graphic>
      </p:graphicFrame>
      <p:sp>
        <p:nvSpPr>
          <p:cNvPr id="78852" name="Rectangle 4"/>
          <p:cNvSpPr>
            <a:spLocks noChangeArrowheads="1"/>
          </p:cNvSpPr>
          <p:nvPr/>
        </p:nvSpPr>
        <p:spPr bwMode="auto">
          <a:xfrm>
            <a:off x="3876675" y="5313363"/>
            <a:ext cx="295275" cy="454025"/>
          </a:xfrm>
          <a:prstGeom prst="rect">
            <a:avLst/>
          </a:prstGeom>
          <a:noFill/>
          <a:ln w="9525">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400" b="1">
                <a:solidFill>
                  <a:srgbClr val="FFFFFF"/>
                </a:solidFill>
                <a:effectLst>
                  <a:outerShdw blurRad="38100" dist="38100" dir="2700000" algn="tl">
                    <a:srgbClr val="000000"/>
                  </a:outerShdw>
                </a:effectLst>
                <a:latin typeface="Times New Roman" pitchFamily="18" charset="0"/>
              </a:rPr>
              <a:t>1</a:t>
            </a:r>
          </a:p>
        </p:txBody>
      </p:sp>
      <p:sp>
        <p:nvSpPr>
          <p:cNvPr id="78853" name="Rectangle 5"/>
          <p:cNvSpPr>
            <a:spLocks noChangeArrowheads="1"/>
          </p:cNvSpPr>
          <p:nvPr/>
        </p:nvSpPr>
        <p:spPr bwMode="auto">
          <a:xfrm>
            <a:off x="4959350" y="4856163"/>
            <a:ext cx="296863" cy="454025"/>
          </a:xfrm>
          <a:prstGeom prst="rect">
            <a:avLst/>
          </a:prstGeom>
          <a:noFill/>
          <a:ln w="9525">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400" b="1">
                <a:solidFill>
                  <a:srgbClr val="FFFFFF"/>
                </a:solidFill>
                <a:effectLst>
                  <a:outerShdw blurRad="38100" dist="38100" dir="2700000" algn="tl">
                    <a:srgbClr val="000000"/>
                  </a:outerShdw>
                </a:effectLst>
                <a:latin typeface="Times New Roman" pitchFamily="18" charset="0"/>
              </a:rPr>
              <a:t>2</a:t>
            </a:r>
          </a:p>
        </p:txBody>
      </p:sp>
      <p:sp>
        <p:nvSpPr>
          <p:cNvPr id="78854" name="Rectangle 6"/>
          <p:cNvSpPr>
            <a:spLocks noChangeArrowheads="1"/>
          </p:cNvSpPr>
          <p:nvPr/>
        </p:nvSpPr>
        <p:spPr bwMode="auto">
          <a:xfrm>
            <a:off x="3063875" y="5465763"/>
            <a:ext cx="295275" cy="454025"/>
          </a:xfrm>
          <a:prstGeom prst="rect">
            <a:avLst/>
          </a:prstGeom>
          <a:noFill/>
          <a:ln w="9525">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400" b="1">
                <a:solidFill>
                  <a:srgbClr val="FFFFFF"/>
                </a:solidFill>
                <a:effectLst>
                  <a:outerShdw blurRad="38100" dist="38100" dir="2700000" algn="tl">
                    <a:srgbClr val="000000"/>
                  </a:outerShdw>
                </a:effectLst>
                <a:latin typeface="Times New Roman" pitchFamily="18" charset="0"/>
              </a:rPr>
              <a:t>0</a:t>
            </a:r>
          </a:p>
        </p:txBody>
      </p:sp>
      <p:sp>
        <p:nvSpPr>
          <p:cNvPr id="78855" name="Rectangle 7"/>
          <p:cNvSpPr>
            <a:spLocks noChangeArrowheads="1"/>
          </p:cNvSpPr>
          <p:nvPr/>
        </p:nvSpPr>
        <p:spPr bwMode="auto">
          <a:xfrm>
            <a:off x="5840413" y="3713163"/>
            <a:ext cx="296862" cy="454025"/>
          </a:xfrm>
          <a:prstGeom prst="rect">
            <a:avLst/>
          </a:prstGeom>
          <a:noFill/>
          <a:ln w="9525">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400" b="1">
                <a:solidFill>
                  <a:srgbClr val="FFFFFF"/>
                </a:solidFill>
                <a:effectLst>
                  <a:outerShdw blurRad="38100" dist="38100" dir="2700000" algn="tl">
                    <a:srgbClr val="000000"/>
                  </a:outerShdw>
                </a:effectLst>
                <a:latin typeface="Times New Roman" pitchFamily="18" charset="0"/>
              </a:rPr>
              <a:t>3</a:t>
            </a:r>
          </a:p>
        </p:txBody>
      </p:sp>
      <p:sp>
        <p:nvSpPr>
          <p:cNvPr id="78856" name="Rectangle 8"/>
          <p:cNvSpPr>
            <a:spLocks noChangeArrowheads="1"/>
          </p:cNvSpPr>
          <p:nvPr/>
        </p:nvSpPr>
        <p:spPr bwMode="auto">
          <a:xfrm>
            <a:off x="6721475" y="1960563"/>
            <a:ext cx="449263" cy="454025"/>
          </a:xfrm>
          <a:prstGeom prst="rect">
            <a:avLst/>
          </a:prstGeom>
          <a:noFill/>
          <a:ln w="9525">
            <a:noFill/>
            <a:miter lim="800000"/>
            <a:headEnd/>
            <a:tailEnd/>
          </a:ln>
          <a:effectLst/>
        </p:spPr>
        <p:txBody>
          <a:bodyPr wrap="none" lIns="90488" tIns="44450" rIns="90488" bIns="44450">
            <a:spAutoFit/>
          </a:bodyPr>
          <a:lstStyle/>
          <a:p>
            <a:pPr eaLnBrk="0" fontAlgn="auto" hangingPunct="0">
              <a:spcBef>
                <a:spcPts val="0"/>
              </a:spcBef>
              <a:spcAft>
                <a:spcPts val="0"/>
              </a:spcAft>
              <a:defRPr/>
            </a:pPr>
            <a:r>
              <a:rPr lang="en-US" sz="2400" b="1">
                <a:solidFill>
                  <a:srgbClr val="FFFFFF"/>
                </a:solidFill>
                <a:effectLst>
                  <a:outerShdw blurRad="38100" dist="38100" dir="2700000" algn="tl">
                    <a:srgbClr val="000000"/>
                  </a:outerShdw>
                </a:effectLst>
                <a:latin typeface="Times New Roman" pitchFamily="18" charset="0"/>
              </a:rPr>
              <a:t>4+</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p:cNvSpPr>
            <a:spLocks noGrp="1"/>
          </p:cNvSpPr>
          <p:nvPr>
            <p:ph type="title" idx="4294967295"/>
          </p:nvPr>
        </p:nvSpPr>
        <p:spPr>
          <a:xfrm>
            <a:off x="914400" y="274638"/>
            <a:ext cx="7315200" cy="715962"/>
          </a:xfrm>
        </p:spPr>
        <p:txBody>
          <a:bodyPr bIns="91440">
            <a:normAutofit fontScale="90000"/>
          </a:bodyPr>
          <a:lstStyle/>
          <a:p>
            <a:pPr eaLnBrk="1" fontAlgn="auto" hangingPunct="1">
              <a:spcAft>
                <a:spcPts val="0"/>
              </a:spcAft>
              <a:defRPr/>
            </a:pPr>
            <a:r>
              <a:rPr lang="en-US" dirty="0" smtClean="0"/>
              <a:t>Health Consequences of ACE</a:t>
            </a:r>
          </a:p>
        </p:txBody>
      </p:sp>
      <p:sp>
        <p:nvSpPr>
          <p:cNvPr id="52227" name="Content Placeholder 6"/>
          <p:cNvSpPr>
            <a:spLocks noGrp="1"/>
          </p:cNvSpPr>
          <p:nvPr>
            <p:ph sz="quarter" idx="4294967295"/>
          </p:nvPr>
        </p:nvSpPr>
        <p:spPr>
          <a:xfrm>
            <a:off x="0" y="914400"/>
            <a:ext cx="3970338" cy="5334000"/>
          </a:xfrm>
        </p:spPr>
        <p:txBody>
          <a:bodyPr>
            <a:normAutofit lnSpcReduction="10000"/>
          </a:bodyPr>
          <a:lstStyle/>
          <a:p>
            <a:pPr eaLnBrk="1" fontAlgn="auto" hangingPunct="1">
              <a:spcAft>
                <a:spcPts val="0"/>
              </a:spcAft>
              <a:buClr>
                <a:schemeClr val="accent3"/>
              </a:buClr>
              <a:buFont typeface="Wingdings 2"/>
              <a:buChar char=""/>
              <a:defRPr/>
            </a:pPr>
            <a:r>
              <a:rPr lang="en-US" sz="3000" dirty="0" smtClean="0">
                <a:latin typeface="Franklin Gothic Book" pitchFamily="34" charset="0"/>
              </a:rPr>
              <a:t>More likely to smoke, have problems with drugs and alcohol</a:t>
            </a:r>
          </a:p>
          <a:p>
            <a:pPr eaLnBrk="1" fontAlgn="auto" hangingPunct="1">
              <a:spcAft>
                <a:spcPts val="0"/>
              </a:spcAft>
              <a:buClr>
                <a:schemeClr val="accent3"/>
              </a:buClr>
              <a:buFont typeface="Wingdings 2"/>
              <a:buChar char=""/>
              <a:defRPr/>
            </a:pPr>
            <a:r>
              <a:rPr lang="en-US" sz="3000" dirty="0" smtClean="0">
                <a:latin typeface="Franklin Gothic Book" pitchFamily="34" charset="0"/>
              </a:rPr>
              <a:t>Chronic Obstructive Pulmonary Disease</a:t>
            </a:r>
          </a:p>
          <a:p>
            <a:pPr eaLnBrk="1" fontAlgn="auto" hangingPunct="1">
              <a:spcAft>
                <a:spcPts val="0"/>
              </a:spcAft>
              <a:buClr>
                <a:schemeClr val="accent3"/>
              </a:buClr>
              <a:buFont typeface="Wingdings 2"/>
              <a:buChar char=""/>
              <a:defRPr/>
            </a:pPr>
            <a:r>
              <a:rPr lang="en-US" sz="3000" dirty="0" smtClean="0">
                <a:latin typeface="Franklin Gothic Book" pitchFamily="34" charset="0"/>
              </a:rPr>
              <a:t>Depression</a:t>
            </a:r>
          </a:p>
          <a:p>
            <a:pPr eaLnBrk="1" fontAlgn="auto" hangingPunct="1">
              <a:spcAft>
                <a:spcPts val="0"/>
              </a:spcAft>
              <a:buClr>
                <a:schemeClr val="accent3"/>
              </a:buClr>
              <a:buFont typeface="Wingdings 2"/>
              <a:buChar char=""/>
              <a:defRPr/>
            </a:pPr>
            <a:r>
              <a:rPr lang="en-US" sz="3000" dirty="0" smtClean="0">
                <a:latin typeface="Franklin Gothic Book" pitchFamily="34" charset="0"/>
              </a:rPr>
              <a:t>Fetal death</a:t>
            </a:r>
          </a:p>
          <a:p>
            <a:pPr eaLnBrk="1" fontAlgn="auto" hangingPunct="1">
              <a:spcAft>
                <a:spcPts val="0"/>
              </a:spcAft>
              <a:buClr>
                <a:schemeClr val="accent3"/>
              </a:buClr>
              <a:buFont typeface="Wingdings 2"/>
              <a:buChar char=""/>
              <a:defRPr/>
            </a:pPr>
            <a:r>
              <a:rPr lang="en-US" sz="3000" dirty="0" smtClean="0">
                <a:latin typeface="Franklin Gothic Book" pitchFamily="34" charset="0"/>
              </a:rPr>
              <a:t>Health-related quality of life</a:t>
            </a:r>
          </a:p>
          <a:p>
            <a:pPr eaLnBrk="1" fontAlgn="auto" hangingPunct="1">
              <a:spcAft>
                <a:spcPts val="0"/>
              </a:spcAft>
              <a:buClr>
                <a:schemeClr val="accent3"/>
              </a:buClr>
              <a:buFont typeface="Wingdings 2"/>
              <a:buChar char=""/>
              <a:defRPr/>
            </a:pPr>
            <a:r>
              <a:rPr lang="en-US" sz="3000" dirty="0" smtClean="0">
                <a:latin typeface="Franklin Gothic Book" pitchFamily="34" charset="0"/>
              </a:rPr>
              <a:t>Ischemic heart disease</a:t>
            </a:r>
          </a:p>
          <a:p>
            <a:pPr eaLnBrk="1" fontAlgn="auto" hangingPunct="1">
              <a:spcAft>
                <a:spcPts val="0"/>
              </a:spcAft>
              <a:buClr>
                <a:schemeClr val="accent3"/>
              </a:buClr>
              <a:buFont typeface="Wingdings 2"/>
              <a:buChar char=""/>
              <a:defRPr/>
            </a:pPr>
            <a:endParaRPr lang="en-US" sz="3000" dirty="0" smtClean="0">
              <a:latin typeface="Franklin Gothic Book" pitchFamily="34" charset="0"/>
            </a:endParaRPr>
          </a:p>
        </p:txBody>
      </p:sp>
      <p:sp>
        <p:nvSpPr>
          <p:cNvPr id="171011" name="Content Placeholder 7"/>
          <p:cNvSpPr>
            <a:spLocks noGrp="1"/>
          </p:cNvSpPr>
          <p:nvPr>
            <p:ph sz="quarter" idx="4294967295"/>
          </p:nvPr>
        </p:nvSpPr>
        <p:spPr>
          <a:xfrm>
            <a:off x="4343400" y="914400"/>
            <a:ext cx="4800600" cy="5211763"/>
          </a:xfrm>
        </p:spPr>
        <p:txBody>
          <a:bodyPr/>
          <a:lstStyle/>
          <a:p>
            <a:pPr eaLnBrk="1" hangingPunct="1"/>
            <a:r>
              <a:rPr lang="en-US" sz="3000" smtClean="0">
                <a:latin typeface="Franklin Gothic Book" pitchFamily="34" charset="0"/>
              </a:rPr>
              <a:t>Liver disease</a:t>
            </a:r>
          </a:p>
          <a:p>
            <a:pPr eaLnBrk="1" hangingPunct="1"/>
            <a:r>
              <a:rPr lang="en-US" sz="3000" smtClean="0">
                <a:latin typeface="Franklin Gothic Book" pitchFamily="34" charset="0"/>
              </a:rPr>
              <a:t>Risk of intimate partner abuse</a:t>
            </a:r>
          </a:p>
          <a:p>
            <a:pPr eaLnBrk="1" hangingPunct="1"/>
            <a:r>
              <a:rPr lang="en-US" sz="3000" smtClean="0">
                <a:latin typeface="Franklin Gothic Book" pitchFamily="34" charset="0"/>
              </a:rPr>
              <a:t>Multiple sexual partners</a:t>
            </a:r>
          </a:p>
          <a:p>
            <a:pPr eaLnBrk="1" hangingPunct="1"/>
            <a:r>
              <a:rPr lang="en-US" sz="3000" smtClean="0">
                <a:latin typeface="Franklin Gothic Book" pitchFamily="34" charset="0"/>
              </a:rPr>
              <a:t>Suicide attempts</a:t>
            </a:r>
          </a:p>
          <a:p>
            <a:pPr eaLnBrk="1" hangingPunct="1"/>
            <a:r>
              <a:rPr lang="en-US" sz="3000" smtClean="0">
                <a:latin typeface="Franklin Gothic Book" pitchFamily="34" charset="0"/>
              </a:rPr>
              <a:t>Unintended pregnancies</a:t>
            </a:r>
          </a:p>
          <a:p>
            <a:pPr eaLnBrk="1" hangingPunct="1">
              <a:buFont typeface="Wingdings" pitchFamily="2" charset="2"/>
              <a:buNone/>
            </a:pPr>
            <a:endParaRPr lang="en-US" sz="3000" smtClean="0">
              <a:latin typeface="Franklin Gothic Book" pitchFamily="34" charset="0"/>
            </a:endParaRPr>
          </a:p>
        </p:txBody>
      </p:sp>
      <p:pic>
        <p:nvPicPr>
          <p:cNvPr id="171012" name="Picture 6" descr="unplanned.jpg"/>
          <p:cNvPicPr>
            <a:picLocks noChangeAspect="1"/>
          </p:cNvPicPr>
          <p:nvPr/>
        </p:nvPicPr>
        <p:blipFill>
          <a:blip r:embed="rId3" cstate="print"/>
          <a:srcRect/>
          <a:stretch>
            <a:fillRect/>
          </a:stretch>
        </p:blipFill>
        <p:spPr bwMode="auto">
          <a:xfrm>
            <a:off x="6172200" y="4154488"/>
            <a:ext cx="2084388" cy="2703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p:cNvSpPr>
          <p:nvPr>
            <p:ph type="title"/>
          </p:nvPr>
        </p:nvSpPr>
        <p:spPr/>
        <p:txBody>
          <a:bodyPr/>
          <a:lstStyle/>
          <a:p>
            <a:r>
              <a:rPr lang="en-US" smtClean="0"/>
              <a:t>Missouri Data</a:t>
            </a:r>
          </a:p>
        </p:txBody>
      </p:sp>
      <p:sp>
        <p:nvSpPr>
          <p:cNvPr id="200707" name="Rectangle 3"/>
          <p:cNvSpPr>
            <a:spLocks noGrp="1"/>
          </p:cNvSpPr>
          <p:nvPr>
            <p:ph type="body" idx="1"/>
          </p:nvPr>
        </p:nvSpPr>
        <p:spPr/>
        <p:txBody>
          <a:bodyPr/>
          <a:lstStyle/>
          <a:p>
            <a:r>
              <a:rPr lang="en-US" smtClean="0"/>
              <a:t>Children with an ACE score of 1:    26.1%</a:t>
            </a:r>
          </a:p>
          <a:p>
            <a:r>
              <a:rPr lang="en-US" smtClean="0"/>
              <a:t>Children with an ACE score of 2:   23.7%</a:t>
            </a:r>
          </a:p>
          <a:p>
            <a:endParaRPr lang="en-US" smtClean="0"/>
          </a:p>
          <a:p>
            <a:r>
              <a:rPr lang="en-US" smtClean="0"/>
              <a:t>Children with either 1 or 2 adversities:   49.8%</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1" descr="acepyramid2.jpg"/>
          <p:cNvPicPr>
            <a:picLocks noChangeAspect="1"/>
          </p:cNvPicPr>
          <p:nvPr/>
        </p:nvPicPr>
        <p:blipFill>
          <a:blip r:embed="rId2" cstate="print"/>
          <a:srcRect/>
          <a:stretch>
            <a:fillRect/>
          </a:stretch>
        </p:blipFill>
        <p:spPr bwMode="auto">
          <a:xfrm>
            <a:off x="-3175" y="0"/>
            <a:ext cx="9150350" cy="6858000"/>
          </a:xfrm>
          <a:prstGeom prst="rect">
            <a:avLst/>
          </a:prstGeom>
          <a:noFill/>
          <a:ln w="9525">
            <a:noFill/>
            <a:miter lim="800000"/>
            <a:headEnd/>
            <a:tailEnd/>
          </a:ln>
        </p:spPr>
      </p:pic>
      <p:sp>
        <p:nvSpPr>
          <p:cNvPr id="4" name="Left Arrow 3"/>
          <p:cNvSpPr/>
          <p:nvPr/>
        </p:nvSpPr>
        <p:spPr>
          <a:xfrm>
            <a:off x="7239000" y="3657600"/>
            <a:ext cx="15240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Left Arrow 4"/>
          <p:cNvSpPr/>
          <p:nvPr/>
        </p:nvSpPr>
        <p:spPr>
          <a:xfrm>
            <a:off x="7391400" y="3810000"/>
            <a:ext cx="15240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2"/>
          <p:cNvPicPr>
            <a:picLocks noChangeAspect="1" noChangeArrowheads="1"/>
          </p:cNvPicPr>
          <p:nvPr/>
        </p:nvPicPr>
        <p:blipFill>
          <a:blip r:embed="rId2" cstate="print"/>
          <a:srcRect/>
          <a:stretch>
            <a:fillRect/>
          </a:stretch>
        </p:blipFill>
        <p:spPr bwMode="auto">
          <a:xfrm>
            <a:off x="1143000" y="-111125"/>
            <a:ext cx="7391400" cy="698976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4" descr="AAP agenda"/>
          <p:cNvPicPr>
            <a:picLocks noChangeAspect="1" noChangeArrowheads="1"/>
          </p:cNvPicPr>
          <p:nvPr/>
        </p:nvPicPr>
        <p:blipFill>
          <a:blip r:embed="rId2" cstate="print"/>
          <a:srcRect/>
          <a:stretch>
            <a:fillRect/>
          </a:stretch>
        </p:blipFill>
        <p:spPr bwMode="auto">
          <a:xfrm>
            <a:off x="685800" y="71438"/>
            <a:ext cx="7772400" cy="659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What are YOUR Thoughts?</a:t>
            </a:r>
            <a:br>
              <a:rPr lang="en-US" dirty="0" smtClean="0"/>
            </a:br>
            <a:r>
              <a:rPr lang="en-US" dirty="0" smtClean="0"/>
              <a:t>How do We Achieve:</a:t>
            </a:r>
            <a:endParaRPr lang="en-US" dirty="0"/>
          </a:p>
        </p:txBody>
      </p:sp>
      <p:pic>
        <p:nvPicPr>
          <p:cNvPr id="176130" name="Picture 2" descr="http://t2.gstatic.com/images?q=tbn:ANd9GcSA1iRHvyP880Ffn3bpinqG7zHhpL5U1fBLOoPgklU5h6LDwrJoYQ"/>
          <p:cNvPicPr>
            <a:picLocks noChangeAspect="1" noChangeArrowheads="1"/>
          </p:cNvPicPr>
          <p:nvPr/>
        </p:nvPicPr>
        <p:blipFill>
          <a:blip r:embed="rId2" cstate="print"/>
          <a:srcRect/>
          <a:stretch>
            <a:fillRect/>
          </a:stretch>
        </p:blipFill>
        <p:spPr bwMode="auto">
          <a:xfrm>
            <a:off x="1719263" y="2209800"/>
            <a:ext cx="6510337" cy="446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endParaRPr lang="en-US" smtClean="0"/>
          </a:p>
        </p:txBody>
      </p:sp>
      <p:sp>
        <p:nvSpPr>
          <p:cNvPr id="110594" name="Rectangle 3"/>
          <p:cNvSpPr>
            <a:spLocks noGrp="1" noChangeArrowheads="1"/>
          </p:cNvSpPr>
          <p:nvPr>
            <p:ph idx="1"/>
          </p:nvPr>
        </p:nvSpPr>
        <p:spPr/>
        <p:txBody>
          <a:bodyPr/>
          <a:lstStyle/>
          <a:p>
            <a:pPr eaLnBrk="1" hangingPunct="1"/>
            <a:r>
              <a:rPr lang="en-US" sz="2800" smtClean="0"/>
              <a:t>Disclosure:</a:t>
            </a:r>
          </a:p>
          <a:p>
            <a:pPr lvl="1" eaLnBrk="1" hangingPunct="1"/>
            <a:r>
              <a:rPr lang="en-US" smtClean="0"/>
              <a:t>I have no relevant financial relationships with manufacturers of any commercial products nor provider of commercial services discussed in this CME activity. </a:t>
            </a:r>
          </a:p>
          <a:p>
            <a:pPr lvl="1" eaLnBrk="1" hangingPunct="1"/>
            <a:r>
              <a:rPr lang="en-US" smtClean="0"/>
              <a:t>I do not intend to discuss unapproved/investigative use of a commercial product/device.</a:t>
            </a:r>
          </a:p>
        </p:txBody>
      </p:sp>
      <p:pic>
        <p:nvPicPr>
          <p:cNvPr id="110595" name="Picture 4" descr="AAP banner"/>
          <p:cNvPicPr>
            <a:picLocks noChangeAspect="1" noChangeArrowheads="1"/>
          </p:cNvPicPr>
          <p:nvPr/>
        </p:nvPicPr>
        <p:blipFill>
          <a:blip r:embed="rId2" cstate="print"/>
          <a:srcRect/>
          <a:stretch>
            <a:fillRect/>
          </a:stretch>
        </p:blipFill>
        <p:spPr bwMode="auto">
          <a:xfrm>
            <a:off x="1143000" y="533400"/>
            <a:ext cx="7286625" cy="819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
          <p:cNvSpPr>
            <a:spLocks noChangeArrowheads="1"/>
          </p:cNvSpPr>
          <p:nvPr/>
        </p:nvSpPr>
        <p:spPr bwMode="auto">
          <a:xfrm>
            <a:off x="228600" y="152400"/>
            <a:ext cx="6629400" cy="2246313"/>
          </a:xfrm>
          <a:prstGeom prst="rect">
            <a:avLst/>
          </a:prstGeom>
          <a:noFill/>
          <a:ln w="9525">
            <a:noFill/>
            <a:miter lim="800000"/>
            <a:headEnd/>
            <a:tailEnd/>
          </a:ln>
        </p:spPr>
        <p:txBody>
          <a:bodyPr>
            <a:spAutoFit/>
          </a:bodyPr>
          <a:lstStyle/>
          <a:p>
            <a:r>
              <a:rPr lang="en-US" sz="2800">
                <a:latin typeface="Constantia" pitchFamily="18" charset="0"/>
              </a:rPr>
              <a:t>Why would anyone, anywhere, question</a:t>
            </a:r>
          </a:p>
          <a:p>
            <a:r>
              <a:rPr lang="en-US" sz="2800">
                <a:latin typeface="Constantia" pitchFamily="18" charset="0"/>
              </a:rPr>
              <a:t>the importance of protective rights for</a:t>
            </a:r>
          </a:p>
          <a:p>
            <a:r>
              <a:rPr lang="en-US" sz="2800">
                <a:latin typeface="Constantia" pitchFamily="18" charset="0"/>
              </a:rPr>
              <a:t>children? Why would anyone, anywhere,</a:t>
            </a:r>
          </a:p>
          <a:p>
            <a:r>
              <a:rPr lang="en-US" sz="2800">
                <a:latin typeface="Constantia" pitchFamily="18" charset="0"/>
              </a:rPr>
              <a:t>question the profound effect children’s rights have on community well-being?</a:t>
            </a:r>
          </a:p>
        </p:txBody>
      </p:sp>
      <p:pic>
        <p:nvPicPr>
          <p:cNvPr id="177154" name="Picture 2" descr="baby and puppy smile.jpg"/>
          <p:cNvPicPr>
            <a:picLocks noChangeAspect="1"/>
          </p:cNvPicPr>
          <p:nvPr/>
        </p:nvPicPr>
        <p:blipFill>
          <a:blip r:embed="rId2" cstate="print"/>
          <a:srcRect/>
          <a:stretch>
            <a:fillRect/>
          </a:stretch>
        </p:blipFill>
        <p:spPr bwMode="auto">
          <a:xfrm>
            <a:off x="2819400" y="2451100"/>
            <a:ext cx="6324600" cy="424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
          <p:cNvSpPr>
            <a:spLocks noChangeArrowheads="1"/>
          </p:cNvSpPr>
          <p:nvPr/>
        </p:nvSpPr>
        <p:spPr bwMode="auto">
          <a:xfrm>
            <a:off x="685800" y="304800"/>
            <a:ext cx="8153400" cy="7416800"/>
          </a:xfrm>
          <a:prstGeom prst="rect">
            <a:avLst/>
          </a:prstGeom>
          <a:noFill/>
          <a:ln w="9525">
            <a:noFill/>
            <a:miter lim="800000"/>
            <a:headEnd/>
            <a:tailEnd/>
          </a:ln>
        </p:spPr>
        <p:txBody>
          <a:bodyPr>
            <a:spAutoFit/>
          </a:bodyPr>
          <a:lstStyle/>
          <a:p>
            <a:r>
              <a:rPr lang="en-US" sz="2800">
                <a:latin typeface="Constantia" pitchFamily="18" charset="0"/>
              </a:rPr>
              <a:t>A powerful concept that sensibly ties in</a:t>
            </a:r>
          </a:p>
          <a:p>
            <a:r>
              <a:rPr lang="en-US" sz="2800">
                <a:latin typeface="Constantia" pitchFamily="18" charset="0"/>
              </a:rPr>
              <a:t>thousands of years of observation with</a:t>
            </a:r>
          </a:p>
          <a:p>
            <a:r>
              <a:rPr lang="en-US" sz="2800">
                <a:latin typeface="Constantia" pitchFamily="18" charset="0"/>
              </a:rPr>
              <a:t>emerging science is</a:t>
            </a:r>
            <a:r>
              <a:rPr lang="en-US" sz="2800">
                <a:solidFill>
                  <a:srgbClr val="FF0000"/>
                </a:solidFill>
                <a:latin typeface="Constantia" pitchFamily="18" charset="0"/>
              </a:rPr>
              <a:t> </a:t>
            </a:r>
            <a:r>
              <a:rPr lang="en-US" sz="2800">
                <a:solidFill>
                  <a:schemeClr val="bg1"/>
                </a:solidFill>
                <a:latin typeface="Constantia" pitchFamily="18" charset="0"/>
              </a:rPr>
              <a:t>the unique vulnerability of children to adversity and toxic stress.   </a:t>
            </a:r>
            <a:r>
              <a:rPr lang="en-US" sz="2800">
                <a:latin typeface="Constantia" pitchFamily="18" charset="0"/>
              </a:rPr>
              <a:t>William J. Keenan</a:t>
            </a:r>
          </a:p>
          <a:p>
            <a:endParaRPr lang="en-US" sz="2800">
              <a:latin typeface="Constantia" pitchFamily="18" charset="0"/>
            </a:endParaRPr>
          </a:p>
          <a:p>
            <a:endParaRPr lang="en-US" sz="2800">
              <a:latin typeface="Constantia" pitchFamily="18" charset="0"/>
            </a:endParaRPr>
          </a:p>
          <a:p>
            <a:endParaRPr lang="en-US" sz="2800">
              <a:latin typeface="Constantia" pitchFamily="18" charset="0"/>
            </a:endParaRPr>
          </a:p>
          <a:p>
            <a:endParaRPr lang="en-US" sz="2800">
              <a:latin typeface="Constantia" pitchFamily="18" charset="0"/>
            </a:endParaRPr>
          </a:p>
          <a:p>
            <a:endParaRPr lang="en-US" sz="2800">
              <a:latin typeface="Constantia" pitchFamily="18" charset="0"/>
            </a:endParaRPr>
          </a:p>
          <a:p>
            <a:r>
              <a:rPr lang="en-US" sz="2800">
                <a:solidFill>
                  <a:srgbClr val="FF0000"/>
                </a:solidFill>
                <a:latin typeface="Constantia" pitchFamily="18" charset="0"/>
              </a:rPr>
              <a:t>  </a:t>
            </a:r>
            <a:r>
              <a:rPr lang="en-US" sz="2800" i="1">
                <a:solidFill>
                  <a:srgbClr val="FF0000"/>
                </a:solidFill>
                <a:latin typeface="Constantia" pitchFamily="18" charset="0"/>
              </a:rPr>
              <a:t> </a:t>
            </a:r>
          </a:p>
          <a:p>
            <a:r>
              <a:rPr lang="en-US" sz="2800" b="1">
                <a:latin typeface="Constantia" pitchFamily="18" charset="0"/>
              </a:rPr>
              <a:t>Children's Rights and Community Well-Being</a:t>
            </a:r>
            <a:endParaRPr lang="en-US" sz="2800" i="1">
              <a:solidFill>
                <a:srgbClr val="FF0000"/>
              </a:solidFill>
              <a:latin typeface="Constantia" pitchFamily="18" charset="0"/>
            </a:endParaRPr>
          </a:p>
          <a:p>
            <a:r>
              <a:rPr lang="en-US" sz="2800" i="1">
                <a:latin typeface="Constantia" pitchFamily="18" charset="0"/>
              </a:rPr>
              <a:t>Pediatrics 2013;131;3; originally published online December 24, 2012;</a:t>
            </a:r>
          </a:p>
          <a:p>
            <a:endParaRPr lang="en-US" sz="2800">
              <a:latin typeface="Constantia" pitchFamily="18" charset="0"/>
            </a:endParaRPr>
          </a:p>
          <a:p>
            <a:endParaRPr lang="en-US" sz="2800">
              <a:latin typeface="Constantia" pitchFamily="18" charset="0"/>
            </a:endParaRPr>
          </a:p>
          <a:p>
            <a:endParaRPr lang="en-US" sz="2800">
              <a:latin typeface="Constantia" pitchFamily="18" charset="0"/>
            </a:endParaRPr>
          </a:p>
        </p:txBody>
      </p:sp>
      <p:pic>
        <p:nvPicPr>
          <p:cNvPr id="178178" name="Picture 2" descr="child adolescent.jpg"/>
          <p:cNvPicPr>
            <a:picLocks noChangeAspect="1"/>
          </p:cNvPicPr>
          <p:nvPr/>
        </p:nvPicPr>
        <p:blipFill>
          <a:blip r:embed="rId2" cstate="print"/>
          <a:srcRect/>
          <a:stretch>
            <a:fillRect/>
          </a:stretch>
        </p:blipFill>
        <p:spPr bwMode="auto">
          <a:xfrm>
            <a:off x="2667000" y="2095500"/>
            <a:ext cx="3810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p:nvPr>
        </p:nvSpPr>
        <p:spPr/>
        <p:txBody>
          <a:bodyPr/>
          <a:lstStyle/>
          <a:p>
            <a:pPr eaLnBrk="1" hangingPunct="1"/>
            <a:r>
              <a:rPr lang="en-US" smtClean="0"/>
              <a:t>Important Words</a:t>
            </a:r>
          </a:p>
        </p:txBody>
      </p:sp>
      <p:sp>
        <p:nvSpPr>
          <p:cNvPr id="179202" name="Content Placeholder 2"/>
          <p:cNvSpPr>
            <a:spLocks noGrp="1"/>
          </p:cNvSpPr>
          <p:nvPr>
            <p:ph idx="1"/>
          </p:nvPr>
        </p:nvSpPr>
        <p:spPr/>
        <p:txBody>
          <a:bodyPr/>
          <a:lstStyle/>
          <a:p>
            <a:pPr eaLnBrk="1" hangingPunct="1"/>
            <a:r>
              <a:rPr lang="en-US" sz="3600" smtClean="0"/>
              <a:t>We are true to our creed when a little girl born into the bleakest poverty knows that she has the same chance to succeed as anybody else, because she is an American, she is free, and she is equal not just in the eyes of God, but also in our own.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1" descr="LincolnsPrescience.jpg"/>
          <p:cNvPicPr>
            <a:picLocks noChangeAspect="1"/>
          </p:cNvPicPr>
          <p:nvPr/>
        </p:nvPicPr>
        <p:blipFill>
          <a:blip r:embed="rId2" cstate="print"/>
          <a:srcRect/>
          <a:stretch>
            <a:fillRect/>
          </a:stretch>
        </p:blipFill>
        <p:spPr bwMode="auto">
          <a:xfrm>
            <a:off x="762000" y="101600"/>
            <a:ext cx="7467600" cy="652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1" descr="girl please help.jpg"/>
          <p:cNvPicPr>
            <a:picLocks noChangeAspect="1"/>
          </p:cNvPicPr>
          <p:nvPr/>
        </p:nvPicPr>
        <p:blipFill>
          <a:blip r:embed="rId2" cstate="print"/>
          <a:srcRect/>
          <a:stretch>
            <a:fillRect/>
          </a:stretch>
        </p:blipFill>
        <p:spPr bwMode="auto">
          <a:xfrm>
            <a:off x="3505200" y="3228975"/>
            <a:ext cx="5110163" cy="3400425"/>
          </a:xfrm>
          <a:prstGeom prst="rect">
            <a:avLst/>
          </a:prstGeom>
          <a:noFill/>
          <a:ln w="9525">
            <a:noFill/>
            <a:miter lim="800000"/>
            <a:headEnd/>
            <a:tailEnd/>
          </a:ln>
        </p:spPr>
      </p:pic>
      <p:sp>
        <p:nvSpPr>
          <p:cNvPr id="183298" name="Rectangle 2"/>
          <p:cNvSpPr>
            <a:spLocks noChangeArrowheads="1"/>
          </p:cNvSpPr>
          <p:nvPr/>
        </p:nvSpPr>
        <p:spPr bwMode="auto">
          <a:xfrm>
            <a:off x="381000" y="228600"/>
            <a:ext cx="6477000" cy="2678113"/>
          </a:xfrm>
          <a:prstGeom prst="rect">
            <a:avLst/>
          </a:prstGeom>
          <a:noFill/>
          <a:ln w="9525">
            <a:noFill/>
            <a:miter lim="800000"/>
            <a:headEnd/>
            <a:tailEnd/>
          </a:ln>
        </p:spPr>
        <p:txBody>
          <a:bodyPr>
            <a:spAutoFit/>
          </a:bodyPr>
          <a:lstStyle/>
          <a:p>
            <a:r>
              <a:rPr lang="en-US" sz="2400" b="1" i="1">
                <a:latin typeface="Constantia" pitchFamily="18" charset="0"/>
              </a:rPr>
              <a:t>“The rising child poverty rate is an indictment of America. To have 22 percent of children living in poverty is unacceptable. We are marching in the wrong direction, and we cannot continue to cut essential services for children and families and remain a strong nation.” –Children’s Leadership Council</a:t>
            </a:r>
            <a:endParaRPr lang="en-US" sz="2400">
              <a:latin typeface="Constantia"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583362"/>
          </a:xfrm>
        </p:spPr>
        <p:txBody>
          <a:bodyPr>
            <a:normAutofit fontScale="90000"/>
          </a:bodyPr>
          <a:lstStyle/>
          <a:p>
            <a:pPr eaLnBrk="1" fontAlgn="auto" hangingPunct="1">
              <a:spcAft>
                <a:spcPts val="0"/>
              </a:spcAft>
              <a:defRPr/>
            </a:pPr>
            <a:r>
              <a:rPr lang="en-US" dirty="0" smtClean="0"/>
              <a:t>Only three other countries in the developed world have </a:t>
            </a:r>
            <a:r>
              <a:rPr lang="en-US" dirty="0" smtClean="0">
                <a:hlinkClick r:id="rId2"/>
              </a:rPr>
              <a:t>a higher child poverty rate</a:t>
            </a:r>
            <a:r>
              <a:rPr lang="en-US" dirty="0" smtClean="0"/>
              <a:t>  than the U.S., according to the Organization for Economic Cooperation and Development. Mexico leads all nations with a rate of 25.79, followed by Chile (23.95), Turkey (23.46), and the U.S. (21.63).</a:t>
            </a:r>
            <a:br>
              <a:rPr lang="en-US" dirty="0" smtClean="0"/>
            </a:b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Behind Every Data-Point, There Is A Child!</a:t>
            </a:r>
            <a:endParaRPr lang="en-US" dirty="0"/>
          </a:p>
        </p:txBody>
      </p:sp>
      <p:pic>
        <p:nvPicPr>
          <p:cNvPr id="185346" name="Picture 2" descr="child portrait.jpg"/>
          <p:cNvPicPr>
            <a:picLocks noChangeAspect="1"/>
          </p:cNvPicPr>
          <p:nvPr/>
        </p:nvPicPr>
        <p:blipFill>
          <a:blip r:embed="rId2" cstate="print"/>
          <a:srcRect/>
          <a:stretch>
            <a:fillRect/>
          </a:stretch>
        </p:blipFill>
        <p:spPr bwMode="auto">
          <a:xfrm>
            <a:off x="2486025" y="1143000"/>
            <a:ext cx="386715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04088"/>
            <a:ext cx="7848600" cy="896112"/>
          </a:xfrm>
        </p:spPr>
        <p:txBody>
          <a:bodyPr/>
          <a:lstStyle/>
          <a:p>
            <a:pPr eaLnBrk="1" fontAlgn="auto" hangingPunct="1">
              <a:spcAft>
                <a:spcPts val="0"/>
              </a:spcAft>
              <a:defRPr/>
            </a:pPr>
            <a:r>
              <a:rPr lang="en-US" dirty="0" smtClean="0"/>
              <a:t>It’s Not Fair!!!</a:t>
            </a:r>
            <a:endParaRPr lang="en-US" dirty="0"/>
          </a:p>
        </p:txBody>
      </p:sp>
      <p:pic>
        <p:nvPicPr>
          <p:cNvPr id="186370" name="Picture 2"/>
          <p:cNvPicPr>
            <a:picLocks noChangeAspect="1" noChangeArrowheads="1"/>
          </p:cNvPicPr>
          <p:nvPr/>
        </p:nvPicPr>
        <p:blipFill>
          <a:blip r:embed="rId2" cstate="print"/>
          <a:srcRect/>
          <a:stretch>
            <a:fillRect/>
          </a:stretch>
        </p:blipFill>
        <p:spPr bwMode="auto">
          <a:xfrm>
            <a:off x="1524000" y="1784350"/>
            <a:ext cx="6324600" cy="489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p:txBody>
          <a:bodyPr/>
          <a:lstStyle/>
          <a:p>
            <a:pPr eaLnBrk="1" hangingPunct="1"/>
            <a:r>
              <a:rPr lang="en-US" smtClean="0"/>
              <a:t>Fragile Families</a:t>
            </a:r>
          </a:p>
        </p:txBody>
      </p:sp>
      <p:sp>
        <p:nvSpPr>
          <p:cNvPr id="187394" name="Content Placeholder 2"/>
          <p:cNvSpPr>
            <a:spLocks noGrp="1"/>
          </p:cNvSpPr>
          <p:nvPr>
            <p:ph idx="1"/>
          </p:nvPr>
        </p:nvSpPr>
        <p:spPr/>
        <p:txBody>
          <a:bodyPr/>
          <a:lstStyle/>
          <a:p>
            <a:pPr eaLnBrk="1" hangingPunct="1"/>
            <a:r>
              <a:rPr lang="en-US" sz="3200" smtClean="0"/>
              <a:t>Most dire straits: without protective family care.</a:t>
            </a:r>
          </a:p>
          <a:p>
            <a:pPr eaLnBrk="1" hangingPunct="1"/>
            <a:r>
              <a:rPr lang="en-US" sz="3200" smtClean="0"/>
              <a:t>Exposed to violence, exploited, abused, abandoned, severely neglected, homeless, in institutions, trafficked, gang members, exploited for labor.</a:t>
            </a:r>
          </a:p>
          <a:p>
            <a:pPr eaLnBrk="1" hangingPunct="1"/>
            <a:r>
              <a:rPr lang="en-US" sz="3200" smtClean="0"/>
              <a:t>Poverty plays a role: Disease, health risks, disabilities, social problems, disasters.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pPr eaLnBrk="1" hangingPunct="1"/>
            <a:r>
              <a:rPr lang="en-US" smtClean="0"/>
              <a:t>The Importance of Neglect</a:t>
            </a:r>
          </a:p>
        </p:txBody>
      </p:sp>
      <p:sp>
        <p:nvSpPr>
          <p:cNvPr id="188418" name="Content Placeholder 2"/>
          <p:cNvSpPr>
            <a:spLocks noGrp="1"/>
          </p:cNvSpPr>
          <p:nvPr>
            <p:ph idx="1"/>
          </p:nvPr>
        </p:nvSpPr>
        <p:spPr/>
        <p:txBody>
          <a:bodyPr/>
          <a:lstStyle/>
          <a:p>
            <a:pPr eaLnBrk="1" hangingPunct="1"/>
            <a:r>
              <a:rPr lang="en-US" smtClean="0"/>
              <a:t>Absence  of:</a:t>
            </a:r>
          </a:p>
          <a:p>
            <a:pPr lvl="1" eaLnBrk="1" hangingPunct="1"/>
            <a:r>
              <a:rPr lang="en-US" smtClean="0"/>
              <a:t>Sufficient Attention – i.e. “Responsive Care!”  Tennis anyone?  Serve and Return.</a:t>
            </a:r>
          </a:p>
          <a:p>
            <a:pPr lvl="1" eaLnBrk="1" hangingPunct="1"/>
            <a:r>
              <a:rPr lang="en-US" smtClean="0"/>
              <a:t>Responsiveness</a:t>
            </a:r>
          </a:p>
          <a:p>
            <a:pPr lvl="1" eaLnBrk="1" hangingPunct="1"/>
            <a:r>
              <a:rPr lang="en-US" smtClean="0"/>
              <a:t>Protection.</a:t>
            </a:r>
          </a:p>
          <a:p>
            <a:pPr lvl="1" eaLnBrk="1" hangingPunct="1"/>
            <a:r>
              <a:rPr lang="en-US" smtClean="0"/>
              <a:t>All appropriate for the age of the child.</a:t>
            </a:r>
          </a:p>
          <a:p>
            <a:pPr lvl="1" eaLnBrk="1" hangingPunct="1"/>
            <a:endParaRPr lang="en-US" smtClean="0"/>
          </a:p>
          <a:p>
            <a:pPr lvl="1" eaLnBrk="1" hangingPunct="1"/>
            <a:r>
              <a:rPr lang="en-US" smtClean="0"/>
              <a:t>Processing information, cognitive, social, and emotional capacities (competencies) are distorted.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Why Are Social Determinants Important?</a:t>
            </a:r>
          </a:p>
        </p:txBody>
      </p:sp>
      <p:sp>
        <p:nvSpPr>
          <p:cNvPr id="111618" name="Rectangle 3"/>
          <p:cNvSpPr>
            <a:spLocks noGrp="1" noChangeArrowheads="1"/>
          </p:cNvSpPr>
          <p:nvPr>
            <p:ph idx="1"/>
          </p:nvPr>
        </p:nvSpPr>
        <p:spPr>
          <a:xfrm>
            <a:off x="457200" y="2590800"/>
            <a:ext cx="8229600" cy="4038600"/>
          </a:xfrm>
        </p:spPr>
        <p:txBody>
          <a:bodyPr/>
          <a:lstStyle/>
          <a:p>
            <a:pPr eaLnBrk="1" hangingPunct="1"/>
            <a:r>
              <a:rPr lang="en-US" smtClean="0"/>
              <a:t>The Heckman Equation</a:t>
            </a:r>
          </a:p>
          <a:p>
            <a:pPr eaLnBrk="1" hangingPunct="1"/>
            <a:r>
              <a:rPr lang="en-US" smtClean="0"/>
              <a:t>Felitti, Anda: The Adverse Chidhood Experiences (ACE) Studies</a:t>
            </a:r>
          </a:p>
          <a:p>
            <a:pPr eaLnBrk="1" hangingPunct="1"/>
            <a:r>
              <a:rPr lang="en-US" smtClean="0"/>
              <a:t>Evolving Science in Brain and Human Development</a:t>
            </a:r>
          </a:p>
          <a:p>
            <a:pPr lvl="1" eaLnBrk="1" hangingPunct="1"/>
            <a:r>
              <a:rPr lang="en-US" smtClean="0"/>
              <a:t>The Effects of Toxic Stress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nvPr>
        </p:nvSpPr>
        <p:spPr/>
        <p:txBody>
          <a:bodyPr/>
          <a:lstStyle/>
          <a:p>
            <a:pPr eaLnBrk="1" hangingPunct="1"/>
            <a:r>
              <a:rPr lang="en-US" smtClean="0"/>
              <a:t>“Child Welfare”</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3200" dirty="0" smtClean="0"/>
              <a:t>Prevention, Identification, Rehabilitation.</a:t>
            </a:r>
          </a:p>
          <a:p>
            <a:pPr marL="274320" indent="-274320" eaLnBrk="1" fontAlgn="auto" hangingPunct="1">
              <a:spcAft>
                <a:spcPts val="0"/>
              </a:spcAft>
              <a:buClr>
                <a:schemeClr val="accent3"/>
              </a:buClr>
              <a:buFont typeface="Wingdings 2"/>
              <a:buChar char=""/>
              <a:defRPr/>
            </a:pPr>
            <a:r>
              <a:rPr lang="en-US" sz="3200" dirty="0" smtClean="0"/>
              <a:t>Removal from family alone is insufficient to correct!</a:t>
            </a:r>
          </a:p>
          <a:p>
            <a:pPr marL="274320" indent="-274320" eaLnBrk="1" fontAlgn="auto" hangingPunct="1">
              <a:spcAft>
                <a:spcPts val="0"/>
              </a:spcAft>
              <a:buClr>
                <a:schemeClr val="accent3"/>
              </a:buClr>
              <a:buFont typeface="Wingdings 2"/>
              <a:buChar char=""/>
              <a:defRPr/>
            </a:pPr>
            <a:r>
              <a:rPr lang="en-US" sz="3200" dirty="0" smtClean="0"/>
              <a:t>THERE SHOULD BE NO SUCH THING AS NON-THERAPEUTIC FOSTER CARE.</a:t>
            </a:r>
          </a:p>
          <a:p>
            <a:pPr marL="274320" indent="-274320" eaLnBrk="1" fontAlgn="auto" hangingPunct="1">
              <a:spcAft>
                <a:spcPts val="0"/>
              </a:spcAft>
              <a:buClr>
                <a:schemeClr val="accent3"/>
              </a:buClr>
              <a:buFont typeface="Wingdings 2"/>
              <a:buChar char=""/>
              <a:defRPr/>
            </a:pPr>
            <a:r>
              <a:rPr lang="en-US" sz="3200" dirty="0" smtClean="0"/>
              <a:t>Therapeutic:  Trained families with in-home support and  therapy for both foster parents, their children, and the foster children they serve in their homes.</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Realizing optimal goals requires resources!!</a:t>
            </a:r>
            <a:endParaRPr lang="en-US" dirty="0"/>
          </a:p>
        </p:txBody>
      </p:sp>
      <p:sp>
        <p:nvSpPr>
          <p:cNvPr id="190466" name="Content Placeholder 2"/>
          <p:cNvSpPr>
            <a:spLocks noGrp="1"/>
          </p:cNvSpPr>
          <p:nvPr>
            <p:ph idx="1"/>
          </p:nvPr>
        </p:nvSpPr>
        <p:spPr/>
        <p:txBody>
          <a:bodyPr/>
          <a:lstStyle/>
          <a:p>
            <a:pPr eaLnBrk="1" hangingPunct="1"/>
            <a:r>
              <a:rPr lang="en-US" smtClean="0"/>
              <a:t>Child Welfare  Agencies = Limited Capacities</a:t>
            </a:r>
          </a:p>
          <a:p>
            <a:pPr eaLnBrk="1" hangingPunct="1"/>
            <a:r>
              <a:rPr lang="en-US" smtClean="0"/>
              <a:t>We have a gap between Science and Policies – It’s called:  Politics</a:t>
            </a:r>
          </a:p>
        </p:txBody>
      </p:sp>
      <p:pic>
        <p:nvPicPr>
          <p:cNvPr id="190467" name="Picture 3" descr="money.bmp"/>
          <p:cNvPicPr>
            <a:picLocks noChangeAspect="1"/>
          </p:cNvPicPr>
          <p:nvPr/>
        </p:nvPicPr>
        <p:blipFill>
          <a:blip r:embed="rId2" cstate="print"/>
          <a:srcRect/>
          <a:stretch>
            <a:fillRect/>
          </a:stretch>
        </p:blipFill>
        <p:spPr bwMode="auto">
          <a:xfrm>
            <a:off x="3810000" y="3124200"/>
            <a:ext cx="4600575" cy="344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p:cNvSpPr>
          <p:nvPr>
            <p:ph type="title"/>
          </p:nvPr>
        </p:nvSpPr>
        <p:spPr/>
        <p:txBody>
          <a:bodyPr/>
          <a:lstStyle/>
          <a:p>
            <a:pPr eaLnBrk="1" hangingPunct="1"/>
            <a:r>
              <a:rPr lang="en-US" smtClean="0"/>
              <a:t>Upside-Down Economics	</a:t>
            </a:r>
          </a:p>
        </p:txBody>
      </p:sp>
      <p:sp>
        <p:nvSpPr>
          <p:cNvPr id="191490" name="Rectangle 3"/>
          <p:cNvSpPr>
            <a:spLocks noGrp="1"/>
          </p:cNvSpPr>
          <p:nvPr>
            <p:ph type="body" idx="1"/>
          </p:nvPr>
        </p:nvSpPr>
        <p:spPr/>
        <p:txBody>
          <a:bodyPr/>
          <a:lstStyle/>
          <a:p>
            <a:pPr eaLnBrk="1" hangingPunct="1">
              <a:lnSpc>
                <a:spcPct val="90000"/>
              </a:lnSpc>
            </a:pPr>
            <a:r>
              <a:rPr lang="en-US" smtClean="0"/>
              <a:t>Dollars Spent on Prevention vs Long-Term Costs</a:t>
            </a:r>
          </a:p>
          <a:p>
            <a:pPr eaLnBrk="1" hangingPunct="1">
              <a:lnSpc>
                <a:spcPct val="90000"/>
              </a:lnSpc>
            </a:pPr>
            <a:r>
              <a:rPr lang="en-US" smtClean="0"/>
              <a:t>2008 Data: </a:t>
            </a:r>
          </a:p>
          <a:p>
            <a:pPr lvl="1" eaLnBrk="1" hangingPunct="1">
              <a:lnSpc>
                <a:spcPct val="90000"/>
              </a:lnSpc>
            </a:pPr>
            <a:r>
              <a:rPr lang="en-US" smtClean="0"/>
              <a:t>772,000 reports of abuse and neglect</a:t>
            </a:r>
          </a:p>
          <a:p>
            <a:pPr lvl="1" eaLnBrk="1" hangingPunct="1">
              <a:lnSpc>
                <a:spcPct val="90000"/>
              </a:lnSpc>
            </a:pPr>
            <a:r>
              <a:rPr lang="en-US" smtClean="0"/>
              <a:t>1,740 deaths (est)</a:t>
            </a:r>
          </a:p>
          <a:p>
            <a:pPr eaLnBrk="1" hangingPunct="1">
              <a:lnSpc>
                <a:spcPct val="90000"/>
              </a:lnSpc>
              <a:buFont typeface="Wingdings 2" pitchFamily="18" charset="2"/>
              <a:buNone/>
            </a:pPr>
            <a:r>
              <a:rPr lang="en-US" smtClean="0"/>
              <a:t>COST (lifetime: per case of maltreatment) (average age of “entry” = 6 years):</a:t>
            </a:r>
          </a:p>
          <a:p>
            <a:pPr eaLnBrk="1" hangingPunct="1">
              <a:lnSpc>
                <a:spcPct val="90000"/>
              </a:lnSpc>
              <a:buFont typeface="Wingdings 2" pitchFamily="18" charset="2"/>
              <a:buNone/>
            </a:pPr>
            <a:r>
              <a:rPr lang="en-US" smtClean="0"/>
              <a:t>		$210,000/case</a:t>
            </a:r>
          </a:p>
          <a:p>
            <a:pPr eaLnBrk="1" hangingPunct="1">
              <a:lnSpc>
                <a:spcPct val="90000"/>
              </a:lnSpc>
              <a:buFont typeface="Wingdings 2" pitchFamily="18" charset="2"/>
              <a:buNone/>
            </a:pPr>
            <a:r>
              <a:rPr lang="en-US" smtClean="0"/>
              <a:t>		$1,273,000/death</a:t>
            </a:r>
          </a:p>
          <a:p>
            <a:pPr eaLnBrk="1" hangingPunct="1">
              <a:lnSpc>
                <a:spcPct val="90000"/>
              </a:lnSpc>
              <a:buFont typeface="Wingdings 2" pitchFamily="18" charset="2"/>
              <a:buNone/>
            </a:pPr>
            <a:r>
              <a:rPr lang="en-US" smtClean="0"/>
              <a:t>Total Cost: $124 Billion dollars (up to $585 Billion)</a:t>
            </a:r>
          </a:p>
          <a:p>
            <a:pPr lvl="1" eaLnBrk="1" hangingPunct="1">
              <a:lnSpc>
                <a:spcPct val="90000"/>
              </a:lnSpc>
              <a:buFont typeface="Wingdings 2" pitchFamily="18" charset="2"/>
              <a:buNone/>
            </a:pPr>
            <a:r>
              <a:rPr lang="en-US" smtClean="0"/>
              <a:t>[sensitivity analysis: if all investigated cases were abuse]</a:t>
            </a:r>
          </a:p>
          <a:p>
            <a:pPr eaLnBrk="1" hangingPunct="1">
              <a:lnSpc>
                <a:spcPct val="90000"/>
              </a:lnSpc>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Heckman Ingredients for Successful Human Development</a:t>
            </a:r>
            <a:endParaRPr lang="en-US" dirty="0"/>
          </a:p>
        </p:txBody>
      </p:sp>
      <p:sp>
        <p:nvSpPr>
          <p:cNvPr id="192514" name="Content Placeholder 2"/>
          <p:cNvSpPr>
            <a:spLocks noGrp="1"/>
          </p:cNvSpPr>
          <p:nvPr>
            <p:ph idx="1"/>
          </p:nvPr>
        </p:nvSpPr>
        <p:spPr/>
        <p:txBody>
          <a:bodyPr/>
          <a:lstStyle/>
          <a:p>
            <a:pPr eaLnBrk="1" hangingPunct="1"/>
            <a:r>
              <a:rPr lang="en-US" smtClean="0"/>
              <a:t>Powerful role of a functioning family,</a:t>
            </a:r>
          </a:p>
          <a:p>
            <a:pPr eaLnBrk="1" hangingPunct="1"/>
            <a:r>
              <a:rPr lang="en-US" smtClean="0"/>
              <a:t>The prime importance of early years,</a:t>
            </a:r>
          </a:p>
          <a:p>
            <a:pPr eaLnBrk="1" hangingPunct="1"/>
            <a:r>
              <a:rPr lang="en-US" smtClean="0"/>
              <a:t>Developing multiple capabilities,</a:t>
            </a:r>
          </a:p>
          <a:p>
            <a:pPr eaLnBrk="1" hangingPunct="1"/>
            <a:r>
              <a:rPr lang="en-US" smtClean="0"/>
              <a:t>Capabilities interact to shape future capabilities,</a:t>
            </a:r>
          </a:p>
          <a:p>
            <a:pPr eaLnBrk="1" hangingPunct="1"/>
            <a:r>
              <a:rPr lang="en-US" smtClean="0"/>
              <a:t>Important features: not just poverty, but also lack of attachment, encouragement, and emotional/cognitive support,</a:t>
            </a:r>
          </a:p>
          <a:p>
            <a:pPr eaLnBrk="1" hangingPunct="1"/>
            <a:r>
              <a:rPr lang="en-US" smtClean="0"/>
              <a:t>Later life matters!  Habilitation and rehabilitation.</a:t>
            </a:r>
          </a:p>
          <a:p>
            <a:pPr eaLnBrk="1" hangingPunct="1"/>
            <a:r>
              <a:rPr lang="en-US" smtClean="0"/>
              <a:t>Give struggling adolescents a second chance.</a:t>
            </a:r>
          </a:p>
          <a:p>
            <a:pPr eaLnBrk="1" hangingPunct="1"/>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             PREDISTRIBUTION</a:t>
            </a:r>
            <a:endParaRPr lang="en-US" dirty="0"/>
          </a:p>
        </p:txBody>
      </p:sp>
      <p:pic>
        <p:nvPicPr>
          <p:cNvPr id="193538" name="Picture 2" descr="babies in a group.bmp"/>
          <p:cNvPicPr>
            <a:picLocks noChangeAspect="1"/>
          </p:cNvPicPr>
          <p:nvPr/>
        </p:nvPicPr>
        <p:blipFill>
          <a:blip r:embed="rId2" cstate="print"/>
          <a:srcRect/>
          <a:stretch>
            <a:fillRect/>
          </a:stretch>
        </p:blipFill>
        <p:spPr bwMode="auto">
          <a:xfrm>
            <a:off x="1828800" y="3090863"/>
            <a:ext cx="6172200" cy="3081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1" descr="BIRTH%20RATES_Angu.jpg"/>
          <p:cNvPicPr>
            <a:picLocks noChangeAspect="1"/>
          </p:cNvPicPr>
          <p:nvPr/>
        </p:nvPicPr>
        <p:blipFill>
          <a:blip r:embed="rId2" cstate="print"/>
          <a:srcRect/>
          <a:stretch>
            <a:fillRect/>
          </a:stretch>
        </p:blipFill>
        <p:spPr bwMode="auto">
          <a:xfrm>
            <a:off x="0" y="777875"/>
            <a:ext cx="9172575" cy="531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pPr eaLnBrk="1" hangingPunct="1"/>
            <a:r>
              <a:rPr lang="en-US" smtClean="0"/>
              <a:t>Four Million Children/Year</a:t>
            </a:r>
          </a:p>
        </p:txBody>
      </p:sp>
      <p:sp>
        <p:nvSpPr>
          <p:cNvPr id="195586" name="Content Placeholder 2"/>
          <p:cNvSpPr>
            <a:spLocks noGrp="1"/>
          </p:cNvSpPr>
          <p:nvPr>
            <p:ph idx="1"/>
          </p:nvPr>
        </p:nvSpPr>
        <p:spPr/>
        <p:txBody>
          <a:bodyPr/>
          <a:lstStyle/>
          <a:p>
            <a:pPr eaLnBrk="1" hangingPunct="1"/>
            <a:r>
              <a:rPr lang="en-US" sz="3200" smtClean="0"/>
              <a:t>Average state expenditure for public schooling:</a:t>
            </a:r>
          </a:p>
          <a:p>
            <a:pPr lvl="1" eaLnBrk="1" hangingPunct="1"/>
            <a:r>
              <a:rPr lang="en-US" sz="3200" smtClean="0"/>
              <a:t>$7,000 - $18,000 per year/per student for kindergarten through high-school.</a:t>
            </a:r>
          </a:p>
          <a:p>
            <a:pPr eaLnBrk="1" hangingPunct="1"/>
            <a:r>
              <a:rPr lang="en-US" sz="3200" smtClean="0"/>
              <a:t>Why not begin at age ZERO?</a:t>
            </a:r>
          </a:p>
          <a:p>
            <a:pPr eaLnBrk="1" hangingPunct="1"/>
            <a:r>
              <a:rPr lang="en-US" sz="3200" smtClean="0"/>
              <a:t>For ages zero-three, that would be (average) about $50,000,000,000 per year.</a:t>
            </a:r>
          </a:p>
          <a:p>
            <a:pPr eaLnBrk="1" hangingPunct="1"/>
            <a:r>
              <a:rPr lang="en-US" sz="3200" smtClean="0"/>
              <a:t>Think about return on investment (Heckman)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a:xfrm>
            <a:off x="457200" y="704850"/>
            <a:ext cx="8229600" cy="4095750"/>
          </a:xfrm>
        </p:spPr>
        <p:txBody>
          <a:bodyPr/>
          <a:lstStyle/>
          <a:p>
            <a:pPr eaLnBrk="1" hangingPunct="1"/>
            <a:r>
              <a:rPr lang="en-US" smtClean="0"/>
              <a:t>Because Things Don’t Always Turn Out The Way We Think They Should ----</a:t>
            </a:r>
          </a:p>
        </p:txBody>
      </p:sp>
      <p:sp>
        <p:nvSpPr>
          <p:cNvPr id="196610" name="Content Placeholder 2"/>
          <p:cNvSpPr>
            <a:spLocks noGrp="1"/>
          </p:cNvSpPr>
          <p:nvPr>
            <p:ph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1219200"/>
          </a:xfrm>
        </p:spPr>
        <p:txBody>
          <a:bodyPr>
            <a:normAutofit fontScale="90000"/>
          </a:bodyPr>
          <a:lstStyle/>
          <a:p>
            <a:pPr eaLnBrk="1" fontAlgn="auto" hangingPunct="1">
              <a:spcAft>
                <a:spcPts val="0"/>
              </a:spcAft>
              <a:defRPr/>
            </a:pPr>
            <a:r>
              <a:rPr lang="en-US" dirty="0" smtClean="0"/>
              <a:t>It’s Time To Convert What You’ve Heard into Appropriate Action</a:t>
            </a:r>
            <a:endParaRPr lang="en-US" dirty="0"/>
          </a:p>
        </p:txBody>
      </p:sp>
      <p:pic>
        <p:nvPicPr>
          <p:cNvPr id="197634" name="Picture 2" descr="Snowwhite with babies.jpg"/>
          <p:cNvPicPr>
            <a:picLocks noChangeAspect="1"/>
          </p:cNvPicPr>
          <p:nvPr/>
        </p:nvPicPr>
        <p:blipFill>
          <a:blip r:embed="rId2" cstate="print"/>
          <a:srcRect/>
          <a:stretch>
            <a:fillRect/>
          </a:stretch>
        </p:blipFill>
        <p:spPr bwMode="auto">
          <a:xfrm>
            <a:off x="346075" y="1981200"/>
            <a:ext cx="803592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1" descr="Chair babies at NCE2.JPG"/>
          <p:cNvPicPr>
            <a:picLocks noChangeAspect="1"/>
          </p:cNvPicPr>
          <p:nvPr/>
        </p:nvPicPr>
        <p:blipFill>
          <a:blip r:embed="rId2" cstate="print"/>
          <a:srcRect/>
          <a:stretch>
            <a:fillRect/>
          </a:stretch>
        </p:blipFill>
        <p:spPr bwMode="auto">
          <a:xfrm>
            <a:off x="1447800" y="1346200"/>
            <a:ext cx="7696200" cy="5130800"/>
          </a:xfrm>
          <a:prstGeom prst="rect">
            <a:avLst/>
          </a:prstGeom>
          <a:noFill/>
          <a:ln w="9525">
            <a:noFill/>
            <a:miter lim="800000"/>
            <a:headEnd/>
            <a:tailEnd/>
          </a:ln>
        </p:spPr>
      </p:pic>
      <p:sp>
        <p:nvSpPr>
          <p:cNvPr id="198658" name="TextBox 2"/>
          <p:cNvSpPr txBox="1">
            <a:spLocks noChangeArrowheads="1"/>
          </p:cNvSpPr>
          <p:nvPr/>
        </p:nvSpPr>
        <p:spPr bwMode="auto">
          <a:xfrm>
            <a:off x="304800" y="152400"/>
            <a:ext cx="3090863" cy="1938338"/>
          </a:xfrm>
          <a:prstGeom prst="rect">
            <a:avLst/>
          </a:prstGeom>
          <a:noFill/>
          <a:ln w="9525">
            <a:noFill/>
            <a:miter lim="800000"/>
            <a:headEnd/>
            <a:tailEnd/>
          </a:ln>
        </p:spPr>
        <p:txBody>
          <a:bodyPr>
            <a:spAutoFit/>
          </a:bodyPr>
          <a:lstStyle/>
          <a:p>
            <a:r>
              <a:rPr lang="en-US" sz="4000">
                <a:latin typeface="Constantia" pitchFamily="18" charset="0"/>
              </a:rPr>
              <a:t>Thank You for Inviting 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428750"/>
          </a:xfrm>
        </p:spPr>
        <p:txBody>
          <a:bodyPr>
            <a:normAutofit fontScale="90000"/>
          </a:bodyPr>
          <a:lstStyle/>
          <a:p>
            <a:pPr eaLnBrk="1" fontAlgn="auto" hangingPunct="1">
              <a:spcAft>
                <a:spcPts val="0"/>
              </a:spcAft>
              <a:defRPr/>
            </a:pPr>
            <a:r>
              <a:rPr lang="en-US" dirty="0" smtClean="0"/>
              <a:t>United States Government Action Plan on Children in Adversity</a:t>
            </a:r>
            <a:endParaRPr lang="en-US" dirty="0"/>
          </a:p>
        </p:txBody>
      </p:sp>
      <p:sp>
        <p:nvSpPr>
          <p:cNvPr id="112642" name="Content Placeholder 2"/>
          <p:cNvSpPr>
            <a:spLocks noGrp="1"/>
          </p:cNvSpPr>
          <p:nvPr>
            <p:ph idx="1"/>
          </p:nvPr>
        </p:nvSpPr>
        <p:spPr>
          <a:xfrm>
            <a:off x="685800" y="2209800"/>
            <a:ext cx="8458200" cy="4648200"/>
          </a:xfrm>
        </p:spPr>
        <p:txBody>
          <a:bodyPr/>
          <a:lstStyle/>
          <a:p>
            <a:pPr eaLnBrk="1" hangingPunct="1"/>
            <a:r>
              <a:rPr lang="en-US" smtClean="0"/>
              <a:t>The Goal of the Plan is to achieve a world in which all children grow up within protective family care and free from :</a:t>
            </a:r>
          </a:p>
          <a:p>
            <a:pPr lvl="1" eaLnBrk="1" hangingPunct="1"/>
            <a:r>
              <a:rPr lang="en-US" smtClean="0"/>
              <a:t>Deprivation</a:t>
            </a:r>
          </a:p>
          <a:p>
            <a:pPr lvl="1" eaLnBrk="1" hangingPunct="1"/>
            <a:r>
              <a:rPr lang="en-US" smtClean="0"/>
              <a:t>Exploitation</a:t>
            </a:r>
          </a:p>
          <a:p>
            <a:pPr lvl="1" eaLnBrk="1" hangingPunct="1"/>
            <a:r>
              <a:rPr lang="en-US" smtClean="0"/>
              <a:t>Danger</a:t>
            </a:r>
          </a:p>
          <a:p>
            <a:pPr eaLnBrk="1" hangingPunct="1"/>
            <a:r>
              <a:rPr lang="en-US" smtClean="0"/>
              <a:t>The plan is grounded in evidence that shows a promising future belongs to those nations that invest wisely in their children, while failure to do so undermines social and economic progress.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fontAlgn="auto" hangingPunct="1">
              <a:spcAft>
                <a:spcPts val="0"/>
              </a:spcAft>
              <a:defRPr/>
            </a:pPr>
            <a:r>
              <a:rPr lang="en-US" b="1" smtClean="0">
                <a:solidFill>
                  <a:srgbClr val="000000"/>
                </a:solidFill>
                <a:effectLst>
                  <a:outerShdw blurRad="38100" dist="38100" dir="2700000" algn="tl">
                    <a:srgbClr val="FFFFFF"/>
                  </a:outerShdw>
                </a:effectLst>
              </a:rPr>
              <a:t>Health and Economics</a:t>
            </a:r>
          </a:p>
        </p:txBody>
      </p:sp>
      <p:sp>
        <p:nvSpPr>
          <p:cNvPr id="113666" name="Rectangle 3"/>
          <p:cNvSpPr>
            <a:spLocks noGrp="1" noChangeArrowheads="1"/>
          </p:cNvSpPr>
          <p:nvPr>
            <p:ph idx="1"/>
          </p:nvPr>
        </p:nvSpPr>
        <p:spPr>
          <a:xfrm>
            <a:off x="685800" y="2133600"/>
            <a:ext cx="8001000" cy="4419600"/>
          </a:xfrm>
        </p:spPr>
        <p:txBody>
          <a:bodyPr/>
          <a:lstStyle/>
          <a:p>
            <a:pPr eaLnBrk="1" hangingPunct="1">
              <a:spcBef>
                <a:spcPts val="1800"/>
              </a:spcBef>
              <a:spcAft>
                <a:spcPts val="1800"/>
              </a:spcAft>
            </a:pPr>
            <a:r>
              <a:rPr lang="en-US" dirty="0" smtClean="0"/>
              <a:t>While not all children are able to become adults,</a:t>
            </a:r>
            <a:r>
              <a:rPr lang="en-US" sz="4000" dirty="0" smtClean="0"/>
              <a:t> it is certainly true that all adults once were children.</a:t>
            </a:r>
          </a:p>
          <a:p>
            <a:pPr eaLnBrk="1" hangingPunct="1">
              <a:spcBef>
                <a:spcPts val="1800"/>
              </a:spcBef>
              <a:spcAft>
                <a:spcPts val="1800"/>
              </a:spcAft>
            </a:pPr>
            <a:r>
              <a:rPr lang="en-US" dirty="0" smtClean="0"/>
              <a:t>Developing science underscores the need to invest in children’s health, education, and general well-being in order to avoid the continuation of an unsustainable health care system, and a failing system of education.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457200" y="0"/>
            <a:ext cx="8229600" cy="1219200"/>
          </a:xfrm>
        </p:spPr>
        <p:txBody>
          <a:bodyPr/>
          <a:lstStyle/>
          <a:p>
            <a:pPr eaLnBrk="1" hangingPunct="1"/>
            <a:r>
              <a:rPr lang="en-US" smtClean="0"/>
              <a:t>James J. Heckman</a:t>
            </a:r>
          </a:p>
        </p:txBody>
      </p:sp>
      <p:sp>
        <p:nvSpPr>
          <p:cNvPr id="114690" name="Rectangle 5"/>
          <p:cNvSpPr>
            <a:spLocks noGrp="1" noChangeArrowheads="1"/>
          </p:cNvSpPr>
          <p:nvPr>
            <p:ph idx="1"/>
          </p:nvPr>
        </p:nvSpPr>
        <p:spPr>
          <a:xfrm>
            <a:off x="2743200" y="3276600"/>
            <a:ext cx="6629400" cy="3382963"/>
          </a:xfrm>
        </p:spPr>
        <p:txBody>
          <a:bodyPr/>
          <a:lstStyle/>
          <a:p>
            <a:pPr eaLnBrk="1" hangingPunct="1">
              <a:lnSpc>
                <a:spcPct val="90000"/>
              </a:lnSpc>
            </a:pPr>
            <a:r>
              <a:rPr lang="en-US" smtClean="0"/>
              <a:t>Nobel Memorial Prize Winner</a:t>
            </a:r>
          </a:p>
          <a:p>
            <a:pPr eaLnBrk="1" hangingPunct="1">
              <a:lnSpc>
                <a:spcPct val="90000"/>
              </a:lnSpc>
            </a:pPr>
            <a:r>
              <a:rPr lang="en-US" smtClean="0"/>
              <a:t>Professor of Economics, University of Chicago</a:t>
            </a:r>
          </a:p>
          <a:p>
            <a:pPr eaLnBrk="1" hangingPunct="1">
              <a:lnSpc>
                <a:spcPct val="90000"/>
              </a:lnSpc>
            </a:pPr>
            <a:r>
              <a:rPr lang="en-US" smtClean="0"/>
              <a:t>Equation on Human Capital Development is a Solution for Securing America’s Economic Future.</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endParaRPr lang="en-US" smtClean="0"/>
          </a:p>
        </p:txBody>
      </p:sp>
      <p:pic>
        <p:nvPicPr>
          <p:cNvPr id="114691" name="Picture 5" descr="Heckman.jpg"/>
          <p:cNvPicPr>
            <a:picLocks noChangeAspect="1"/>
          </p:cNvPicPr>
          <p:nvPr/>
        </p:nvPicPr>
        <p:blipFill>
          <a:blip r:embed="rId2" cstate="print"/>
          <a:srcRect/>
          <a:stretch>
            <a:fillRect/>
          </a:stretch>
        </p:blipFill>
        <p:spPr bwMode="auto">
          <a:xfrm>
            <a:off x="222250" y="1219200"/>
            <a:ext cx="2901950" cy="198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320</TotalTime>
  <Words>2148</Words>
  <Application>Microsoft Office PowerPoint</Application>
  <PresentationFormat>On-screen Show (4:3)</PresentationFormat>
  <Paragraphs>351</Paragraphs>
  <Slides>69</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Flow</vt:lpstr>
      <vt:lpstr>Acrobat Document</vt:lpstr>
      <vt:lpstr>Chart</vt:lpstr>
      <vt:lpstr>Slide 1</vt:lpstr>
      <vt:lpstr>Child Abuse and Neglect Prevention Conference</vt:lpstr>
      <vt:lpstr>What Is An Eco-Bio-Developmental Model of Childhood:</vt:lpstr>
      <vt:lpstr>Social Determinants of Health:</vt:lpstr>
      <vt:lpstr>Slide 5</vt:lpstr>
      <vt:lpstr>Why Are Social Determinants Important?</vt:lpstr>
      <vt:lpstr>United States Government Action Plan on Children in Adversity</vt:lpstr>
      <vt:lpstr>Health and Economics</vt:lpstr>
      <vt:lpstr>James J. Heckman</vt:lpstr>
      <vt:lpstr>Slide 10</vt:lpstr>
      <vt:lpstr>Slide 11</vt:lpstr>
      <vt:lpstr>Slide 12</vt:lpstr>
      <vt:lpstr>Slide 13</vt:lpstr>
      <vt:lpstr>Slide 14</vt:lpstr>
      <vt:lpstr>THE HECKMAN EQUATION</vt:lpstr>
      <vt:lpstr>What determines health?</vt:lpstr>
      <vt:lpstr>ACCESS  Access to and equity in healthcare are key health determinants.</vt:lpstr>
      <vt:lpstr>Brain Development</vt:lpstr>
      <vt:lpstr>Slide 19</vt:lpstr>
      <vt:lpstr>Slide 20</vt:lpstr>
      <vt:lpstr>Eco-Bio-Developmental Model</vt:lpstr>
      <vt:lpstr>Brain development in the context of poverty</vt:lpstr>
      <vt:lpstr>Slide 23</vt:lpstr>
      <vt:lpstr>Slide 24</vt:lpstr>
      <vt:lpstr>Allostasis and Allostatic Load</vt:lpstr>
      <vt:lpstr>Slide 26</vt:lpstr>
      <vt:lpstr>Slide 27</vt:lpstr>
      <vt:lpstr>Adversities During Childhood and Toxic Stress</vt:lpstr>
      <vt:lpstr>Epigenetics</vt:lpstr>
      <vt:lpstr>How Does Social Environment get Embedded into Biology? </vt:lpstr>
      <vt:lpstr>There is NO Such Thing as Mental Health!</vt:lpstr>
      <vt:lpstr>Social Environment: Example One</vt:lpstr>
      <vt:lpstr>Example Two</vt:lpstr>
      <vt:lpstr>A More Recent Example</vt:lpstr>
      <vt:lpstr>Example Three</vt:lpstr>
      <vt:lpstr>Example Four</vt:lpstr>
      <vt:lpstr>Example Five </vt:lpstr>
      <vt:lpstr>Last Example</vt:lpstr>
      <vt:lpstr>Adverse Childhood Experience (ACE) Study</vt:lpstr>
      <vt:lpstr>Slide 40</vt:lpstr>
      <vt:lpstr>Slide 41</vt:lpstr>
      <vt:lpstr>Slide 42</vt:lpstr>
      <vt:lpstr>Slide 43</vt:lpstr>
      <vt:lpstr>Health Consequences of ACE</vt:lpstr>
      <vt:lpstr>Missouri Data</vt:lpstr>
      <vt:lpstr>Slide 46</vt:lpstr>
      <vt:lpstr>Slide 47</vt:lpstr>
      <vt:lpstr>Slide 48</vt:lpstr>
      <vt:lpstr>What are YOUR Thoughts? How do We Achieve:</vt:lpstr>
      <vt:lpstr>Slide 50</vt:lpstr>
      <vt:lpstr>Slide 51</vt:lpstr>
      <vt:lpstr>Important Words</vt:lpstr>
      <vt:lpstr>Slide 53</vt:lpstr>
      <vt:lpstr>Slide 54</vt:lpstr>
      <vt:lpstr>Only three other countries in the developed world have a higher child poverty rate  than the U.S., according to the Organization for Economic Cooperation and Development. Mexico leads all nations with a rate of 25.79, followed by Chile (23.95), Turkey (23.46), and the U.S. (21.63). </vt:lpstr>
      <vt:lpstr>Behind Every Data-Point, There Is A Child!</vt:lpstr>
      <vt:lpstr>It’s Not Fair!!!</vt:lpstr>
      <vt:lpstr>Fragile Families</vt:lpstr>
      <vt:lpstr>The Importance of Neglect</vt:lpstr>
      <vt:lpstr>“Child Welfare”</vt:lpstr>
      <vt:lpstr>Realizing optimal goals requires resources!!</vt:lpstr>
      <vt:lpstr>Upside-Down Economics </vt:lpstr>
      <vt:lpstr>Heckman Ingredients for Successful Human Development</vt:lpstr>
      <vt:lpstr>             PREDISTRIBUTION</vt:lpstr>
      <vt:lpstr>Slide 65</vt:lpstr>
      <vt:lpstr>Four Million Children/Year</vt:lpstr>
      <vt:lpstr>Because Things Don’t Always Turn Out The Way We Think They Should ----</vt:lpstr>
      <vt:lpstr>It’s Time To Convert What You’ve Heard into Appropriate Action</vt:lpstr>
      <vt:lpstr>Slide 69</vt:lpstr>
    </vt:vector>
  </TitlesOfParts>
  <Company>OU-Tulsa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true to our creed when a little girl born into the bleakest poverty knows that she has the same chance to succeed as anybody else, because she is an American, she is free, and she is equal, not just in the eyes of God but also in our own.</dc:title>
  <dc:creator>RBLOCK</dc:creator>
  <cp:lastModifiedBy>schrek</cp:lastModifiedBy>
  <cp:revision>40</cp:revision>
  <dcterms:created xsi:type="dcterms:W3CDTF">2013-02-01T15:53:13Z</dcterms:created>
  <dcterms:modified xsi:type="dcterms:W3CDTF">2013-04-17T15:38:56Z</dcterms:modified>
</cp:coreProperties>
</file>