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37E4B-FDB6-4AE0-AF3C-9105A57E1B4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C1AF7-C8E2-46E9-970A-813407E3A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C1AF7-C8E2-46E9-970A-813407E3A2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8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C1AF7-C8E2-46E9-970A-813407E3A2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5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CC7EA5-9C29-4C31-A34E-3B64E08F9F3D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9ADAC0-A2DF-43F6-B411-A043877F95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Social Services Home Visiting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Tasha Toebben,         Children’s Division Safety and Prevention Unit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3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Home Visiting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Home Visiting (HV) program has proven to be not only a valuable resource for our Children’s Division (CD) families, but also our CD staff…</a:t>
            </a:r>
          </a:p>
          <a:p>
            <a:pPr lvl="1"/>
            <a:r>
              <a:rPr lang="en-US" dirty="0" smtClean="0"/>
              <a:t>Oftentimes families, as well as CD staff, have limited access to resources that could otherwise prevent the likelihood of children coming into state </a:t>
            </a:r>
            <a:r>
              <a:rPr lang="en-US" dirty="0" smtClean="0"/>
              <a:t>custody, </a:t>
            </a:r>
            <a:r>
              <a:rPr lang="en-US" dirty="0" smtClean="0"/>
              <a:t>which causes trauma in and of itself.</a:t>
            </a:r>
          </a:p>
          <a:p>
            <a:pPr lvl="1"/>
            <a:r>
              <a:rPr lang="en-US" dirty="0" smtClean="0"/>
              <a:t>The HV program is of no cost to families and is voluntary, which aids in the likelihood of the families being personally invested in the program.</a:t>
            </a:r>
          </a:p>
          <a:p>
            <a:pPr lvl="1"/>
            <a:r>
              <a:rPr lang="en-US" dirty="0" smtClean="0"/>
              <a:t>Not only is the HV program providing hands on education to families at risk of child abuse/neglect, but it is also aiding in preventing the future risk of child abuse/neglect.</a:t>
            </a:r>
          </a:p>
          <a:p>
            <a:pPr lvl="1"/>
            <a:r>
              <a:rPr lang="en-US" dirty="0" smtClean="0"/>
              <a:t>There is always room for improvement, if as a state we could have collective data then we would be able to better represent the need for HV and the positive outcomes. </a:t>
            </a:r>
          </a:p>
          <a:p>
            <a:pPr lvl="1"/>
            <a:r>
              <a:rPr lang="en-US" dirty="0" smtClean="0"/>
              <a:t>The state would also benefit from increased collaboration to ensure all families receive the best services to meet their need regardless of the funding source.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Distributed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$4,225,147.10 </a:t>
            </a:r>
            <a:r>
              <a:rPr lang="en-US" dirty="0" smtClean="0"/>
              <a:t>is currently distributed </a:t>
            </a:r>
            <a:r>
              <a:rPr lang="en-US" dirty="0" smtClean="0"/>
              <a:t>for the </a:t>
            </a:r>
            <a:r>
              <a:rPr lang="en-US" dirty="0" smtClean="0"/>
              <a:t>Home </a:t>
            </a:r>
            <a:r>
              <a:rPr lang="en-US" dirty="0" smtClean="0"/>
              <a:t>Visiting program for FY19</a:t>
            </a:r>
            <a:r>
              <a:rPr lang="en-US" dirty="0" smtClean="0"/>
              <a:t>.</a:t>
            </a:r>
          </a:p>
          <a:p>
            <a:r>
              <a:rPr lang="en-US" dirty="0" smtClean="0"/>
              <a:t>$3,382038.90 for competitive awards $543,108.20 for partnership awards</a:t>
            </a:r>
            <a:endParaRPr lang="en-US" dirty="0" smtClean="0"/>
          </a:p>
          <a:p>
            <a:r>
              <a:rPr lang="en-US" dirty="0" smtClean="0"/>
              <a:t>Funding </a:t>
            </a:r>
            <a:r>
              <a:rPr lang="en-US" dirty="0" smtClean="0"/>
              <a:t>provided</a:t>
            </a:r>
            <a:r>
              <a:rPr lang="en-US" dirty="0" smtClean="0"/>
              <a:t> </a:t>
            </a:r>
            <a:r>
              <a:rPr lang="en-US" dirty="0" smtClean="0"/>
              <a:t>through </a:t>
            </a:r>
            <a:r>
              <a:rPr lang="en-US" dirty="0" smtClean="0"/>
              <a:t>Missouri </a:t>
            </a:r>
            <a:r>
              <a:rPr lang="en-US" dirty="0" smtClean="0"/>
              <a:t>General </a:t>
            </a:r>
            <a:r>
              <a:rPr lang="en-US" dirty="0" smtClean="0"/>
              <a:t>Revenue (GR) </a:t>
            </a:r>
            <a:r>
              <a:rPr lang="en-US" dirty="0" smtClean="0"/>
              <a:t>and Temporary Assistance for Needy Families (TANF)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Counties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Home Visiting program is located in 11 regions across the state.</a:t>
            </a:r>
          </a:p>
          <a:p>
            <a:pPr lvl="1"/>
            <a:r>
              <a:rPr lang="en-US" dirty="0" smtClean="0"/>
              <a:t>8 Partnership Agreements</a:t>
            </a:r>
          </a:p>
          <a:p>
            <a:pPr lvl="1"/>
            <a:r>
              <a:rPr lang="en-US" dirty="0" smtClean="0"/>
              <a:t>11 Competitive Contracts</a:t>
            </a:r>
          </a:p>
          <a:p>
            <a:pPr lvl="1"/>
            <a:r>
              <a:rPr lang="en-US" dirty="0" smtClean="0"/>
              <a:t>57 counties </a:t>
            </a:r>
            <a:r>
              <a:rPr lang="en-US" dirty="0" smtClean="0"/>
              <a:t>currently served </a:t>
            </a:r>
            <a:r>
              <a:rPr lang="en-US" dirty="0" smtClean="0"/>
              <a:t>statewide</a:t>
            </a:r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55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"/>
            <a:ext cx="4648200" cy="6100763"/>
          </a:xfrm>
        </p:spPr>
      </p:pic>
    </p:spTree>
    <p:extLst>
      <p:ext uri="{BB962C8B-B14F-4D97-AF65-F5344CB8AC3E}">
        <p14:creationId xmlns:p14="http://schemas.microsoft.com/office/powerpoint/2010/main" val="34857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Models Supported by the DSS Home Visiting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Supported home visiting models </a:t>
            </a:r>
          </a:p>
          <a:p>
            <a:pPr lvl="2"/>
            <a:r>
              <a:rPr lang="en-US" dirty="0" smtClean="0"/>
              <a:t>Healthy </a:t>
            </a:r>
            <a:r>
              <a:rPr lang="en-US" dirty="0" smtClean="0"/>
              <a:t>Families America-Healthy Babies Healthy Families Curriculum</a:t>
            </a:r>
          </a:p>
          <a:p>
            <a:pPr lvl="2"/>
            <a:r>
              <a:rPr lang="en-US" dirty="0" smtClean="0"/>
              <a:t>Nurturing Skills for Parents</a:t>
            </a:r>
          </a:p>
          <a:p>
            <a:pPr lvl="2"/>
            <a:r>
              <a:rPr lang="en-US" dirty="0" smtClean="0"/>
              <a:t>Nurse Family Partnership</a:t>
            </a:r>
          </a:p>
          <a:p>
            <a:pPr lvl="1"/>
            <a:r>
              <a:rPr lang="en-US" dirty="0" smtClean="0"/>
              <a:t>Promising approach model</a:t>
            </a:r>
          </a:p>
          <a:p>
            <a:pPr lvl="2"/>
            <a:r>
              <a:rPr lang="en-US" dirty="0" smtClean="0"/>
              <a:t>Capable Kids and Families</a:t>
            </a:r>
            <a:endParaRPr lang="en-US" dirty="0"/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Home visiting models currently being utilized</a:t>
            </a:r>
          </a:p>
          <a:p>
            <a:pPr lvl="1"/>
            <a:r>
              <a:rPr lang="en-US" dirty="0" smtClean="0"/>
              <a:t>Healthy Families America</a:t>
            </a:r>
          </a:p>
          <a:p>
            <a:pPr lvl="1"/>
            <a:r>
              <a:rPr lang="en-US" dirty="0" smtClean="0"/>
              <a:t>Nurturing Skills for Parents</a:t>
            </a:r>
          </a:p>
          <a:p>
            <a:pPr lvl="1"/>
            <a:r>
              <a:rPr lang="en-US" dirty="0" smtClean="0"/>
              <a:t>Capable Kids and Families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Number of families enrolled</a:t>
            </a:r>
          </a:p>
          <a:p>
            <a:pPr lvl="1"/>
            <a:r>
              <a:rPr lang="en-US" dirty="0" smtClean="0"/>
              <a:t>Identifying information for each nuclear family</a:t>
            </a:r>
          </a:p>
          <a:p>
            <a:pPr lvl="1"/>
            <a:r>
              <a:rPr lang="en-US" dirty="0" smtClean="0"/>
              <a:t>Number of home visits completed</a:t>
            </a:r>
          </a:p>
          <a:p>
            <a:pPr lvl="1"/>
            <a:r>
              <a:rPr lang="en-US" dirty="0" smtClean="0"/>
              <a:t>Number of unduplicated families enrolled (families who have never previously been enrolled in the HV program</a:t>
            </a:r>
          </a:p>
          <a:p>
            <a:pPr lvl="1"/>
            <a:r>
              <a:rPr lang="en-US" dirty="0" smtClean="0"/>
              <a:t>Number of CD involved families enrolled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5801" y="2362200"/>
            <a:ext cx="3733800" cy="3763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Number of ineligible families </a:t>
            </a:r>
          </a:p>
          <a:p>
            <a:pPr lvl="1"/>
            <a:r>
              <a:rPr lang="en-US" dirty="0" smtClean="0"/>
              <a:t>Number of families who declined services</a:t>
            </a:r>
          </a:p>
          <a:p>
            <a:pPr lvl="1"/>
            <a:r>
              <a:rPr lang="en-US" dirty="0"/>
              <a:t>Number of newborns (0-11 months) served</a:t>
            </a:r>
          </a:p>
          <a:p>
            <a:pPr lvl="1"/>
            <a:r>
              <a:rPr lang="en-US" dirty="0"/>
              <a:t>Number of 1 year olds served (12-23 months)</a:t>
            </a:r>
          </a:p>
          <a:p>
            <a:pPr lvl="1"/>
            <a:r>
              <a:rPr lang="en-US" dirty="0"/>
              <a:t>Number of 2 year olds served (24-35 months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Number of prenatal women served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447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 a monthly basis, the following information is collected from each provider: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38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 Data Collected cont.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 identifying information received on each enrolled family, child abuse/neglect (CAN) data is then </a:t>
            </a:r>
            <a:r>
              <a:rPr lang="en-US" dirty="0" smtClean="0"/>
              <a:t>ran </a:t>
            </a:r>
            <a:r>
              <a:rPr lang="en-US" dirty="0" smtClean="0"/>
              <a:t>to collect the following data in order to show the overall success in reducing the risk of child abuse and neglect…</a:t>
            </a:r>
          </a:p>
          <a:p>
            <a:pPr lvl="1"/>
            <a:r>
              <a:rPr lang="en-US" dirty="0" smtClean="0"/>
              <a:t>Number of substantiated investigations on families after services </a:t>
            </a:r>
            <a:r>
              <a:rPr lang="en-US" dirty="0" smtClean="0"/>
              <a:t>were initiated</a:t>
            </a:r>
            <a:endParaRPr lang="en-US" dirty="0" smtClean="0"/>
          </a:p>
          <a:p>
            <a:pPr lvl="1"/>
            <a:r>
              <a:rPr lang="en-US" dirty="0" smtClean="0"/>
              <a:t>Number of family centered services cases opened after services </a:t>
            </a:r>
            <a:r>
              <a:rPr lang="en-US" dirty="0" smtClean="0"/>
              <a:t>were initiated</a:t>
            </a:r>
            <a:endParaRPr lang="en-US" dirty="0" smtClean="0"/>
          </a:p>
          <a:p>
            <a:pPr lvl="1"/>
            <a:r>
              <a:rPr lang="en-US" dirty="0" smtClean="0"/>
              <a:t>Number of children who entered alternative care after services </a:t>
            </a:r>
            <a:r>
              <a:rPr lang="en-US" dirty="0" smtClean="0"/>
              <a:t>were initiated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FY18 Home Visiting Outcome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1880 families served</a:t>
            </a:r>
          </a:p>
          <a:p>
            <a:r>
              <a:rPr lang="en-US" dirty="0" smtClean="0"/>
              <a:t>2208 children (aged 0-3 years) served</a:t>
            </a:r>
          </a:p>
          <a:p>
            <a:r>
              <a:rPr lang="en-US" dirty="0" smtClean="0"/>
              <a:t>95% of families who participated in the Home Visiting program did not have a substantiated CA/N investigation in the same fiscal year</a:t>
            </a:r>
          </a:p>
          <a:p>
            <a:r>
              <a:rPr lang="en-US" dirty="0" smtClean="0"/>
              <a:t>95% of families who participated in the Home Visiting program did not have a family centered services case after HV services began</a:t>
            </a:r>
          </a:p>
          <a:p>
            <a:r>
              <a:rPr lang="en-US" dirty="0" smtClean="0"/>
              <a:t>96% of children who participated in the Home Visiting program remained intact with their families after services began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6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DSS Home Visiting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Primarily a secondary prevention program</a:t>
            </a:r>
          </a:p>
          <a:p>
            <a:pPr lvl="1"/>
            <a:r>
              <a:rPr lang="en-US" dirty="0" smtClean="0"/>
              <a:t>With the DSS Home Visiting (HV) program targeting populations at a higher risk of child maltreatment and requiring providers to serve 70% Children’s Division (CD) involved and/or referred families, it is identified as a secondary prevention program</a:t>
            </a:r>
          </a:p>
          <a:p>
            <a:pPr lvl="2"/>
            <a:r>
              <a:rPr lang="en-US" dirty="0"/>
              <a:t>Families are being referred by the general public as well as </a:t>
            </a:r>
            <a:r>
              <a:rPr lang="en-US" dirty="0" smtClean="0"/>
              <a:t>CD affiliated </a:t>
            </a:r>
            <a:r>
              <a:rPr lang="en-US" dirty="0"/>
              <a:t>individuals</a:t>
            </a:r>
          </a:p>
          <a:p>
            <a:pPr lvl="2"/>
            <a:r>
              <a:rPr lang="en-US" dirty="0"/>
              <a:t>Families are being referred when they come to the attention of </a:t>
            </a:r>
            <a:r>
              <a:rPr lang="en-US" dirty="0" smtClean="0"/>
              <a:t>CD </a:t>
            </a:r>
            <a:r>
              <a:rPr lang="en-US" dirty="0" smtClean="0"/>
              <a:t>however often times indicated </a:t>
            </a:r>
            <a:r>
              <a:rPr lang="en-US" dirty="0"/>
              <a:t>maltreatment has not </a:t>
            </a:r>
            <a:r>
              <a:rPr lang="en-US" dirty="0" smtClean="0"/>
              <a:t>occurred</a:t>
            </a:r>
            <a:r>
              <a:rPr lang="en-US" dirty="0"/>
              <a:t>, but there is a higher risk for child maltreatment </a:t>
            </a:r>
            <a:endParaRPr lang="en-US" dirty="0" smtClean="0"/>
          </a:p>
          <a:p>
            <a:pPr lvl="1"/>
            <a:r>
              <a:rPr lang="en-US" dirty="0" smtClean="0"/>
              <a:t>Some research has suggested that key features of successful home visiting programs in addressing child maltreatment include targeted recruitment of “at risk” families through secondary prevention </a:t>
            </a:r>
            <a:r>
              <a:rPr lang="en-US" dirty="0" smtClean="0"/>
              <a:t>measures; this is shown in the HFA model developing a child welfare adaptation specifically geared towards families involved in the child welfare system. </a:t>
            </a: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The DSS Home Visiting </a:t>
            </a:r>
            <a:r>
              <a:rPr lang="en-US" dirty="0"/>
              <a:t>program also serves as a tertiary prevention program</a:t>
            </a:r>
          </a:p>
          <a:p>
            <a:pPr lvl="1"/>
            <a:r>
              <a:rPr lang="en-US" dirty="0"/>
              <a:t>Families are also being referred when child maltreatment has already occurred and they are working towards reunification with their children</a:t>
            </a:r>
          </a:p>
          <a:p>
            <a:pPr lvl="1"/>
            <a:r>
              <a:rPr lang="en-US" dirty="0" smtClean="0"/>
              <a:t>The DSS HV program </a:t>
            </a:r>
            <a:r>
              <a:rPr lang="en-US" dirty="0"/>
              <a:t>is designed to remain in the home of reunited families even after </a:t>
            </a:r>
            <a:r>
              <a:rPr lang="en-US" dirty="0" smtClean="0"/>
              <a:t>CD closes </a:t>
            </a:r>
            <a:r>
              <a:rPr lang="en-US" dirty="0"/>
              <a:t>their case to ensure continuity of services </a:t>
            </a:r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6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1336</TotalTime>
  <Words>793</Words>
  <Application>Microsoft Office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Department of Social Services Home Visiting Program</vt:lpstr>
      <vt:lpstr>Funding Distributed</vt:lpstr>
      <vt:lpstr>Counties Served</vt:lpstr>
      <vt:lpstr>PowerPoint Presentation</vt:lpstr>
      <vt:lpstr>Models Supported by the DSS Home Visiting Program</vt:lpstr>
      <vt:lpstr>Outcome Data Collected</vt:lpstr>
      <vt:lpstr>Outcome Data Collected cont. </vt:lpstr>
      <vt:lpstr>FY18 Home Visiting Outcome Data</vt:lpstr>
      <vt:lpstr>DSS Home Visiting Program</vt:lpstr>
      <vt:lpstr>DSS Home Visiting Program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Social Services Home Visiting Program</dc:title>
  <dc:creator>Goins, Tara</dc:creator>
  <cp:lastModifiedBy>Toebben, Tasha</cp:lastModifiedBy>
  <cp:revision>32</cp:revision>
  <dcterms:created xsi:type="dcterms:W3CDTF">2019-01-14T17:04:59Z</dcterms:created>
  <dcterms:modified xsi:type="dcterms:W3CDTF">2019-01-17T13:44:02Z</dcterms:modified>
</cp:coreProperties>
</file>