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20" r:id="rId4"/>
    <p:sldMasterId id="2147483732" r:id="rId5"/>
    <p:sldMasterId id="2147483744" r:id="rId6"/>
    <p:sldMasterId id="2147483756" r:id="rId7"/>
    <p:sldMasterId id="2147483768" r:id="rId8"/>
    <p:sldMasterId id="2147483780" r:id="rId9"/>
    <p:sldMasterId id="2147483792" r:id="rId10"/>
    <p:sldMasterId id="2147483816" r:id="rId11"/>
    <p:sldMasterId id="2147483828" r:id="rId12"/>
    <p:sldMasterId id="2147483840" r:id="rId13"/>
    <p:sldMasterId id="2147483852" r:id="rId14"/>
  </p:sldMasterIdLst>
  <p:notesMasterIdLst>
    <p:notesMasterId r:id="rId31"/>
  </p:notesMasterIdLst>
  <p:sldIdLst>
    <p:sldId id="257" r:id="rId15"/>
    <p:sldId id="258" r:id="rId16"/>
    <p:sldId id="259" r:id="rId17"/>
    <p:sldId id="265" r:id="rId18"/>
    <p:sldId id="263" r:id="rId19"/>
    <p:sldId id="264" r:id="rId20"/>
    <p:sldId id="266" r:id="rId21"/>
    <p:sldId id="274" r:id="rId22"/>
    <p:sldId id="275" r:id="rId23"/>
    <p:sldId id="267" r:id="rId24"/>
    <p:sldId id="272" r:id="rId25"/>
    <p:sldId id="270" r:id="rId26"/>
    <p:sldId id="273" r:id="rId27"/>
    <p:sldId id="268" r:id="rId28"/>
    <p:sldId id="262" r:id="rId29"/>
    <p:sldId id="27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4660"/>
  </p:normalViewPr>
  <p:slideViewPr>
    <p:cSldViewPr snapToGrid="0">
      <p:cViewPr varScale="1">
        <p:scale>
          <a:sx n="120" d="100"/>
          <a:sy n="120" d="100"/>
        </p:scale>
        <p:origin x="11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50FBE-F891-455B-8F50-79A685DFEFD3}"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FA513F-66BE-4F08-8D49-A6A2B9C6F934}" type="slidenum">
              <a:rPr lang="en-US" smtClean="0"/>
              <a:t>‹#›</a:t>
            </a:fld>
            <a:endParaRPr lang="en-US"/>
          </a:p>
        </p:txBody>
      </p:sp>
    </p:spTree>
    <p:extLst>
      <p:ext uri="{BB962C8B-B14F-4D97-AF65-F5344CB8AC3E}">
        <p14:creationId xmlns:p14="http://schemas.microsoft.com/office/powerpoint/2010/main" val="301559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a:t>
            </a:r>
            <a:r>
              <a:rPr lang="en-US" baseline="0" dirty="0"/>
              <a:t> spent 1 year in strategic planning with all of the HVAs in the metropolitan area.  There were 12 HVAs involved at that time. 8 of the 12 agencies had 3 or more funders.  One agency had 8 funding sources.  It sounds good to have a lot of funders, but, in truth, this is not a good thing.  Most funders provide small amounts (thus the need for multiple funders), and each funder has different requirements on services provided, population served, curricula, and outcomes.  Thus, having multiple funding sources goes against the basic requirements for successful home visiting: fidelity, consistency, and standardization of training and services.</a:t>
            </a:r>
            <a:endParaRPr lang="en-US" dirty="0"/>
          </a:p>
        </p:txBody>
      </p:sp>
      <p:sp>
        <p:nvSpPr>
          <p:cNvPr id="4" name="Slide Number Placeholder 3"/>
          <p:cNvSpPr>
            <a:spLocks noGrp="1"/>
          </p:cNvSpPr>
          <p:nvPr>
            <p:ph type="sldNum" sz="quarter" idx="10"/>
          </p:nvPr>
        </p:nvSpPr>
        <p:spPr/>
        <p:txBody>
          <a:bodyPr/>
          <a:lstStyle/>
          <a:p>
            <a:fld id="{CB4CF226-6C8A-498A-8AFF-C2E95487E38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49807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variable funding sources also stipulate that</a:t>
            </a:r>
            <a:r>
              <a:rPr lang="en-US" baseline="0" dirty="0"/>
              <a:t> home visiting agencies serve different ages of children.  Currently, there is significant variability in how long a home visiting agency will serve a family based on the HVA.  This too is often driven by variable funding sources.</a:t>
            </a:r>
            <a:endParaRPr lang="en-US" dirty="0"/>
          </a:p>
        </p:txBody>
      </p:sp>
      <p:sp>
        <p:nvSpPr>
          <p:cNvPr id="4" name="Slide Number Placeholder 3"/>
          <p:cNvSpPr>
            <a:spLocks noGrp="1"/>
          </p:cNvSpPr>
          <p:nvPr>
            <p:ph type="sldNum" sz="quarter" idx="10"/>
          </p:nvPr>
        </p:nvSpPr>
        <p:spPr/>
        <p:txBody>
          <a:bodyPr/>
          <a:lstStyle/>
          <a:p>
            <a:fld id="{CB4CF226-6C8A-498A-8AFF-C2E95487E389}"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95232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30766" indent="-281064" eaLnBrk="0" hangingPunct="0">
              <a:defRPr>
                <a:solidFill>
                  <a:schemeClr val="tx1"/>
                </a:solidFill>
                <a:latin typeface="Arial" panose="020B0604020202020204" pitchFamily="34" charset="0"/>
              </a:defRPr>
            </a:lvl2pPr>
            <a:lvl3pPr marL="1124255" indent="-224851" eaLnBrk="0" hangingPunct="0">
              <a:defRPr>
                <a:solidFill>
                  <a:schemeClr val="tx1"/>
                </a:solidFill>
                <a:latin typeface="Arial" panose="020B0604020202020204" pitchFamily="34" charset="0"/>
              </a:defRPr>
            </a:lvl3pPr>
            <a:lvl4pPr marL="1573957" indent="-224851" eaLnBrk="0" hangingPunct="0">
              <a:defRPr>
                <a:solidFill>
                  <a:schemeClr val="tx1"/>
                </a:solidFill>
                <a:latin typeface="Arial" panose="020B0604020202020204" pitchFamily="34" charset="0"/>
              </a:defRPr>
            </a:lvl4pPr>
            <a:lvl5pPr marL="2023659" indent="-224851" eaLnBrk="0" hangingPunct="0">
              <a:defRPr>
                <a:solidFill>
                  <a:schemeClr val="tx1"/>
                </a:solidFill>
                <a:latin typeface="Arial" panose="020B0604020202020204" pitchFamily="34" charset="0"/>
              </a:defRPr>
            </a:lvl5pPr>
            <a:lvl6pPr marL="2473361" indent="-224851" eaLnBrk="0" fontAlgn="base" hangingPunct="0">
              <a:spcBef>
                <a:spcPct val="0"/>
              </a:spcBef>
              <a:spcAft>
                <a:spcPct val="0"/>
              </a:spcAft>
              <a:defRPr>
                <a:solidFill>
                  <a:schemeClr val="tx1"/>
                </a:solidFill>
                <a:latin typeface="Arial" panose="020B0604020202020204" pitchFamily="34" charset="0"/>
              </a:defRPr>
            </a:lvl6pPr>
            <a:lvl7pPr marL="2923062" indent="-224851" eaLnBrk="0" fontAlgn="base" hangingPunct="0">
              <a:spcBef>
                <a:spcPct val="0"/>
              </a:spcBef>
              <a:spcAft>
                <a:spcPct val="0"/>
              </a:spcAft>
              <a:defRPr>
                <a:solidFill>
                  <a:schemeClr val="tx1"/>
                </a:solidFill>
                <a:latin typeface="Arial" panose="020B0604020202020204" pitchFamily="34" charset="0"/>
              </a:defRPr>
            </a:lvl7pPr>
            <a:lvl8pPr marL="3372764" indent="-224851" eaLnBrk="0" fontAlgn="base" hangingPunct="0">
              <a:spcBef>
                <a:spcPct val="0"/>
              </a:spcBef>
              <a:spcAft>
                <a:spcPct val="0"/>
              </a:spcAft>
              <a:defRPr>
                <a:solidFill>
                  <a:schemeClr val="tx1"/>
                </a:solidFill>
                <a:latin typeface="Arial" panose="020B0604020202020204" pitchFamily="34" charset="0"/>
              </a:defRPr>
            </a:lvl8pPr>
            <a:lvl9pPr marL="3822466" indent="-22485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4B5645-D0A1-44B2-8B94-60D8B7729FB6}" type="slidenum">
              <a:rPr lang="en-US" altLang="en-US">
                <a:solidFill>
                  <a:prstClr val="black"/>
                </a:solidFill>
              </a:rPr>
              <a:pPr eaLnBrk="1" hangingPunct="1"/>
              <a:t>7</a:t>
            </a:fld>
            <a:endParaRPr lang="en-US" altLang="en-US" dirty="0">
              <a:solidFill>
                <a:prstClr val="black"/>
              </a:solidFill>
            </a:endParaRPr>
          </a:p>
        </p:txBody>
      </p:sp>
    </p:spTree>
    <p:extLst>
      <p:ext uri="{BB962C8B-B14F-4D97-AF65-F5344CB8AC3E}">
        <p14:creationId xmlns:p14="http://schemas.microsoft.com/office/powerpoint/2010/main" val="4030096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18FBCF-1910-491B-AD58-DD67DEFAD53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715669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6C3F9-5AF3-461D-A7C2-BD3BDE529FE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802944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I have to say is “Wow”, look at the PFS scores for November/December. Many of you were at 100% screening rates for PFS, the last two quarterly comparisons there have been an 8% increase, and for Nov/Dec. it is at an outstanding 92.68%. Congratulations on all your hard work, your efforts are showing! As for the comparison between Sept/Oct and Nov/Dec - 12/14 or 86% of our indicators are in the blue or meeting our goals with well child visits still in yellow. However, the family attendance at well child visits is really close to moving to blue. We had a few measures that had very miniscule drops, and some inched up in percentage, but that can be expected as our numbers get higher and higher in percentages. The HV providing healthcare education went up by 6.15% which is great. But most notably, is how our percentages continue to grow well beyond our listed goals. Many of them are in the 70’s and 80’s with some closing in on, or exceeding, 90%, which is super impressive, and an awesome achievement. Keep up the good quality work!</a:t>
            </a:r>
            <a:endParaRPr lang="en-US" dirty="0"/>
          </a:p>
        </p:txBody>
      </p:sp>
      <p:sp>
        <p:nvSpPr>
          <p:cNvPr id="4" name="Slide Number Placeholder 3"/>
          <p:cNvSpPr>
            <a:spLocks noGrp="1"/>
          </p:cNvSpPr>
          <p:nvPr>
            <p:ph type="sldNum" sz="quarter" idx="10"/>
          </p:nvPr>
        </p:nvSpPr>
        <p:spPr/>
        <p:txBody>
          <a:bodyPr/>
          <a:lstStyle/>
          <a:p>
            <a:fld id="{A018FBCF-1910-491B-AD58-DD67DEFAD53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177536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jp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jp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jp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jp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jp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jp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jp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0860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15175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530920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58800" y="1295400"/>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4800" y="6034358"/>
            <a:ext cx="1320800" cy="79978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8400" y="5930596"/>
            <a:ext cx="1727200" cy="903553"/>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2" y="6443239"/>
            <a:ext cx="2099252" cy="328645"/>
          </a:xfrm>
          <a:prstGeom prst="rect">
            <a:avLst/>
          </a:prstGeom>
        </p:spPr>
      </p:pic>
    </p:spTree>
    <p:extLst>
      <p:ext uri="{BB962C8B-B14F-4D97-AF65-F5344CB8AC3E}">
        <p14:creationId xmlns:p14="http://schemas.microsoft.com/office/powerpoint/2010/main" val="24290014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60700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59763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13354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69850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72359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2663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70933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8533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25091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05095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55504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58800" y="1295400"/>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4800" y="6034358"/>
            <a:ext cx="1320800" cy="79978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8400" y="5930594"/>
            <a:ext cx="1727200" cy="903553"/>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1" y="6443237"/>
            <a:ext cx="2099252" cy="328645"/>
          </a:xfrm>
          <a:prstGeom prst="rect">
            <a:avLst/>
          </a:prstGeom>
        </p:spPr>
      </p:pic>
    </p:spTree>
    <p:extLst>
      <p:ext uri="{BB962C8B-B14F-4D97-AF65-F5344CB8AC3E}">
        <p14:creationId xmlns:p14="http://schemas.microsoft.com/office/powerpoint/2010/main" val="2769736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63809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38091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35825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08478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65191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77699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0931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35679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06349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20569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0651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58800" y="1295400"/>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4800" y="6034358"/>
            <a:ext cx="1320800" cy="79978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8400" y="5930594"/>
            <a:ext cx="1727200" cy="903553"/>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1" y="6443237"/>
            <a:ext cx="2099252" cy="328645"/>
          </a:xfrm>
          <a:prstGeom prst="rect">
            <a:avLst/>
          </a:prstGeom>
        </p:spPr>
      </p:pic>
    </p:spTree>
    <p:extLst>
      <p:ext uri="{BB962C8B-B14F-4D97-AF65-F5344CB8AC3E}">
        <p14:creationId xmlns:p14="http://schemas.microsoft.com/office/powerpoint/2010/main" val="170340724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93560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077837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874447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33380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65940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4138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58800" y="1295400"/>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4800" y="6034358"/>
            <a:ext cx="1320800" cy="79978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8400" y="5930596"/>
            <a:ext cx="1727200" cy="903553"/>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2" y="6443239"/>
            <a:ext cx="2099252" cy="328645"/>
          </a:xfrm>
          <a:prstGeom prst="rect">
            <a:avLst/>
          </a:prstGeom>
        </p:spPr>
      </p:pic>
    </p:spTree>
    <p:extLst>
      <p:ext uri="{BB962C8B-B14F-4D97-AF65-F5344CB8AC3E}">
        <p14:creationId xmlns:p14="http://schemas.microsoft.com/office/powerpoint/2010/main" val="4172119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37816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34006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40982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44907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58800" y="1295400"/>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4800" y="6034358"/>
            <a:ext cx="1320800" cy="79978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8400" y="5930594"/>
            <a:ext cx="1727200" cy="903553"/>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1" y="6443237"/>
            <a:ext cx="2099252" cy="328645"/>
          </a:xfrm>
          <a:prstGeom prst="rect">
            <a:avLst/>
          </a:prstGeom>
        </p:spPr>
      </p:pic>
    </p:spTree>
    <p:extLst>
      <p:ext uri="{BB962C8B-B14F-4D97-AF65-F5344CB8AC3E}">
        <p14:creationId xmlns:p14="http://schemas.microsoft.com/office/powerpoint/2010/main" val="21889875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889474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81314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827442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10792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6639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22561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802397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61667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536503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548126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548090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58800" y="1295400"/>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4800" y="6034358"/>
            <a:ext cx="1320800" cy="79978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8400" y="5930594"/>
            <a:ext cx="1727200" cy="903553"/>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1" y="6443237"/>
            <a:ext cx="2099252" cy="328645"/>
          </a:xfrm>
          <a:prstGeom prst="rect">
            <a:avLst/>
          </a:prstGeom>
        </p:spPr>
      </p:pic>
    </p:spTree>
    <p:extLst>
      <p:ext uri="{BB962C8B-B14F-4D97-AF65-F5344CB8AC3E}">
        <p14:creationId xmlns:p14="http://schemas.microsoft.com/office/powerpoint/2010/main" val="183216806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178521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587883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55484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032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1863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704569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763526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34476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407345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640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7332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536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419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570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58800" y="1295400"/>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4800" y="6034358"/>
            <a:ext cx="1320800" cy="79978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8400" y="5930594"/>
            <a:ext cx="1727200" cy="903553"/>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1" y="6443237"/>
            <a:ext cx="2099252" cy="328645"/>
          </a:xfrm>
          <a:prstGeom prst="rect">
            <a:avLst/>
          </a:prstGeom>
        </p:spPr>
      </p:pic>
    </p:spTree>
    <p:extLst>
      <p:ext uri="{BB962C8B-B14F-4D97-AF65-F5344CB8AC3E}">
        <p14:creationId xmlns:p14="http://schemas.microsoft.com/office/powerpoint/2010/main" val="2246557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7435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2158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506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4442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58800" y="1295400"/>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4800" y="6034358"/>
            <a:ext cx="1320800" cy="79978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8400" y="5930596"/>
            <a:ext cx="1727200" cy="903553"/>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2" y="6443239"/>
            <a:ext cx="2099252" cy="328645"/>
          </a:xfrm>
          <a:prstGeom prst="rect">
            <a:avLst/>
          </a:prstGeom>
        </p:spPr>
      </p:pic>
    </p:spTree>
    <p:extLst>
      <p:ext uri="{BB962C8B-B14F-4D97-AF65-F5344CB8AC3E}">
        <p14:creationId xmlns:p14="http://schemas.microsoft.com/office/powerpoint/2010/main" val="490632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9257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5572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76072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826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7858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2546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8840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3704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5998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7445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0595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58800" y="1295400"/>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4800" y="6034358"/>
            <a:ext cx="1320800" cy="79978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8400" y="5930594"/>
            <a:ext cx="1727200" cy="903553"/>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1" y="6443237"/>
            <a:ext cx="2099252" cy="328645"/>
          </a:xfrm>
          <a:prstGeom prst="rect">
            <a:avLst/>
          </a:prstGeom>
        </p:spPr>
      </p:pic>
    </p:spTree>
    <p:extLst>
      <p:ext uri="{BB962C8B-B14F-4D97-AF65-F5344CB8AC3E}">
        <p14:creationId xmlns:p14="http://schemas.microsoft.com/office/powerpoint/2010/main" val="25543200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6939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47289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17845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3761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49523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35517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50340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96774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2339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3265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88236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58800" y="1295400"/>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4800" y="6034358"/>
            <a:ext cx="1320800" cy="79978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8400" y="5930594"/>
            <a:ext cx="1727200" cy="903553"/>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1" y="6443237"/>
            <a:ext cx="2099252" cy="328645"/>
          </a:xfrm>
          <a:prstGeom prst="rect">
            <a:avLst/>
          </a:prstGeom>
        </p:spPr>
      </p:pic>
    </p:spTree>
    <p:extLst>
      <p:ext uri="{BB962C8B-B14F-4D97-AF65-F5344CB8AC3E}">
        <p14:creationId xmlns:p14="http://schemas.microsoft.com/office/powerpoint/2010/main" val="12786991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50879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74009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3489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07100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11722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98621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85975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94288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90410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65604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54182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58800" y="1295400"/>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4800" y="6034358"/>
            <a:ext cx="1320800" cy="79978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8400" y="5930594"/>
            <a:ext cx="1727200" cy="903553"/>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1" y="6443237"/>
            <a:ext cx="2099252" cy="328645"/>
          </a:xfrm>
          <a:prstGeom prst="rect">
            <a:avLst/>
          </a:prstGeom>
        </p:spPr>
      </p:pic>
    </p:spTree>
    <p:extLst>
      <p:ext uri="{BB962C8B-B14F-4D97-AF65-F5344CB8AC3E}">
        <p14:creationId xmlns:p14="http://schemas.microsoft.com/office/powerpoint/2010/main" val="10453855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32262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0053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29612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11668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96984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91241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19613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48236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81616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31886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41159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58800" y="1295400"/>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4800" y="6034358"/>
            <a:ext cx="1320800" cy="79978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8400" y="5930594"/>
            <a:ext cx="1727200" cy="903553"/>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1" y="6443237"/>
            <a:ext cx="2099252" cy="328645"/>
          </a:xfrm>
          <a:prstGeom prst="rect">
            <a:avLst/>
          </a:prstGeom>
        </p:spPr>
      </p:pic>
    </p:spTree>
    <p:extLst>
      <p:ext uri="{BB962C8B-B14F-4D97-AF65-F5344CB8AC3E}">
        <p14:creationId xmlns:p14="http://schemas.microsoft.com/office/powerpoint/2010/main" val="33054480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221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51809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28874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87189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27628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13740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70414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71966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75530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7715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81583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58800" y="1295400"/>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4800" y="6034358"/>
            <a:ext cx="1320800" cy="79978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8400" y="5930594"/>
            <a:ext cx="1727200" cy="903553"/>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1" y="6443237"/>
            <a:ext cx="2099252" cy="328645"/>
          </a:xfrm>
          <a:prstGeom prst="rect">
            <a:avLst/>
          </a:prstGeom>
        </p:spPr>
      </p:pic>
    </p:spTree>
    <p:extLst>
      <p:ext uri="{BB962C8B-B14F-4D97-AF65-F5344CB8AC3E}">
        <p14:creationId xmlns:p14="http://schemas.microsoft.com/office/powerpoint/2010/main" val="1283472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75259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12372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38853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84091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16780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98267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06192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6839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356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45680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0358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36520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58800" y="1295400"/>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4800" y="6034358"/>
            <a:ext cx="1320800" cy="79978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8400" y="5930594"/>
            <a:ext cx="1727200" cy="903553"/>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1" y="6443237"/>
            <a:ext cx="2099252" cy="328645"/>
          </a:xfrm>
          <a:prstGeom prst="rect">
            <a:avLst/>
          </a:prstGeom>
        </p:spPr>
      </p:pic>
    </p:spTree>
    <p:extLst>
      <p:ext uri="{BB962C8B-B14F-4D97-AF65-F5344CB8AC3E}">
        <p14:creationId xmlns:p14="http://schemas.microsoft.com/office/powerpoint/2010/main" val="40803051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34226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42148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0982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64136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10413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46819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07501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61098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6248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46689" y="108857"/>
            <a:ext cx="958507" cy="1066800"/>
          </a:xfrm>
          <a:prstGeom prst="rect">
            <a:avLst/>
          </a:prstGeom>
        </p:spPr>
      </p:pic>
    </p:spTree>
    <p:extLst>
      <p:ext uri="{BB962C8B-B14F-4D97-AF65-F5344CB8AC3E}">
        <p14:creationId xmlns:p14="http://schemas.microsoft.com/office/powerpoint/2010/main" val="1582938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46689" y="108857"/>
            <a:ext cx="958507" cy="1066800"/>
          </a:xfrm>
          <a:prstGeom prst="rect">
            <a:avLst/>
          </a:prstGeom>
        </p:spPr>
      </p:pic>
    </p:spTree>
    <p:extLst>
      <p:ext uri="{BB962C8B-B14F-4D97-AF65-F5344CB8AC3E}">
        <p14:creationId xmlns:p14="http://schemas.microsoft.com/office/powerpoint/2010/main" val="105835650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46689" y="108857"/>
            <a:ext cx="958507" cy="1066800"/>
          </a:xfrm>
          <a:prstGeom prst="rect">
            <a:avLst/>
          </a:prstGeom>
        </p:spPr>
      </p:pic>
    </p:spTree>
    <p:extLst>
      <p:ext uri="{BB962C8B-B14F-4D97-AF65-F5344CB8AC3E}">
        <p14:creationId xmlns:p14="http://schemas.microsoft.com/office/powerpoint/2010/main" val="404910099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46689" y="108857"/>
            <a:ext cx="958507" cy="1066800"/>
          </a:xfrm>
          <a:prstGeom prst="rect">
            <a:avLst/>
          </a:prstGeom>
        </p:spPr>
      </p:pic>
    </p:spTree>
    <p:extLst>
      <p:ext uri="{BB962C8B-B14F-4D97-AF65-F5344CB8AC3E}">
        <p14:creationId xmlns:p14="http://schemas.microsoft.com/office/powerpoint/2010/main" val="7458334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46689" y="108857"/>
            <a:ext cx="958507" cy="1066800"/>
          </a:xfrm>
          <a:prstGeom prst="rect">
            <a:avLst/>
          </a:prstGeom>
        </p:spPr>
      </p:pic>
    </p:spTree>
    <p:extLst>
      <p:ext uri="{BB962C8B-B14F-4D97-AF65-F5344CB8AC3E}">
        <p14:creationId xmlns:p14="http://schemas.microsoft.com/office/powerpoint/2010/main" val="205467088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46689" y="108857"/>
            <a:ext cx="958507" cy="1066800"/>
          </a:xfrm>
          <a:prstGeom prst="rect">
            <a:avLst/>
          </a:prstGeom>
        </p:spPr>
      </p:pic>
    </p:spTree>
    <p:extLst>
      <p:ext uri="{BB962C8B-B14F-4D97-AF65-F5344CB8AC3E}">
        <p14:creationId xmlns:p14="http://schemas.microsoft.com/office/powerpoint/2010/main" val="248915985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46689" y="108857"/>
            <a:ext cx="958507" cy="1066800"/>
          </a:xfrm>
          <a:prstGeom prst="rect">
            <a:avLst/>
          </a:prstGeom>
        </p:spPr>
      </p:pic>
    </p:spTree>
    <p:extLst>
      <p:ext uri="{BB962C8B-B14F-4D97-AF65-F5344CB8AC3E}">
        <p14:creationId xmlns:p14="http://schemas.microsoft.com/office/powerpoint/2010/main" val="17742814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46689" y="108857"/>
            <a:ext cx="958507" cy="1066800"/>
          </a:xfrm>
          <a:prstGeom prst="rect">
            <a:avLst/>
          </a:prstGeom>
        </p:spPr>
      </p:pic>
    </p:spTree>
    <p:extLst>
      <p:ext uri="{BB962C8B-B14F-4D97-AF65-F5344CB8AC3E}">
        <p14:creationId xmlns:p14="http://schemas.microsoft.com/office/powerpoint/2010/main" val="16668643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46689" y="108857"/>
            <a:ext cx="958507" cy="1066800"/>
          </a:xfrm>
          <a:prstGeom prst="rect">
            <a:avLst/>
          </a:prstGeom>
        </p:spPr>
      </p:pic>
    </p:spTree>
    <p:extLst>
      <p:ext uri="{BB962C8B-B14F-4D97-AF65-F5344CB8AC3E}">
        <p14:creationId xmlns:p14="http://schemas.microsoft.com/office/powerpoint/2010/main" val="18280557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46689" y="108857"/>
            <a:ext cx="958507" cy="1066800"/>
          </a:xfrm>
          <a:prstGeom prst="rect">
            <a:avLst/>
          </a:prstGeom>
        </p:spPr>
      </p:pic>
    </p:spTree>
    <p:extLst>
      <p:ext uri="{BB962C8B-B14F-4D97-AF65-F5344CB8AC3E}">
        <p14:creationId xmlns:p14="http://schemas.microsoft.com/office/powerpoint/2010/main" val="138638181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46689" y="108857"/>
            <a:ext cx="958507" cy="1066800"/>
          </a:xfrm>
          <a:prstGeom prst="rect">
            <a:avLst/>
          </a:prstGeom>
        </p:spPr>
      </p:pic>
    </p:spTree>
    <p:extLst>
      <p:ext uri="{BB962C8B-B14F-4D97-AF65-F5344CB8AC3E}">
        <p14:creationId xmlns:p14="http://schemas.microsoft.com/office/powerpoint/2010/main" val="292225581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46689" y="108857"/>
            <a:ext cx="958507" cy="1066800"/>
          </a:xfrm>
          <a:prstGeom prst="rect">
            <a:avLst/>
          </a:prstGeom>
        </p:spPr>
      </p:pic>
    </p:spTree>
    <p:extLst>
      <p:ext uri="{BB962C8B-B14F-4D97-AF65-F5344CB8AC3E}">
        <p14:creationId xmlns:p14="http://schemas.microsoft.com/office/powerpoint/2010/main" val="180048182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46689" y="108857"/>
            <a:ext cx="958507" cy="1066800"/>
          </a:xfrm>
          <a:prstGeom prst="rect">
            <a:avLst/>
          </a:prstGeom>
        </p:spPr>
      </p:pic>
    </p:spTree>
    <p:extLst>
      <p:ext uri="{BB962C8B-B14F-4D97-AF65-F5344CB8AC3E}">
        <p14:creationId xmlns:p14="http://schemas.microsoft.com/office/powerpoint/2010/main" val="288508945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34B3B-793B-475A-9F8E-F25E06604FFE}" type="datetimeFigureOut">
              <a:rPr lang="en-US" smtClean="0">
                <a:solidFill>
                  <a:prstClr val="black">
                    <a:tint val="75000"/>
                  </a:prstClr>
                </a:solidFill>
              </a:rPr>
              <a:pPr/>
              <a:t>1/11/2019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6E024-3E8E-4F25-ACD2-29F9ECF153C7}"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46689" y="108857"/>
            <a:ext cx="958507" cy="1066800"/>
          </a:xfrm>
          <a:prstGeom prst="rect">
            <a:avLst/>
          </a:prstGeom>
        </p:spPr>
      </p:pic>
    </p:spTree>
    <p:extLst>
      <p:ext uri="{BB962C8B-B14F-4D97-AF65-F5344CB8AC3E}">
        <p14:creationId xmlns:p14="http://schemas.microsoft.com/office/powerpoint/2010/main" val="139716036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0.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1.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hyperlink" Target="http://www.promise1000.org/" TargetMode="Externa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3124920" y="1243676"/>
            <a:ext cx="6756400" cy="1073944"/>
          </a:xfrm>
        </p:spPr>
        <p:txBody>
          <a:bodyPr anchor="b">
            <a:noAutofit/>
          </a:bodyPr>
          <a:lstStyle/>
          <a:p>
            <a:pPr>
              <a:defRPr/>
            </a:pPr>
            <a:r>
              <a:rPr lang="en-US" sz="3600" b="1" dirty="0">
                <a:latin typeface="Arial Rounded MT Bold" pitchFamily="34" charset="0"/>
              </a:rPr>
              <a:t>             Promise 1000: </a:t>
            </a:r>
            <a:br>
              <a:rPr lang="en-US" sz="3600" b="1" dirty="0">
                <a:latin typeface="Arial Rounded MT Bold" pitchFamily="34" charset="0"/>
              </a:rPr>
            </a:br>
            <a:r>
              <a:rPr lang="en-US" sz="3600" b="1" dirty="0">
                <a:latin typeface="Arial Rounded MT Bold" pitchFamily="34" charset="0"/>
              </a:rPr>
              <a:t>Home Visiting for Kansas City</a:t>
            </a:r>
            <a:endParaRPr lang="en-US" sz="3600" dirty="0">
              <a:effectLst>
                <a:outerShdw blurRad="38100" dist="38100" dir="2700000" algn="tl">
                  <a:srgbClr val="C0C0C0"/>
                </a:outerShdw>
              </a:effectLst>
              <a:latin typeface="Arial Rounded MT Bold" pitchFamily="34" charset="0"/>
            </a:endParaRPr>
          </a:p>
        </p:txBody>
      </p:sp>
      <p:sp>
        <p:nvSpPr>
          <p:cNvPr id="2" name="Rectangle 1"/>
          <p:cNvSpPr/>
          <p:nvPr/>
        </p:nvSpPr>
        <p:spPr>
          <a:xfrm>
            <a:off x="1524000" y="857250"/>
            <a:ext cx="876300" cy="5143500"/>
          </a:xfrm>
          <a:prstGeom prst="rect">
            <a:avLst/>
          </a:prstGeom>
          <a:solidFill>
            <a:srgbClr val="005D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3" name="Picture 2"/>
          <p:cNvPicPr>
            <a:picLocks noChangeAspect="1"/>
          </p:cNvPicPr>
          <p:nvPr/>
        </p:nvPicPr>
        <p:blipFill>
          <a:blip r:embed="rId2"/>
          <a:stretch>
            <a:fillRect/>
          </a:stretch>
        </p:blipFill>
        <p:spPr>
          <a:xfrm>
            <a:off x="5443146" y="2708024"/>
            <a:ext cx="1737511" cy="2889755"/>
          </a:xfrm>
          <a:prstGeom prst="rect">
            <a:avLst/>
          </a:prstGeom>
        </p:spPr>
      </p:pic>
    </p:spTree>
    <p:extLst>
      <p:ext uri="{BB962C8B-B14F-4D97-AF65-F5344CB8AC3E}">
        <p14:creationId xmlns:p14="http://schemas.microsoft.com/office/powerpoint/2010/main" val="71644191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5906" y="789637"/>
            <a:ext cx="7886700" cy="994172"/>
          </a:xfrm>
        </p:spPr>
        <p:txBody>
          <a:bodyPr>
            <a:normAutofit/>
          </a:bodyPr>
          <a:lstStyle/>
          <a:p>
            <a:r>
              <a:rPr lang="en-US" b="1" dirty="0" smtClean="0">
                <a:solidFill>
                  <a:srgbClr val="2E75B6"/>
                </a:solidFill>
              </a:rPr>
              <a:t>Promise 1000 Four Focus Areas </a:t>
            </a:r>
            <a:endParaRPr lang="en-US" b="1" dirty="0">
              <a:solidFill>
                <a:srgbClr val="2E75B6"/>
              </a:solidFill>
            </a:endParaRPr>
          </a:p>
        </p:txBody>
      </p:sp>
      <p:pic>
        <p:nvPicPr>
          <p:cNvPr id="3" name="Picture 2"/>
          <p:cNvPicPr>
            <a:picLocks noChangeAspect="1"/>
          </p:cNvPicPr>
          <p:nvPr/>
        </p:nvPicPr>
        <p:blipFill rotWithShape="1">
          <a:blip r:embed="rId2"/>
          <a:srcRect t="8117" r="45025"/>
          <a:stretch/>
        </p:blipFill>
        <p:spPr>
          <a:xfrm>
            <a:off x="4114801" y="1981201"/>
            <a:ext cx="3863661" cy="4334741"/>
          </a:xfrm>
          <a:prstGeom prst="rect">
            <a:avLst/>
          </a:prstGeom>
        </p:spPr>
      </p:pic>
      <p:pic>
        <p:nvPicPr>
          <p:cNvPr id="4" name="Picture 3"/>
          <p:cNvPicPr>
            <a:picLocks noChangeAspect="1"/>
          </p:cNvPicPr>
          <p:nvPr/>
        </p:nvPicPr>
        <p:blipFill rotWithShape="1">
          <a:blip r:embed="rId3"/>
          <a:srcRect l="77032" t="52395" r="3021" b="12663"/>
          <a:stretch/>
        </p:blipFill>
        <p:spPr>
          <a:xfrm>
            <a:off x="2846352" y="5018113"/>
            <a:ext cx="839337" cy="982639"/>
          </a:xfrm>
          <a:prstGeom prst="rect">
            <a:avLst/>
          </a:prstGeom>
        </p:spPr>
      </p:pic>
      <p:pic>
        <p:nvPicPr>
          <p:cNvPr id="5" name="Picture 4"/>
          <p:cNvPicPr>
            <a:picLocks noChangeAspect="1"/>
          </p:cNvPicPr>
          <p:nvPr/>
        </p:nvPicPr>
        <p:blipFill rotWithShape="1">
          <a:blip r:embed="rId3"/>
          <a:srcRect l="59234" t="52641" r="22766" b="13872"/>
          <a:stretch/>
        </p:blipFill>
        <p:spPr>
          <a:xfrm>
            <a:off x="2861780" y="4071298"/>
            <a:ext cx="757451" cy="941696"/>
          </a:xfrm>
          <a:prstGeom prst="rect">
            <a:avLst/>
          </a:prstGeom>
        </p:spPr>
      </p:pic>
      <p:pic>
        <p:nvPicPr>
          <p:cNvPr id="6" name="Picture 5"/>
          <p:cNvPicPr>
            <a:picLocks noChangeAspect="1"/>
          </p:cNvPicPr>
          <p:nvPr/>
        </p:nvPicPr>
        <p:blipFill rotWithShape="1">
          <a:blip r:embed="rId3"/>
          <a:srcRect l="40949" t="50528" r="41050" b="12711"/>
          <a:stretch/>
        </p:blipFill>
        <p:spPr>
          <a:xfrm>
            <a:off x="2861780" y="2959486"/>
            <a:ext cx="757450" cy="1033818"/>
          </a:xfrm>
          <a:prstGeom prst="rect">
            <a:avLst/>
          </a:prstGeom>
        </p:spPr>
      </p:pic>
      <p:pic>
        <p:nvPicPr>
          <p:cNvPr id="7" name="Picture 6"/>
          <p:cNvPicPr>
            <a:picLocks noChangeAspect="1"/>
          </p:cNvPicPr>
          <p:nvPr/>
        </p:nvPicPr>
        <p:blipFill rotWithShape="1">
          <a:blip r:embed="rId3"/>
          <a:srcRect l="23184" t="51900" r="58458" b="12066"/>
          <a:stretch/>
        </p:blipFill>
        <p:spPr>
          <a:xfrm>
            <a:off x="2887689" y="1914207"/>
            <a:ext cx="772485" cy="1013346"/>
          </a:xfrm>
          <a:prstGeom prst="rect">
            <a:avLst/>
          </a:prstGeom>
        </p:spPr>
      </p:pic>
    </p:spTree>
    <p:extLst>
      <p:ext uri="{BB962C8B-B14F-4D97-AF65-F5344CB8AC3E}">
        <p14:creationId xmlns:p14="http://schemas.microsoft.com/office/powerpoint/2010/main" val="3213976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a:stretch>
            <a:fillRect/>
          </a:stretch>
        </p:blipFill>
        <p:spPr>
          <a:xfrm>
            <a:off x="421419" y="357809"/>
            <a:ext cx="9318131" cy="6432605"/>
          </a:xfrm>
          <a:prstGeom prst="rect">
            <a:avLst/>
          </a:prstGeom>
        </p:spPr>
      </p:pic>
    </p:spTree>
    <p:extLst>
      <p:ext uri="{BB962C8B-B14F-4D97-AF65-F5344CB8AC3E}">
        <p14:creationId xmlns:p14="http://schemas.microsoft.com/office/powerpoint/2010/main" val="181725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Initiatives/RFP 2018</a:t>
            </a:r>
            <a:br>
              <a:rPr lang="en-US" dirty="0" smtClean="0"/>
            </a:br>
            <a:endParaRPr lang="en-US" sz="2700" dirty="0"/>
          </a:p>
        </p:txBody>
      </p:sp>
      <p:sp>
        <p:nvSpPr>
          <p:cNvPr id="3" name="Content Placeholder 2"/>
          <p:cNvSpPr>
            <a:spLocks noGrp="1"/>
          </p:cNvSpPr>
          <p:nvPr>
            <p:ph idx="1"/>
          </p:nvPr>
        </p:nvSpPr>
        <p:spPr/>
        <p:txBody>
          <a:bodyPr>
            <a:normAutofit fontScale="85000" lnSpcReduction="20000"/>
          </a:bodyPr>
          <a:lstStyle/>
          <a:p>
            <a:r>
              <a:rPr lang="en-US" dirty="0" smtClean="0"/>
              <a:t>Home Visiting and Culture</a:t>
            </a:r>
          </a:p>
          <a:p>
            <a:pPr lvl="1"/>
            <a:r>
              <a:rPr lang="en-US" dirty="0" smtClean="0"/>
              <a:t>Collaboration with CMH Office of Equity and Diversity</a:t>
            </a:r>
          </a:p>
          <a:p>
            <a:r>
              <a:rPr lang="en-US" dirty="0" smtClean="0"/>
              <a:t>Birth spacing (Contraception) </a:t>
            </a:r>
          </a:p>
          <a:p>
            <a:r>
              <a:rPr lang="en-US" dirty="0" smtClean="0"/>
              <a:t>Prevention of Pre-term Birth </a:t>
            </a:r>
          </a:p>
          <a:p>
            <a:pPr marL="0" indent="0">
              <a:buNone/>
            </a:pPr>
            <a:r>
              <a:rPr lang="en-US" dirty="0"/>
              <a:t>	</a:t>
            </a:r>
            <a:r>
              <a:rPr lang="en-US" dirty="0" smtClean="0"/>
              <a:t>- Collaboration with Fetal Health Center</a:t>
            </a:r>
          </a:p>
          <a:p>
            <a:r>
              <a:rPr lang="en-US" dirty="0" smtClean="0"/>
              <a:t>Violence</a:t>
            </a:r>
          </a:p>
          <a:p>
            <a:pPr lvl="1"/>
            <a:r>
              <a:rPr lang="en-US" dirty="0" smtClean="0"/>
              <a:t>ACT Raising Safe Kids (Positive Parenting Program)</a:t>
            </a:r>
          </a:p>
          <a:p>
            <a:r>
              <a:rPr lang="en-US" dirty="0" smtClean="0"/>
              <a:t>Home Safety/Injury Prevention (Infant Mortality)</a:t>
            </a:r>
          </a:p>
          <a:p>
            <a:r>
              <a:rPr lang="en-US" dirty="0" smtClean="0"/>
              <a:t>Developmental Screening</a:t>
            </a:r>
          </a:p>
          <a:p>
            <a:pPr marL="0" indent="0">
              <a:buNone/>
            </a:pPr>
            <a:r>
              <a:rPr lang="en-US" dirty="0"/>
              <a:t>	</a:t>
            </a:r>
            <a:endParaRPr lang="en-US" sz="1575" i="1" dirty="0"/>
          </a:p>
          <a:p>
            <a:pPr marL="0" indent="0" algn="ctr">
              <a:buNone/>
            </a:pPr>
            <a:r>
              <a:rPr lang="en-US" sz="2600" i="1" dirty="0"/>
              <a:t>*In addition to continued focus from 2017</a:t>
            </a:r>
          </a:p>
          <a:p>
            <a:pPr marL="294894" lvl="1" indent="0">
              <a:buNone/>
            </a:pPr>
            <a:endParaRPr lang="en-US" dirty="0"/>
          </a:p>
        </p:txBody>
      </p:sp>
    </p:spTree>
    <p:extLst>
      <p:ext uri="{BB962C8B-B14F-4D97-AF65-F5344CB8AC3E}">
        <p14:creationId xmlns:p14="http://schemas.microsoft.com/office/powerpoint/2010/main" val="68542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38314" y="1167270"/>
            <a:ext cx="8429625" cy="4650507"/>
          </a:xfrm>
          <a:prstGeom prst="rect">
            <a:avLst/>
          </a:prstGeom>
        </p:spPr>
      </p:pic>
      <p:sp>
        <p:nvSpPr>
          <p:cNvPr id="6" name="TextBox 5"/>
          <p:cNvSpPr txBox="1"/>
          <p:nvPr/>
        </p:nvSpPr>
        <p:spPr>
          <a:xfrm>
            <a:off x="1738314" y="890270"/>
            <a:ext cx="2874724" cy="300082"/>
          </a:xfrm>
          <a:prstGeom prst="rect">
            <a:avLst/>
          </a:prstGeom>
          <a:noFill/>
        </p:spPr>
        <p:txBody>
          <a:bodyPr wrap="square" rtlCol="0">
            <a:spAutoFit/>
          </a:bodyPr>
          <a:lstStyle/>
          <a:p>
            <a:r>
              <a:rPr lang="en-US" sz="1350" dirty="0">
                <a:solidFill>
                  <a:prstClr val="black"/>
                </a:solidFill>
              </a:rPr>
              <a:t>5/1/17-1/11/18 QI Measures</a:t>
            </a:r>
          </a:p>
        </p:txBody>
      </p:sp>
    </p:spTree>
    <p:extLst>
      <p:ext uri="{BB962C8B-B14F-4D97-AF65-F5344CB8AC3E}">
        <p14:creationId xmlns:p14="http://schemas.microsoft.com/office/powerpoint/2010/main" val="3292817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63634861"/>
              </p:ext>
            </p:extLst>
          </p:nvPr>
        </p:nvGraphicFramePr>
        <p:xfrm>
          <a:off x="1788318" y="333955"/>
          <a:ext cx="7395438" cy="752666"/>
        </p:xfrm>
        <a:graphic>
          <a:graphicData uri="http://schemas.openxmlformats.org/drawingml/2006/table">
            <a:tbl>
              <a:tblPr/>
              <a:tblGrid>
                <a:gridCol w="2629132"/>
                <a:gridCol w="2375399"/>
                <a:gridCol w="2390907"/>
              </a:tblGrid>
              <a:tr h="752666">
                <a:tc>
                  <a:txBody>
                    <a:bodyPr/>
                    <a:lstStyle/>
                    <a:p>
                      <a:r>
                        <a:rPr lang="en-US" sz="1600" b="1" dirty="0">
                          <a:solidFill>
                            <a:schemeClr val="bg1"/>
                          </a:solidFill>
                          <a:effectLst/>
                        </a:rPr>
                        <a:t>Measure</a:t>
                      </a:r>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r>
                        <a:rPr lang="en-US" sz="1600" b="1" dirty="0" smtClean="0">
                          <a:solidFill>
                            <a:schemeClr val="bg1"/>
                          </a:solidFill>
                          <a:effectLst/>
                        </a:rPr>
                        <a:t>September/October 2018</a:t>
                      </a:r>
                      <a:endParaRPr lang="en-US" sz="1600" b="1" dirty="0">
                        <a:solidFill>
                          <a:schemeClr val="bg1"/>
                        </a:solidFill>
                        <a:effectLst/>
                      </a:endParaRPr>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a:r>
                        <a:rPr lang="en-US" sz="1600" b="1" baseline="0" dirty="0" smtClean="0">
                          <a:solidFill>
                            <a:schemeClr val="bg1"/>
                          </a:solidFill>
                          <a:effectLst/>
                        </a:rPr>
                        <a:t>November/December 2018</a:t>
                      </a:r>
                      <a:endParaRPr lang="en-US" sz="1600" b="1" dirty="0">
                        <a:solidFill>
                          <a:schemeClr val="bg1"/>
                        </a:solidFill>
                        <a:effectLst/>
                      </a:endParaRPr>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5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10169615"/>
              </p:ext>
            </p:extLst>
          </p:nvPr>
        </p:nvGraphicFramePr>
        <p:xfrm>
          <a:off x="1788319" y="1088239"/>
          <a:ext cx="5017997" cy="5326057"/>
        </p:xfrm>
        <a:graphic>
          <a:graphicData uri="http://schemas.openxmlformats.org/drawingml/2006/table">
            <a:tbl>
              <a:tblPr/>
              <a:tblGrid>
                <a:gridCol w="2609187"/>
                <a:gridCol w="2408810"/>
              </a:tblGrid>
              <a:tr h="172251">
                <a:tc gridSpan="2">
                  <a:txBody>
                    <a:bodyPr/>
                    <a:lstStyle/>
                    <a:p>
                      <a:pPr algn="r"/>
                      <a:r>
                        <a:rPr lang="en-US" sz="900" b="1" dirty="0" smtClean="0">
                          <a:effectLst/>
                        </a:rPr>
                        <a:t>Child Health &amp; Well-Being Indicators</a:t>
                      </a:r>
                      <a:endParaRPr lang="en-US" sz="900" b="1" dirty="0">
                        <a:effectLst/>
                      </a:endParaRPr>
                    </a:p>
                  </a:txBody>
                  <a:tcPr marL="35092" marR="35092" marT="17546" marB="1754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US"/>
                    </a:p>
                  </a:txBody>
                  <a:tcPr/>
                </a:tc>
              </a:tr>
              <a:tr h="309411">
                <a:tc>
                  <a:txBody>
                    <a:bodyPr/>
                    <a:lstStyle/>
                    <a:p>
                      <a:r>
                        <a:rPr lang="en-US" sz="1200" b="1" dirty="0">
                          <a:solidFill>
                            <a:schemeClr val="bg1"/>
                          </a:solidFill>
                          <a:effectLst/>
                        </a:rPr>
                        <a:t>Breast Feeding </a:t>
                      </a:r>
                      <a:r>
                        <a:rPr lang="en-US" sz="1200" b="1" dirty="0" smtClean="0">
                          <a:solidFill>
                            <a:schemeClr val="bg1"/>
                          </a:solidFill>
                          <a:effectLst/>
                        </a:rPr>
                        <a:t>Avg.</a:t>
                      </a:r>
                      <a:r>
                        <a:rPr lang="en-US" sz="1200" b="1" baseline="0" dirty="0" smtClean="0">
                          <a:solidFill>
                            <a:schemeClr val="bg1"/>
                          </a:solidFill>
                          <a:effectLst/>
                        </a:rPr>
                        <a:t>  </a:t>
                      </a:r>
                      <a:r>
                        <a:rPr lang="en-US" sz="1200" b="1" dirty="0" smtClean="0">
                          <a:solidFill>
                            <a:schemeClr val="bg1"/>
                          </a:solidFill>
                          <a:effectLst/>
                        </a:rPr>
                        <a:t>(Goal-6 months, 0 days)</a:t>
                      </a:r>
                      <a:endParaRPr lang="en-US" sz="1200" b="1" dirty="0">
                        <a:solidFill>
                          <a:schemeClr val="bg1"/>
                        </a:solidFill>
                        <a:effectLst/>
                      </a:endParaRPr>
                    </a:p>
                  </a:txBody>
                  <a:tcPr marL="35092" marR="35092" marT="17546" marB="1754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50000"/>
                      </a:schemeClr>
                    </a:solidFill>
                  </a:tcPr>
                </a:tc>
                <a:tc>
                  <a:txBody>
                    <a:bodyPr/>
                    <a:lstStyle/>
                    <a:p>
                      <a:pPr algn="r"/>
                      <a:r>
                        <a:rPr lang="en-US" sz="1100" dirty="0" smtClean="0"/>
                        <a:t>8 </a:t>
                      </a:r>
                      <a:r>
                        <a:rPr lang="en-US" sz="1100" dirty="0" err="1" smtClean="0"/>
                        <a:t>mo</a:t>
                      </a:r>
                      <a:r>
                        <a:rPr lang="en-US" sz="1100" dirty="0" smtClean="0"/>
                        <a:t>, 8 days</a:t>
                      </a:r>
                      <a:endParaRPr lang="en-US" sz="1100" dirty="0"/>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FF"/>
                    </a:solidFill>
                  </a:tcPr>
                </a:tc>
              </a:tr>
              <a:tr h="291890">
                <a:tc>
                  <a:txBody>
                    <a:bodyPr/>
                    <a:lstStyle/>
                    <a:p>
                      <a:r>
                        <a:rPr lang="en-US" sz="1200" b="1" dirty="0">
                          <a:solidFill>
                            <a:schemeClr val="bg1"/>
                          </a:solidFill>
                          <a:effectLst/>
                        </a:rPr>
                        <a:t>Breast Feeding </a:t>
                      </a:r>
                      <a:r>
                        <a:rPr lang="en-US" sz="1200" b="1" dirty="0" smtClean="0">
                          <a:solidFill>
                            <a:schemeClr val="bg1"/>
                          </a:solidFill>
                          <a:effectLst/>
                        </a:rPr>
                        <a:t>% (Goal-50%)</a:t>
                      </a:r>
                      <a:endParaRPr lang="en-US" sz="1200" b="1" dirty="0">
                        <a:solidFill>
                          <a:schemeClr val="bg1"/>
                        </a:solidFill>
                        <a:effectLst/>
                      </a:endParaRPr>
                    </a:p>
                  </a:txBody>
                  <a:tcPr marL="35092" marR="35092" marT="17546" marB="1754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50000"/>
                      </a:schemeClr>
                    </a:solidFill>
                  </a:tcPr>
                </a:tc>
                <a:tc>
                  <a:txBody>
                    <a:bodyPr/>
                    <a:lstStyle/>
                    <a:p>
                      <a:pPr algn="r"/>
                      <a:r>
                        <a:rPr lang="en-US" sz="1100" dirty="0" smtClean="0"/>
                        <a:t>60%</a:t>
                      </a:r>
                      <a:endParaRPr lang="en-US" sz="1100" dirty="0"/>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FF"/>
                    </a:solidFill>
                  </a:tcPr>
                </a:tc>
              </a:tr>
              <a:tr h="252276">
                <a:tc>
                  <a:txBody>
                    <a:bodyPr/>
                    <a:lstStyle/>
                    <a:p>
                      <a:r>
                        <a:rPr lang="en-US" sz="1200" b="1" dirty="0">
                          <a:solidFill>
                            <a:schemeClr val="bg1"/>
                          </a:solidFill>
                          <a:effectLst/>
                        </a:rPr>
                        <a:t>Child Healthcare </a:t>
                      </a:r>
                      <a:r>
                        <a:rPr lang="en-US" sz="1200" b="1" dirty="0" smtClean="0">
                          <a:solidFill>
                            <a:schemeClr val="bg1"/>
                          </a:solidFill>
                          <a:effectLst/>
                        </a:rPr>
                        <a:t>Goal (Goal-75%)</a:t>
                      </a:r>
                      <a:endParaRPr lang="en-US" sz="1200" b="1" dirty="0">
                        <a:solidFill>
                          <a:schemeClr val="bg1"/>
                        </a:solidFill>
                        <a:effectLst/>
                      </a:endParaRPr>
                    </a:p>
                  </a:txBody>
                  <a:tcPr marL="35092" marR="35092" marT="17546" marB="1754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50000"/>
                      </a:schemeClr>
                    </a:solidFill>
                  </a:tcPr>
                </a:tc>
                <a:tc>
                  <a:txBody>
                    <a:bodyPr/>
                    <a:lstStyle/>
                    <a:p>
                      <a:pPr algn="r"/>
                      <a:r>
                        <a:rPr lang="en-US" sz="1100" dirty="0" smtClean="0"/>
                        <a:t>88.05%</a:t>
                      </a:r>
                      <a:endParaRPr lang="en-US" sz="1100" dirty="0"/>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FF"/>
                    </a:solidFill>
                  </a:tcPr>
                </a:tc>
              </a:tr>
              <a:tr h="291890">
                <a:tc>
                  <a:txBody>
                    <a:bodyPr/>
                    <a:lstStyle/>
                    <a:p>
                      <a:r>
                        <a:rPr lang="en-US" sz="1200" b="1" dirty="0">
                          <a:solidFill>
                            <a:schemeClr val="bg1"/>
                          </a:solidFill>
                          <a:effectLst/>
                        </a:rPr>
                        <a:t>Well Child </a:t>
                      </a:r>
                      <a:r>
                        <a:rPr lang="en-US" sz="1200" b="1" dirty="0" smtClean="0">
                          <a:solidFill>
                            <a:schemeClr val="bg1"/>
                          </a:solidFill>
                          <a:effectLst/>
                        </a:rPr>
                        <a:t>Visits (Goal-50%)</a:t>
                      </a:r>
                      <a:endParaRPr lang="en-US" sz="1200" b="1" dirty="0">
                        <a:solidFill>
                          <a:schemeClr val="bg1"/>
                        </a:solidFill>
                        <a:effectLst/>
                      </a:endParaRPr>
                    </a:p>
                  </a:txBody>
                  <a:tcPr marL="35092" marR="35092" marT="17546" marB="1754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50000"/>
                      </a:schemeClr>
                    </a:solidFill>
                  </a:tcPr>
                </a:tc>
                <a:tc>
                  <a:txBody>
                    <a:bodyPr/>
                    <a:lstStyle/>
                    <a:p>
                      <a:pPr algn="r"/>
                      <a:r>
                        <a:rPr lang="en-US" sz="1100" dirty="0" smtClean="0"/>
                        <a:t>48.54%</a:t>
                      </a:r>
                      <a:endParaRPr lang="en-US" sz="1100" dirty="0"/>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r>
              <a:tr h="327391">
                <a:tc>
                  <a:txBody>
                    <a:bodyPr/>
                    <a:lstStyle/>
                    <a:p>
                      <a:r>
                        <a:rPr lang="en-US" sz="1200" b="1" dirty="0">
                          <a:solidFill>
                            <a:schemeClr val="bg1"/>
                          </a:solidFill>
                          <a:effectLst/>
                        </a:rPr>
                        <a:t>Home Visitor </a:t>
                      </a:r>
                      <a:r>
                        <a:rPr lang="en-US" sz="1200" b="1" dirty="0" smtClean="0">
                          <a:solidFill>
                            <a:schemeClr val="bg1"/>
                          </a:solidFill>
                          <a:effectLst/>
                        </a:rPr>
                        <a:t>Attendance</a:t>
                      </a:r>
                    </a:p>
                    <a:p>
                      <a:r>
                        <a:rPr lang="en-US" sz="1200" b="1" dirty="0" smtClean="0">
                          <a:solidFill>
                            <a:schemeClr val="bg1"/>
                          </a:solidFill>
                          <a:effectLst/>
                        </a:rPr>
                        <a:t>(Goal-50%)</a:t>
                      </a:r>
                      <a:endParaRPr lang="en-US" sz="1200" b="1" dirty="0">
                        <a:solidFill>
                          <a:schemeClr val="bg1"/>
                        </a:solidFill>
                        <a:effectLst/>
                      </a:endParaRPr>
                    </a:p>
                  </a:txBody>
                  <a:tcPr marL="35092" marR="35092" marT="17546" marB="1754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50000"/>
                      </a:schemeClr>
                    </a:solidFill>
                  </a:tcPr>
                </a:tc>
                <a:tc>
                  <a:txBody>
                    <a:bodyPr/>
                    <a:lstStyle/>
                    <a:p>
                      <a:pPr algn="r"/>
                      <a:r>
                        <a:rPr lang="en-US" sz="1100" dirty="0" smtClean="0"/>
                        <a:t>25.12%</a:t>
                      </a:r>
                      <a:endParaRPr lang="en-US" sz="1100" dirty="0"/>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r>
              <a:tr h="172251">
                <a:tc gridSpan="2">
                  <a:txBody>
                    <a:bodyPr/>
                    <a:lstStyle/>
                    <a:p>
                      <a:pPr algn="r"/>
                      <a:r>
                        <a:rPr lang="en-US" sz="900" b="1" dirty="0" smtClean="0">
                          <a:solidFill>
                            <a:schemeClr val="tx1"/>
                          </a:solidFill>
                          <a:effectLst/>
                        </a:rPr>
                        <a:t>Maternal Health &amp; Well-Being Indicators</a:t>
                      </a:r>
                      <a:endParaRPr lang="en-US" sz="900" b="1" dirty="0">
                        <a:solidFill>
                          <a:schemeClr val="tx1"/>
                        </a:solidFill>
                        <a:effectLst/>
                      </a:endParaRPr>
                    </a:p>
                  </a:txBody>
                  <a:tcPr marL="35092" marR="35092" marT="17546" marB="1754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309411">
                <a:tc>
                  <a:txBody>
                    <a:bodyPr/>
                    <a:lstStyle/>
                    <a:p>
                      <a:r>
                        <a:rPr lang="en-US" sz="1200" b="1" dirty="0">
                          <a:solidFill>
                            <a:schemeClr val="bg1"/>
                          </a:solidFill>
                          <a:effectLst/>
                        </a:rPr>
                        <a:t>Maternal Healthcare </a:t>
                      </a:r>
                      <a:r>
                        <a:rPr lang="en-US" sz="1200" b="1" dirty="0" smtClean="0">
                          <a:solidFill>
                            <a:schemeClr val="bg1"/>
                          </a:solidFill>
                          <a:effectLst/>
                        </a:rPr>
                        <a:t>Goal (Goal-70%)</a:t>
                      </a:r>
                      <a:endParaRPr lang="en-US" sz="1200" b="1" dirty="0">
                        <a:solidFill>
                          <a:schemeClr val="bg1"/>
                        </a:solidFill>
                        <a:effectLst/>
                      </a:endParaRPr>
                    </a:p>
                  </a:txBody>
                  <a:tcPr marL="35092" marR="35092" marT="17546" marB="1754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50000"/>
                      </a:schemeClr>
                    </a:solidFill>
                  </a:tcPr>
                </a:tc>
                <a:tc>
                  <a:txBody>
                    <a:bodyPr/>
                    <a:lstStyle/>
                    <a:p>
                      <a:pPr algn="r"/>
                      <a:r>
                        <a:rPr lang="en-US" sz="1100" dirty="0" smtClean="0"/>
                        <a:t>80.15%</a:t>
                      </a:r>
                      <a:endParaRPr lang="en-US" sz="1100" dirty="0"/>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FF"/>
                    </a:solidFill>
                  </a:tcPr>
                </a:tc>
              </a:tr>
              <a:tr h="299465">
                <a:tc>
                  <a:txBody>
                    <a:bodyPr/>
                    <a:lstStyle/>
                    <a:p>
                      <a:r>
                        <a:rPr lang="en-US" sz="1200" b="1" dirty="0">
                          <a:solidFill>
                            <a:schemeClr val="bg1"/>
                          </a:solidFill>
                          <a:effectLst/>
                        </a:rPr>
                        <a:t>Edinburgh </a:t>
                      </a:r>
                      <a:r>
                        <a:rPr lang="en-US" sz="1200" b="1" dirty="0" smtClean="0">
                          <a:solidFill>
                            <a:schemeClr val="bg1"/>
                          </a:solidFill>
                          <a:effectLst/>
                        </a:rPr>
                        <a:t>Screens (Goal-70%)</a:t>
                      </a:r>
                      <a:endParaRPr lang="en-US" sz="1200" b="1" dirty="0">
                        <a:solidFill>
                          <a:schemeClr val="bg1"/>
                        </a:solidFill>
                        <a:effectLst/>
                      </a:endParaRPr>
                    </a:p>
                  </a:txBody>
                  <a:tcPr marL="35092" marR="35092" marT="17546" marB="1754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50000"/>
                      </a:schemeClr>
                    </a:solidFill>
                  </a:tcPr>
                </a:tc>
                <a:tc>
                  <a:txBody>
                    <a:bodyPr/>
                    <a:lstStyle/>
                    <a:p>
                      <a:pPr algn="r"/>
                      <a:r>
                        <a:rPr lang="en-US" sz="1100" dirty="0" smtClean="0"/>
                        <a:t>73.58%</a:t>
                      </a:r>
                      <a:endParaRPr lang="en-US" sz="1100" dirty="0"/>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FF"/>
                    </a:solidFill>
                  </a:tcPr>
                </a:tc>
              </a:tr>
              <a:tr h="309411">
                <a:tc>
                  <a:txBody>
                    <a:bodyPr/>
                    <a:lstStyle/>
                    <a:p>
                      <a:r>
                        <a:rPr lang="en-US" sz="1200" b="1" dirty="0">
                          <a:solidFill>
                            <a:schemeClr val="bg1"/>
                          </a:solidFill>
                          <a:effectLst/>
                        </a:rPr>
                        <a:t>HV Healthcare </a:t>
                      </a:r>
                      <a:r>
                        <a:rPr lang="en-US" sz="1200" b="1" dirty="0" smtClean="0">
                          <a:solidFill>
                            <a:schemeClr val="bg1"/>
                          </a:solidFill>
                          <a:effectLst/>
                        </a:rPr>
                        <a:t>Education (Goal-70%)</a:t>
                      </a:r>
                      <a:endParaRPr lang="en-US" sz="1200" b="1" dirty="0">
                        <a:solidFill>
                          <a:schemeClr val="bg1"/>
                        </a:solidFill>
                        <a:effectLst/>
                      </a:endParaRPr>
                    </a:p>
                  </a:txBody>
                  <a:tcPr marL="35092" marR="35092" marT="17546" marB="1754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50000"/>
                      </a:schemeClr>
                    </a:solidFill>
                  </a:tcPr>
                </a:tc>
                <a:tc>
                  <a:txBody>
                    <a:bodyPr/>
                    <a:lstStyle/>
                    <a:p>
                      <a:pPr algn="r"/>
                      <a:r>
                        <a:rPr lang="en-US" sz="1100" dirty="0" smtClean="0"/>
                        <a:t>78.44%</a:t>
                      </a:r>
                      <a:endParaRPr lang="en-US" sz="1100" dirty="0"/>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FF"/>
                    </a:solidFill>
                  </a:tcPr>
                </a:tc>
              </a:tr>
              <a:tr h="309411">
                <a:tc>
                  <a:txBody>
                    <a:bodyPr/>
                    <a:lstStyle/>
                    <a:p>
                      <a:r>
                        <a:rPr lang="en-US" sz="1200" b="1" dirty="0">
                          <a:solidFill>
                            <a:schemeClr val="bg1"/>
                          </a:solidFill>
                          <a:effectLst/>
                        </a:rPr>
                        <a:t>HV Contraception </a:t>
                      </a:r>
                      <a:r>
                        <a:rPr lang="en-US" sz="1200" b="1" dirty="0" smtClean="0">
                          <a:solidFill>
                            <a:schemeClr val="bg1"/>
                          </a:solidFill>
                          <a:effectLst/>
                        </a:rPr>
                        <a:t>Education (Goal-60%)</a:t>
                      </a:r>
                      <a:endParaRPr lang="en-US" sz="1200" b="1" dirty="0">
                        <a:solidFill>
                          <a:schemeClr val="bg1"/>
                        </a:solidFill>
                        <a:effectLst/>
                      </a:endParaRPr>
                    </a:p>
                  </a:txBody>
                  <a:tcPr marL="35092" marR="35092" marT="17546" marB="1754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50000"/>
                      </a:schemeClr>
                    </a:solidFill>
                  </a:tcPr>
                </a:tc>
                <a:tc>
                  <a:txBody>
                    <a:bodyPr/>
                    <a:lstStyle/>
                    <a:p>
                      <a:pPr algn="r"/>
                      <a:r>
                        <a:rPr lang="en-US" sz="1100" dirty="0" smtClean="0"/>
                        <a:t>81.46%</a:t>
                      </a:r>
                      <a:endParaRPr lang="en-US" sz="1100" dirty="0"/>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FF"/>
                    </a:solidFill>
                  </a:tcPr>
                </a:tc>
              </a:tr>
              <a:tr h="172251">
                <a:tc gridSpan="2">
                  <a:txBody>
                    <a:bodyPr/>
                    <a:lstStyle/>
                    <a:p>
                      <a:pPr algn="r"/>
                      <a:r>
                        <a:rPr lang="en-US" sz="1200" b="1" dirty="0" smtClean="0">
                          <a:solidFill>
                            <a:schemeClr val="tx1"/>
                          </a:solidFill>
                          <a:effectLst/>
                        </a:rPr>
                        <a:t>Child Development/School Readiness Indicators</a:t>
                      </a:r>
                      <a:endParaRPr lang="en-US" sz="1200" b="1" dirty="0">
                        <a:solidFill>
                          <a:schemeClr val="tx1"/>
                        </a:solidFill>
                        <a:effectLst/>
                      </a:endParaRPr>
                    </a:p>
                  </a:txBody>
                  <a:tcPr marL="35092" marR="35092" marT="17546" marB="1754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309411">
                <a:tc>
                  <a:txBody>
                    <a:bodyPr/>
                    <a:lstStyle/>
                    <a:p>
                      <a:r>
                        <a:rPr lang="en-US" sz="1200" b="1" dirty="0">
                          <a:solidFill>
                            <a:schemeClr val="bg1"/>
                          </a:solidFill>
                          <a:effectLst/>
                        </a:rPr>
                        <a:t>ASQ 3 Screen </a:t>
                      </a:r>
                      <a:r>
                        <a:rPr lang="en-US" sz="1200" b="1" dirty="0" smtClean="0">
                          <a:solidFill>
                            <a:schemeClr val="bg1"/>
                          </a:solidFill>
                          <a:effectLst/>
                        </a:rPr>
                        <a:t>Rate</a:t>
                      </a:r>
                    </a:p>
                    <a:p>
                      <a:r>
                        <a:rPr lang="en-US" sz="1200" b="1" dirty="0" smtClean="0">
                          <a:solidFill>
                            <a:schemeClr val="bg1"/>
                          </a:solidFill>
                          <a:effectLst/>
                        </a:rPr>
                        <a:t>(Goal-50%)</a:t>
                      </a:r>
                      <a:endParaRPr lang="en-US" sz="1200" b="1" dirty="0">
                        <a:solidFill>
                          <a:schemeClr val="bg1"/>
                        </a:solidFill>
                        <a:effectLst/>
                      </a:endParaRPr>
                    </a:p>
                  </a:txBody>
                  <a:tcPr marL="35092" marR="35092" marT="17546" marB="1754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50000"/>
                      </a:schemeClr>
                    </a:solidFill>
                  </a:tcPr>
                </a:tc>
                <a:tc>
                  <a:txBody>
                    <a:bodyPr/>
                    <a:lstStyle/>
                    <a:p>
                      <a:pPr algn="r"/>
                      <a:r>
                        <a:rPr lang="en-US" sz="1100" dirty="0" smtClean="0"/>
                        <a:t>71.55%</a:t>
                      </a:r>
                      <a:endParaRPr lang="en-US" sz="1100" dirty="0"/>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FF"/>
                    </a:solidFill>
                  </a:tcPr>
                </a:tc>
              </a:tr>
              <a:tr h="309411">
                <a:tc>
                  <a:txBody>
                    <a:bodyPr/>
                    <a:lstStyle/>
                    <a:p>
                      <a:r>
                        <a:rPr lang="en-US" sz="1200" b="1" dirty="0">
                          <a:solidFill>
                            <a:schemeClr val="bg1"/>
                          </a:solidFill>
                          <a:effectLst/>
                        </a:rPr>
                        <a:t>ASQ SE Screen </a:t>
                      </a:r>
                      <a:r>
                        <a:rPr lang="en-US" sz="1200" b="1" dirty="0" smtClean="0">
                          <a:solidFill>
                            <a:schemeClr val="bg1"/>
                          </a:solidFill>
                          <a:effectLst/>
                        </a:rPr>
                        <a:t>Rate</a:t>
                      </a:r>
                    </a:p>
                    <a:p>
                      <a:r>
                        <a:rPr lang="en-US" sz="1200" b="1" dirty="0" smtClean="0">
                          <a:solidFill>
                            <a:schemeClr val="bg1"/>
                          </a:solidFill>
                          <a:effectLst/>
                        </a:rPr>
                        <a:t>(Goal-50%)</a:t>
                      </a:r>
                      <a:endParaRPr lang="en-US" sz="1200" b="1" dirty="0">
                        <a:solidFill>
                          <a:schemeClr val="bg1"/>
                        </a:solidFill>
                        <a:effectLst/>
                      </a:endParaRPr>
                    </a:p>
                  </a:txBody>
                  <a:tcPr marL="35092" marR="35092" marT="17546" marB="1754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50000"/>
                      </a:schemeClr>
                    </a:solidFill>
                  </a:tcPr>
                </a:tc>
                <a:tc>
                  <a:txBody>
                    <a:bodyPr/>
                    <a:lstStyle/>
                    <a:p>
                      <a:pPr algn="r"/>
                      <a:r>
                        <a:rPr lang="en-US" sz="1100" dirty="0" smtClean="0"/>
                        <a:t>73.5%</a:t>
                      </a:r>
                      <a:endParaRPr lang="en-US" sz="1100" dirty="0"/>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FF"/>
                    </a:solidFill>
                  </a:tcPr>
                </a:tc>
              </a:tr>
              <a:tr h="172251">
                <a:tc gridSpan="2">
                  <a:txBody>
                    <a:bodyPr/>
                    <a:lstStyle/>
                    <a:p>
                      <a:pPr algn="r"/>
                      <a:r>
                        <a:rPr lang="en-US" sz="1200" b="1" dirty="0" smtClean="0">
                          <a:solidFill>
                            <a:schemeClr val="tx1"/>
                          </a:solidFill>
                          <a:effectLst/>
                        </a:rPr>
                        <a:t>Home Safety &amp; Family Resilience Indicators</a:t>
                      </a:r>
                      <a:endParaRPr lang="en-US" sz="1200" b="1" dirty="0">
                        <a:solidFill>
                          <a:schemeClr val="tx1"/>
                        </a:solidFill>
                        <a:effectLst/>
                      </a:endParaRPr>
                    </a:p>
                  </a:txBody>
                  <a:tcPr marL="35092" marR="35092" marT="17546" marB="1754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291890">
                <a:tc>
                  <a:txBody>
                    <a:bodyPr/>
                    <a:lstStyle/>
                    <a:p>
                      <a:r>
                        <a:rPr lang="en-US" sz="1200" b="1" dirty="0" smtClean="0">
                          <a:solidFill>
                            <a:schemeClr val="bg1"/>
                          </a:solidFill>
                          <a:effectLst/>
                        </a:rPr>
                        <a:t>Home Safety</a:t>
                      </a:r>
                      <a:r>
                        <a:rPr lang="en-US" sz="1200" b="1" baseline="0" dirty="0" smtClean="0">
                          <a:solidFill>
                            <a:schemeClr val="bg1"/>
                          </a:solidFill>
                          <a:effectLst/>
                        </a:rPr>
                        <a:t> Screens (Goal-70%)*</a:t>
                      </a:r>
                      <a:endParaRPr lang="en-US" sz="1200" b="1" dirty="0">
                        <a:solidFill>
                          <a:schemeClr val="bg1"/>
                        </a:solidFill>
                        <a:effectLst/>
                      </a:endParaRPr>
                    </a:p>
                  </a:txBody>
                  <a:tcPr marL="35092" marR="35092" marT="17546" marB="1754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50000"/>
                      </a:schemeClr>
                    </a:solidFill>
                  </a:tcPr>
                </a:tc>
                <a:tc>
                  <a:txBody>
                    <a:bodyPr/>
                    <a:lstStyle/>
                    <a:p>
                      <a:pPr algn="r"/>
                      <a:r>
                        <a:rPr lang="en-US" sz="1100" dirty="0" smtClean="0"/>
                        <a:t>82.19%</a:t>
                      </a:r>
                      <a:endParaRPr lang="en-US" sz="1100" dirty="0"/>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FF"/>
                    </a:solidFill>
                  </a:tcPr>
                </a:tc>
              </a:tr>
              <a:tr h="309411">
                <a:tc>
                  <a:txBody>
                    <a:bodyPr/>
                    <a:lstStyle/>
                    <a:p>
                      <a:r>
                        <a:rPr lang="en-US" sz="1200" b="1" dirty="0" smtClean="0">
                          <a:solidFill>
                            <a:schemeClr val="bg1"/>
                          </a:solidFill>
                          <a:effectLst/>
                        </a:rPr>
                        <a:t>Protective Factors Screens (Goal-70%)</a:t>
                      </a:r>
                      <a:endParaRPr lang="en-US" sz="1200" b="1" dirty="0">
                        <a:solidFill>
                          <a:schemeClr val="bg1"/>
                        </a:solidFill>
                        <a:effectLst/>
                      </a:endParaRPr>
                    </a:p>
                  </a:txBody>
                  <a:tcPr marL="35092" marR="35092" marT="17546" marB="1754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50000"/>
                      </a:schemeClr>
                    </a:solidFill>
                  </a:tcPr>
                </a:tc>
                <a:tc>
                  <a:txBody>
                    <a:bodyPr/>
                    <a:lstStyle/>
                    <a:p>
                      <a:pPr algn="r"/>
                      <a:r>
                        <a:rPr lang="en-US" sz="1100" dirty="0" smtClean="0"/>
                        <a:t>84.34%</a:t>
                      </a:r>
                      <a:endParaRPr lang="en-US" sz="1100" dirty="0"/>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FF"/>
                    </a:solidFill>
                  </a:tcPr>
                </a:tc>
              </a:tr>
              <a:tr h="277146">
                <a:tc>
                  <a:txBody>
                    <a:bodyPr/>
                    <a:lstStyle/>
                    <a:p>
                      <a:r>
                        <a:rPr lang="en-US" sz="900" b="1" dirty="0" smtClean="0">
                          <a:solidFill>
                            <a:schemeClr val="bg1"/>
                          </a:solidFill>
                          <a:effectLst/>
                        </a:rPr>
                        <a:t>WEB Screens</a:t>
                      </a:r>
                      <a:r>
                        <a:rPr lang="en-US" sz="900" b="1" baseline="0" dirty="0" smtClean="0">
                          <a:solidFill>
                            <a:schemeClr val="bg1"/>
                          </a:solidFill>
                          <a:effectLst/>
                        </a:rPr>
                        <a:t> (Goal-70%)*</a:t>
                      </a:r>
                      <a:endParaRPr lang="en-US" sz="900" b="1" dirty="0">
                        <a:solidFill>
                          <a:schemeClr val="bg1"/>
                        </a:solidFill>
                        <a:effectLst/>
                      </a:endParaRPr>
                    </a:p>
                  </a:txBody>
                  <a:tcPr marL="35092" marR="35092" marT="17546" marB="1754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50000"/>
                      </a:schemeClr>
                    </a:solidFill>
                  </a:tcPr>
                </a:tc>
                <a:tc>
                  <a:txBody>
                    <a:bodyPr/>
                    <a:lstStyle/>
                    <a:p>
                      <a:pPr algn="r"/>
                      <a:r>
                        <a:rPr lang="en-US" sz="1100" dirty="0" smtClean="0"/>
                        <a:t>76.27%</a:t>
                      </a:r>
                      <a:endParaRPr lang="en-US" sz="1100" dirty="0"/>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FF"/>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773719056"/>
              </p:ext>
            </p:extLst>
          </p:nvPr>
        </p:nvGraphicFramePr>
        <p:xfrm>
          <a:off x="6806317" y="1259596"/>
          <a:ext cx="2377439" cy="1601824"/>
        </p:xfrm>
        <a:graphic>
          <a:graphicData uri="http://schemas.openxmlformats.org/drawingml/2006/table">
            <a:tbl>
              <a:tblPr/>
              <a:tblGrid>
                <a:gridCol w="2377439"/>
              </a:tblGrid>
              <a:tr h="366596">
                <a:tc>
                  <a:txBody>
                    <a:bodyPr/>
                    <a:lstStyle/>
                    <a:p>
                      <a:pPr algn="r"/>
                      <a:r>
                        <a:rPr lang="en-US" sz="1200" dirty="0" smtClean="0"/>
                        <a:t>8 </a:t>
                      </a:r>
                      <a:r>
                        <a:rPr lang="en-US" sz="1200" dirty="0" err="1" smtClean="0"/>
                        <a:t>mo</a:t>
                      </a:r>
                      <a:r>
                        <a:rPr lang="en-US" sz="1200" dirty="0" smtClean="0"/>
                        <a:t>, 13 days</a:t>
                      </a:r>
                      <a:endParaRPr lang="en-US" sz="1200" dirty="0"/>
                    </a:p>
                  </a:txBody>
                  <a:tcPr marL="40316" marR="40316" marT="20158" marB="20158"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FF"/>
                    </a:solidFill>
                  </a:tcPr>
                </a:tc>
              </a:tr>
              <a:tr h="339450">
                <a:tc>
                  <a:txBody>
                    <a:bodyPr/>
                    <a:lstStyle/>
                    <a:p>
                      <a:pPr algn="r"/>
                      <a:r>
                        <a:rPr lang="en-US" sz="1200" dirty="0" smtClean="0"/>
                        <a:t>61.61%</a:t>
                      </a:r>
                      <a:endParaRPr lang="en-US" sz="1200" dirty="0"/>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FF"/>
                    </a:solidFill>
                  </a:tcPr>
                </a:tc>
              </a:tr>
              <a:tr h="252772">
                <a:tc>
                  <a:txBody>
                    <a:bodyPr/>
                    <a:lstStyle/>
                    <a:p>
                      <a:pPr algn="r"/>
                      <a:r>
                        <a:rPr lang="en-US" sz="1200" dirty="0" smtClean="0"/>
                        <a:t>87.2%</a:t>
                      </a:r>
                      <a:endParaRPr lang="en-US" sz="1200" dirty="0"/>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FF"/>
                    </a:solidFill>
                  </a:tcPr>
                </a:tc>
              </a:tr>
              <a:tr h="288404">
                <a:tc>
                  <a:txBody>
                    <a:bodyPr/>
                    <a:lstStyle/>
                    <a:p>
                      <a:pPr algn="r"/>
                      <a:r>
                        <a:rPr lang="en-US" sz="1200" dirty="0" smtClean="0"/>
                        <a:t>46.68%</a:t>
                      </a:r>
                      <a:endParaRPr lang="en-US" sz="1200" dirty="0"/>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r>
              <a:tr h="354602">
                <a:tc>
                  <a:txBody>
                    <a:bodyPr/>
                    <a:lstStyle/>
                    <a:p>
                      <a:pPr algn="r"/>
                      <a:r>
                        <a:rPr lang="en-US" sz="1200" dirty="0" smtClean="0"/>
                        <a:t>22.75%</a:t>
                      </a:r>
                      <a:endParaRPr lang="en-US" sz="1200" dirty="0"/>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9530030"/>
              </p:ext>
            </p:extLst>
          </p:nvPr>
        </p:nvGraphicFramePr>
        <p:xfrm>
          <a:off x="6806317" y="3069203"/>
          <a:ext cx="2377439" cy="1218618"/>
        </p:xfrm>
        <a:graphic>
          <a:graphicData uri="http://schemas.openxmlformats.org/drawingml/2006/table">
            <a:tbl>
              <a:tblPr/>
              <a:tblGrid>
                <a:gridCol w="2377439"/>
              </a:tblGrid>
              <a:tr h="318053">
                <a:tc>
                  <a:txBody>
                    <a:bodyPr/>
                    <a:lstStyle/>
                    <a:p>
                      <a:pPr algn="r"/>
                      <a:r>
                        <a:rPr lang="en-US" sz="1100" dirty="0" smtClean="0"/>
                        <a:t>81.08%</a:t>
                      </a:r>
                      <a:endParaRPr lang="en-US" sz="1100" dirty="0"/>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FF"/>
                    </a:solidFill>
                  </a:tcPr>
                </a:tc>
              </a:tr>
              <a:tr h="294198">
                <a:tc>
                  <a:txBody>
                    <a:bodyPr/>
                    <a:lstStyle/>
                    <a:p>
                      <a:pPr algn="r"/>
                      <a:r>
                        <a:rPr lang="en-US" sz="1100" dirty="0" smtClean="0"/>
                        <a:t>71.11%</a:t>
                      </a:r>
                      <a:endParaRPr lang="en-US" sz="1100" dirty="0"/>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FF"/>
                    </a:solidFill>
                  </a:tcPr>
                </a:tc>
              </a:tr>
              <a:tr h="310101">
                <a:tc>
                  <a:txBody>
                    <a:bodyPr/>
                    <a:lstStyle/>
                    <a:p>
                      <a:pPr algn="r"/>
                      <a:r>
                        <a:rPr lang="en-US" sz="1100" dirty="0" smtClean="0"/>
                        <a:t>84.59%</a:t>
                      </a:r>
                      <a:endParaRPr lang="en-US" sz="1100" dirty="0"/>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FF"/>
                    </a:solidFill>
                  </a:tcPr>
                </a:tc>
              </a:tr>
              <a:tr h="296266">
                <a:tc>
                  <a:txBody>
                    <a:bodyPr/>
                    <a:lstStyle/>
                    <a:p>
                      <a:pPr algn="r"/>
                      <a:r>
                        <a:rPr lang="en-US" sz="1100" dirty="0" smtClean="0"/>
                        <a:t>84.31%</a:t>
                      </a:r>
                      <a:endParaRPr lang="en-US" sz="1100" dirty="0"/>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FF"/>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4686082"/>
              </p:ext>
            </p:extLst>
          </p:nvPr>
        </p:nvGraphicFramePr>
        <p:xfrm>
          <a:off x="6806316" y="4524292"/>
          <a:ext cx="2377439" cy="811033"/>
        </p:xfrm>
        <a:graphic>
          <a:graphicData uri="http://schemas.openxmlformats.org/drawingml/2006/table">
            <a:tbl>
              <a:tblPr/>
              <a:tblGrid>
                <a:gridCol w="2377439"/>
              </a:tblGrid>
              <a:tr h="365965">
                <a:tc>
                  <a:txBody>
                    <a:bodyPr/>
                    <a:lstStyle/>
                    <a:p>
                      <a:pPr algn="r"/>
                      <a:r>
                        <a:rPr lang="en-US" sz="1100" dirty="0" smtClean="0"/>
                        <a:t>73.85%</a:t>
                      </a:r>
                      <a:endParaRPr lang="en-US" sz="1100" dirty="0"/>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FF"/>
                    </a:solidFill>
                  </a:tcPr>
                </a:tc>
              </a:tr>
              <a:tr h="445068">
                <a:tc>
                  <a:txBody>
                    <a:bodyPr/>
                    <a:lstStyle/>
                    <a:p>
                      <a:pPr algn="r"/>
                      <a:r>
                        <a:rPr lang="en-US" sz="1100" dirty="0" smtClean="0"/>
                        <a:t>75.7%</a:t>
                      </a:r>
                      <a:endParaRPr lang="en-US" sz="1100" dirty="0"/>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FF"/>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86881559"/>
              </p:ext>
            </p:extLst>
          </p:nvPr>
        </p:nvGraphicFramePr>
        <p:xfrm>
          <a:off x="6806316" y="5542059"/>
          <a:ext cx="2377439" cy="872237"/>
        </p:xfrm>
        <a:graphic>
          <a:graphicData uri="http://schemas.openxmlformats.org/drawingml/2006/table">
            <a:tbl>
              <a:tblPr/>
              <a:tblGrid>
                <a:gridCol w="2377439"/>
              </a:tblGrid>
              <a:tr h="235576">
                <a:tc>
                  <a:txBody>
                    <a:bodyPr/>
                    <a:lstStyle/>
                    <a:p>
                      <a:pPr algn="r"/>
                      <a:r>
                        <a:rPr lang="en-US" sz="1100" dirty="0" smtClean="0"/>
                        <a:t>73.85%</a:t>
                      </a:r>
                      <a:endParaRPr lang="en-US" sz="1100" dirty="0"/>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FF"/>
                    </a:solidFill>
                  </a:tcPr>
                </a:tc>
              </a:tr>
              <a:tr h="315190">
                <a:tc>
                  <a:txBody>
                    <a:bodyPr/>
                    <a:lstStyle/>
                    <a:p>
                      <a:pPr algn="r"/>
                      <a:r>
                        <a:rPr lang="en-US" sz="1100" dirty="0" smtClean="0"/>
                        <a:t>92.68%</a:t>
                      </a:r>
                      <a:endParaRPr lang="en-US" sz="1100" dirty="0"/>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FF"/>
                    </a:solidFill>
                  </a:tcPr>
                </a:tc>
              </a:tr>
              <a:tr h="321471">
                <a:tc>
                  <a:txBody>
                    <a:bodyPr/>
                    <a:lstStyle/>
                    <a:p>
                      <a:pPr algn="r"/>
                      <a:r>
                        <a:rPr lang="en-US" sz="1100" dirty="0" smtClean="0"/>
                        <a:t>75.28%</a:t>
                      </a:r>
                      <a:endParaRPr lang="en-US" sz="1100" dirty="0"/>
                    </a:p>
                  </a:txBody>
                  <a:tcPr marL="40316" marR="40316" marT="20158" marB="2015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FF"/>
                    </a:solidFill>
                  </a:tcPr>
                </a:tc>
              </a:tr>
            </a:tbl>
          </a:graphicData>
        </a:graphic>
      </p:graphicFrame>
      <p:sp>
        <p:nvSpPr>
          <p:cNvPr id="11" name="Rectangle 10"/>
          <p:cNvSpPr/>
          <p:nvPr/>
        </p:nvSpPr>
        <p:spPr>
          <a:xfrm>
            <a:off x="6884275" y="863155"/>
            <a:ext cx="3949262" cy="507831"/>
          </a:xfrm>
          <a:prstGeom prst="rect">
            <a:avLst/>
          </a:prstGeom>
          <a:noFill/>
        </p:spPr>
        <p:txBody>
          <a:bodyPr wrap="square">
            <a:spAutoFit/>
          </a:bodyPr>
          <a:lstStyle/>
          <a:p>
            <a:pPr marL="214313" indent="-214313">
              <a:buFont typeface="Arial" panose="020B0604020202020204" pitchFamily="34" charset="0"/>
              <a:buChar char="•"/>
            </a:pPr>
            <a:endParaRPr lang="en-US" sz="1350" b="1" dirty="0">
              <a:solidFill>
                <a:prstClr val="black"/>
              </a:solidFill>
            </a:endParaRPr>
          </a:p>
          <a:p>
            <a:endParaRPr lang="en-US" sz="1350" b="1" dirty="0">
              <a:solidFill>
                <a:prstClr val="black"/>
              </a:solidFill>
            </a:endParaRPr>
          </a:p>
        </p:txBody>
      </p:sp>
    </p:spTree>
    <p:extLst>
      <p:ext uri="{BB962C8B-B14F-4D97-AF65-F5344CB8AC3E}">
        <p14:creationId xmlns:p14="http://schemas.microsoft.com/office/powerpoint/2010/main" val="3322949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402844"/>
            <a:ext cx="7886700" cy="994172"/>
          </a:xfrm>
        </p:spPr>
        <p:txBody>
          <a:bodyPr>
            <a:normAutofit fontScale="90000"/>
          </a:bodyPr>
          <a:lstStyle/>
          <a:p>
            <a:pPr algn="ctr"/>
            <a:r>
              <a:rPr lang="en-US" dirty="0" smtClean="0"/>
              <a:t>Promise 1000 Progress Framework</a:t>
            </a:r>
            <a:endParaRPr lang="en-US" dirty="0"/>
          </a:p>
        </p:txBody>
      </p:sp>
      <p:sp>
        <p:nvSpPr>
          <p:cNvPr id="7" name="TextBox 6"/>
          <p:cNvSpPr txBox="1"/>
          <p:nvPr/>
        </p:nvSpPr>
        <p:spPr>
          <a:xfrm>
            <a:off x="4311967" y="1780932"/>
            <a:ext cx="3146989" cy="923330"/>
          </a:xfrm>
          <a:prstGeom prst="rect">
            <a:avLst/>
          </a:prstGeom>
          <a:solidFill>
            <a:srgbClr val="FF0000"/>
          </a:solidFill>
        </p:spPr>
        <p:txBody>
          <a:bodyPr wrap="square" rtlCol="0">
            <a:spAutoFit/>
          </a:bodyPr>
          <a:lstStyle/>
          <a:p>
            <a:pPr algn="ctr"/>
            <a:r>
              <a:rPr lang="en-US" sz="1350" b="1" u="sng" dirty="0">
                <a:solidFill>
                  <a:prstClr val="black"/>
                </a:solidFill>
              </a:rPr>
              <a:t>Conceptualization and Groundwork</a:t>
            </a:r>
          </a:p>
          <a:p>
            <a:pPr marL="214313" indent="-214313">
              <a:buFontTx/>
              <a:buChar char="-"/>
            </a:pPr>
            <a:r>
              <a:rPr lang="en-US" sz="1350" dirty="0">
                <a:solidFill>
                  <a:prstClr val="black"/>
                </a:solidFill>
              </a:rPr>
              <a:t>ECS</a:t>
            </a:r>
          </a:p>
          <a:p>
            <a:pPr marL="214313" indent="-214313">
              <a:buFontTx/>
              <a:buChar char="-"/>
            </a:pPr>
            <a:r>
              <a:rPr lang="en-US" sz="1350" dirty="0">
                <a:solidFill>
                  <a:prstClr val="black"/>
                </a:solidFill>
              </a:rPr>
              <a:t>Strategic Planning</a:t>
            </a:r>
          </a:p>
          <a:p>
            <a:pPr marL="214313" indent="-214313">
              <a:buFontTx/>
              <a:buChar char="-"/>
            </a:pPr>
            <a:r>
              <a:rPr lang="en-US" sz="1350" dirty="0">
                <a:solidFill>
                  <a:prstClr val="black"/>
                </a:solidFill>
              </a:rPr>
              <a:t>Database development	</a:t>
            </a:r>
          </a:p>
        </p:txBody>
      </p:sp>
      <p:sp>
        <p:nvSpPr>
          <p:cNvPr id="8" name="TextBox 7"/>
          <p:cNvSpPr txBox="1"/>
          <p:nvPr/>
        </p:nvSpPr>
        <p:spPr>
          <a:xfrm>
            <a:off x="2809515" y="2908501"/>
            <a:ext cx="2120811" cy="507831"/>
          </a:xfrm>
          <a:prstGeom prst="rect">
            <a:avLst/>
          </a:prstGeom>
          <a:solidFill>
            <a:schemeClr val="accent1"/>
          </a:solidFill>
        </p:spPr>
        <p:txBody>
          <a:bodyPr wrap="square" rtlCol="0">
            <a:spAutoFit/>
          </a:bodyPr>
          <a:lstStyle/>
          <a:p>
            <a:pPr algn="ctr"/>
            <a:r>
              <a:rPr lang="en-US" sz="1350" b="1" u="sng" dirty="0">
                <a:solidFill>
                  <a:prstClr val="black"/>
                </a:solidFill>
              </a:rPr>
              <a:t>Launch</a:t>
            </a:r>
          </a:p>
          <a:p>
            <a:pPr marL="214313" indent="-214313">
              <a:buFontTx/>
              <a:buChar char="-"/>
            </a:pPr>
            <a:r>
              <a:rPr lang="en-US" sz="1350" dirty="0">
                <a:solidFill>
                  <a:prstClr val="black"/>
                </a:solidFill>
              </a:rPr>
              <a:t>Initial grants</a:t>
            </a:r>
          </a:p>
        </p:txBody>
      </p:sp>
      <p:sp>
        <p:nvSpPr>
          <p:cNvPr id="9" name="TextBox 8"/>
          <p:cNvSpPr txBox="1"/>
          <p:nvPr/>
        </p:nvSpPr>
        <p:spPr>
          <a:xfrm>
            <a:off x="2184363" y="3666348"/>
            <a:ext cx="3371115" cy="715581"/>
          </a:xfrm>
          <a:prstGeom prst="rect">
            <a:avLst/>
          </a:prstGeom>
          <a:solidFill>
            <a:srgbClr val="00B050"/>
          </a:solidFill>
        </p:spPr>
        <p:txBody>
          <a:bodyPr wrap="square" rtlCol="0">
            <a:spAutoFit/>
          </a:bodyPr>
          <a:lstStyle/>
          <a:p>
            <a:pPr algn="ctr"/>
            <a:r>
              <a:rPr lang="en-US" sz="1350" b="1" u="sng" dirty="0">
                <a:solidFill>
                  <a:prstClr val="black"/>
                </a:solidFill>
              </a:rPr>
              <a:t>Growth and Improvement</a:t>
            </a:r>
          </a:p>
          <a:p>
            <a:pPr marL="214313" indent="-214313">
              <a:buFontTx/>
              <a:buChar char="-"/>
            </a:pPr>
            <a:r>
              <a:rPr lang="en-US" sz="1350" dirty="0">
                <a:solidFill>
                  <a:prstClr val="black"/>
                </a:solidFill>
              </a:rPr>
              <a:t>Increased funding/families served</a:t>
            </a:r>
          </a:p>
          <a:p>
            <a:pPr marL="214313" indent="-214313">
              <a:buFontTx/>
              <a:buChar char="-"/>
            </a:pPr>
            <a:r>
              <a:rPr lang="en-US" sz="1350" dirty="0">
                <a:solidFill>
                  <a:prstClr val="black"/>
                </a:solidFill>
              </a:rPr>
              <a:t>Program Improvements</a:t>
            </a:r>
          </a:p>
        </p:txBody>
      </p:sp>
      <p:sp>
        <p:nvSpPr>
          <p:cNvPr id="11" name="TextBox 10"/>
          <p:cNvSpPr txBox="1"/>
          <p:nvPr/>
        </p:nvSpPr>
        <p:spPr>
          <a:xfrm>
            <a:off x="6615883" y="3561262"/>
            <a:ext cx="2548058" cy="923330"/>
          </a:xfrm>
          <a:prstGeom prst="rect">
            <a:avLst/>
          </a:prstGeom>
          <a:solidFill>
            <a:srgbClr val="FFFF00"/>
          </a:solidFill>
        </p:spPr>
        <p:txBody>
          <a:bodyPr wrap="square" rtlCol="0">
            <a:spAutoFit/>
          </a:bodyPr>
          <a:lstStyle/>
          <a:p>
            <a:r>
              <a:rPr lang="en-US" sz="1350" b="1" u="sng" dirty="0">
                <a:solidFill>
                  <a:prstClr val="black"/>
                </a:solidFill>
              </a:rPr>
              <a:t>Innovations and leadership</a:t>
            </a:r>
          </a:p>
          <a:p>
            <a:pPr marL="214313" indent="-214313">
              <a:buFontTx/>
              <a:buChar char="-"/>
            </a:pPr>
            <a:r>
              <a:rPr lang="en-US" sz="1350" dirty="0">
                <a:solidFill>
                  <a:prstClr val="black"/>
                </a:solidFill>
              </a:rPr>
              <a:t>Research</a:t>
            </a:r>
          </a:p>
          <a:p>
            <a:pPr marL="214313" indent="-214313">
              <a:buFontTx/>
              <a:buChar char="-"/>
            </a:pPr>
            <a:r>
              <a:rPr lang="en-US" sz="1350" dirty="0">
                <a:solidFill>
                  <a:prstClr val="black"/>
                </a:solidFill>
              </a:rPr>
              <a:t>Key Partnerships</a:t>
            </a:r>
          </a:p>
          <a:p>
            <a:pPr marL="214313" indent="-214313">
              <a:buFontTx/>
              <a:buChar char="-"/>
            </a:pPr>
            <a:r>
              <a:rPr lang="en-US" sz="1350" dirty="0">
                <a:solidFill>
                  <a:prstClr val="black"/>
                </a:solidFill>
              </a:rPr>
              <a:t>Regional/national leadership</a:t>
            </a:r>
          </a:p>
        </p:txBody>
      </p:sp>
      <p:cxnSp>
        <p:nvCxnSpPr>
          <p:cNvPr id="13" name="Straight Arrow Connector 12"/>
          <p:cNvCxnSpPr>
            <a:endCxn id="8" idx="0"/>
          </p:cNvCxnSpPr>
          <p:nvPr/>
        </p:nvCxnSpPr>
        <p:spPr>
          <a:xfrm flipH="1">
            <a:off x="3869920" y="2681180"/>
            <a:ext cx="820200" cy="2273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a:endCxn id="9" idx="0"/>
          </p:cNvCxnSpPr>
          <p:nvPr/>
        </p:nvCxnSpPr>
        <p:spPr>
          <a:xfrm>
            <a:off x="3869920" y="3416331"/>
            <a:ext cx="0" cy="2500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3"/>
          </p:cNvCxnSpPr>
          <p:nvPr/>
        </p:nvCxnSpPr>
        <p:spPr>
          <a:xfrm flipV="1">
            <a:off x="5555477" y="4012596"/>
            <a:ext cx="1060406" cy="115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3"/>
          </p:cNvCxnSpPr>
          <p:nvPr/>
        </p:nvCxnSpPr>
        <p:spPr>
          <a:xfrm flipV="1">
            <a:off x="5555477" y="4012596"/>
            <a:ext cx="1060406" cy="1154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80018" y="4736729"/>
            <a:ext cx="3498778" cy="1131079"/>
          </a:xfrm>
          <a:prstGeom prst="rect">
            <a:avLst/>
          </a:prstGeom>
          <a:solidFill>
            <a:srgbClr val="FF9900"/>
          </a:solidFill>
        </p:spPr>
        <p:txBody>
          <a:bodyPr wrap="none" rtlCol="0">
            <a:spAutoFit/>
          </a:bodyPr>
          <a:lstStyle/>
          <a:p>
            <a:r>
              <a:rPr lang="en-US" sz="1350" b="1" u="sng" dirty="0">
                <a:solidFill>
                  <a:prstClr val="black"/>
                </a:solidFill>
              </a:rPr>
              <a:t>Improved Family/Child/Community Outcomes</a:t>
            </a:r>
          </a:p>
          <a:p>
            <a:pPr marL="214313" indent="-214313">
              <a:buFontTx/>
              <a:buChar char="-"/>
            </a:pPr>
            <a:r>
              <a:rPr lang="en-US" sz="1350" dirty="0">
                <a:solidFill>
                  <a:prstClr val="black"/>
                </a:solidFill>
              </a:rPr>
              <a:t>Child Health and Well-Being</a:t>
            </a:r>
          </a:p>
          <a:p>
            <a:pPr marL="214313" indent="-214313">
              <a:buFontTx/>
              <a:buChar char="-"/>
            </a:pPr>
            <a:r>
              <a:rPr lang="en-US" sz="1350" dirty="0">
                <a:solidFill>
                  <a:prstClr val="black"/>
                </a:solidFill>
              </a:rPr>
              <a:t>Maternal Health and Well-Being</a:t>
            </a:r>
          </a:p>
          <a:p>
            <a:pPr marL="214313" indent="-214313">
              <a:buFontTx/>
              <a:buChar char="-"/>
            </a:pPr>
            <a:r>
              <a:rPr lang="en-US" sz="1350" dirty="0">
                <a:solidFill>
                  <a:prstClr val="black"/>
                </a:solidFill>
              </a:rPr>
              <a:t>Child Development and School Readiness</a:t>
            </a:r>
          </a:p>
          <a:p>
            <a:pPr marL="214313" indent="-214313">
              <a:buFontTx/>
              <a:buChar char="-"/>
            </a:pPr>
            <a:r>
              <a:rPr lang="en-US" sz="1350" dirty="0">
                <a:solidFill>
                  <a:prstClr val="black"/>
                </a:solidFill>
              </a:rPr>
              <a:t>Home Safety and Family Resiliency</a:t>
            </a:r>
          </a:p>
        </p:txBody>
      </p:sp>
      <p:cxnSp>
        <p:nvCxnSpPr>
          <p:cNvPr id="33" name="Straight Arrow Connector 32"/>
          <p:cNvCxnSpPr>
            <a:stCxn id="9" idx="2"/>
          </p:cNvCxnSpPr>
          <p:nvPr/>
        </p:nvCxnSpPr>
        <p:spPr>
          <a:xfrm>
            <a:off x="3869921" y="4381929"/>
            <a:ext cx="410099" cy="3427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1" idx="2"/>
          </p:cNvCxnSpPr>
          <p:nvPr/>
        </p:nvCxnSpPr>
        <p:spPr>
          <a:xfrm flipH="1">
            <a:off x="7651134" y="4484593"/>
            <a:ext cx="238778" cy="2400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3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US" dirty="0"/>
          </a:p>
        </p:txBody>
      </p:sp>
      <p:sp>
        <p:nvSpPr>
          <p:cNvPr id="3" name="Content Placeholder 2"/>
          <p:cNvSpPr>
            <a:spLocks noGrp="1"/>
          </p:cNvSpPr>
          <p:nvPr>
            <p:ph idx="1"/>
          </p:nvPr>
        </p:nvSpPr>
        <p:spPr/>
        <p:txBody>
          <a:bodyPr>
            <a:normAutofit lnSpcReduction="10000"/>
          </a:bodyPr>
          <a:lstStyle/>
          <a:p>
            <a:r>
              <a:rPr lang="en-US" sz="2600" dirty="0">
                <a:latin typeface="+mj-lt"/>
                <a:cs typeface="Arial" panose="020B0604020202020204" pitchFamily="34" charset="0"/>
              </a:rPr>
              <a:t>Expand services to reach more families in need</a:t>
            </a:r>
          </a:p>
          <a:p>
            <a:pPr marL="0" indent="0">
              <a:buNone/>
            </a:pPr>
            <a:endParaRPr lang="en-US" sz="2600" dirty="0">
              <a:latin typeface="+mj-lt"/>
              <a:cs typeface="Arial" panose="020B0604020202020204" pitchFamily="34" charset="0"/>
            </a:endParaRPr>
          </a:p>
          <a:p>
            <a:r>
              <a:rPr lang="en-US" sz="2600" dirty="0">
                <a:latin typeface="+mj-lt"/>
                <a:cs typeface="Arial" panose="020B0604020202020204" pitchFamily="34" charset="0"/>
              </a:rPr>
              <a:t>Further develop integration of home visiting with medical home</a:t>
            </a:r>
          </a:p>
          <a:p>
            <a:endParaRPr lang="en-US" sz="2600" dirty="0">
              <a:latin typeface="+mj-lt"/>
              <a:cs typeface="Arial" panose="020B0604020202020204" pitchFamily="34" charset="0"/>
            </a:endParaRPr>
          </a:p>
          <a:p>
            <a:r>
              <a:rPr lang="en-US" sz="2600" dirty="0">
                <a:latin typeface="+mj-lt"/>
                <a:cs typeface="Arial" panose="020B0604020202020204" pitchFamily="34" charset="0"/>
              </a:rPr>
              <a:t>Dynamically target home visiting components for families based on individual needs</a:t>
            </a:r>
          </a:p>
          <a:p>
            <a:endParaRPr lang="en-US" sz="2600" dirty="0">
              <a:latin typeface="+mj-lt"/>
              <a:cs typeface="Arial" panose="020B0604020202020204" pitchFamily="34" charset="0"/>
            </a:endParaRPr>
          </a:p>
          <a:p>
            <a:r>
              <a:rPr lang="en-US" sz="2600" dirty="0">
                <a:latin typeface="+mj-lt"/>
                <a:cs typeface="Arial" panose="020B0604020202020204" pitchFamily="34" charset="0"/>
              </a:rPr>
              <a:t>Progress towards a complete umbrella funding structure</a:t>
            </a:r>
          </a:p>
          <a:p>
            <a:pPr marL="0" indent="0">
              <a:buNone/>
            </a:pPr>
            <a:endParaRPr lang="en-US" sz="2600" dirty="0">
              <a:latin typeface="+mj-lt"/>
              <a:cs typeface="Arial" panose="020B0604020202020204" pitchFamily="34" charset="0"/>
            </a:endParaRPr>
          </a:p>
          <a:p>
            <a:r>
              <a:rPr lang="en-US" sz="2600" dirty="0">
                <a:latin typeface="+mj-lt"/>
                <a:cs typeface="Arial" panose="020B0604020202020204" pitchFamily="34" charset="0"/>
              </a:rPr>
              <a:t>Demonstrate fiscal impact on healthcare expenditures</a:t>
            </a:r>
          </a:p>
          <a:p>
            <a:endParaRPr lang="en-US" dirty="0"/>
          </a:p>
        </p:txBody>
      </p:sp>
    </p:spTree>
    <p:extLst>
      <p:ext uri="{BB962C8B-B14F-4D97-AF65-F5344CB8AC3E}">
        <p14:creationId xmlns:p14="http://schemas.microsoft.com/office/powerpoint/2010/main" val="1672285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456953" y="196582"/>
            <a:ext cx="7068710" cy="5836958"/>
          </a:xfrm>
          <a:prstGeom prst="rect">
            <a:avLst/>
          </a:prstGeom>
        </p:spPr>
      </p:pic>
    </p:spTree>
    <p:extLst>
      <p:ext uri="{BB962C8B-B14F-4D97-AF65-F5344CB8AC3E}">
        <p14:creationId xmlns:p14="http://schemas.microsoft.com/office/powerpoint/2010/main" val="4123884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 Impact Model</a:t>
            </a:r>
            <a:endParaRPr lang="en-US" dirty="0"/>
          </a:p>
        </p:txBody>
      </p:sp>
      <p:pic>
        <p:nvPicPr>
          <p:cNvPr id="4" name="Content Placeholder 3"/>
          <p:cNvPicPr>
            <a:picLocks noGrp="1" noChangeAspect="1"/>
          </p:cNvPicPr>
          <p:nvPr>
            <p:ph idx="1"/>
          </p:nvPr>
        </p:nvPicPr>
        <p:blipFill>
          <a:blip r:embed="rId2"/>
          <a:stretch>
            <a:fillRect/>
          </a:stretch>
        </p:blipFill>
        <p:spPr>
          <a:xfrm>
            <a:off x="3200928" y="1335687"/>
            <a:ext cx="5259260" cy="4199674"/>
          </a:xfrm>
          <a:prstGeom prst="rect">
            <a:avLst/>
          </a:prstGeom>
        </p:spPr>
      </p:pic>
    </p:spTree>
    <p:extLst>
      <p:ext uri="{BB962C8B-B14F-4D97-AF65-F5344CB8AC3E}">
        <p14:creationId xmlns:p14="http://schemas.microsoft.com/office/powerpoint/2010/main" val="552903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Strategic Planning:2013</a:t>
            </a:r>
            <a:endParaRPr lang="en-US" dirty="0"/>
          </a:p>
        </p:txBody>
      </p:sp>
      <p:sp>
        <p:nvSpPr>
          <p:cNvPr id="3" name="Content Placeholder 2"/>
          <p:cNvSpPr>
            <a:spLocks noGrp="1"/>
          </p:cNvSpPr>
          <p:nvPr>
            <p:ph idx="1"/>
          </p:nvPr>
        </p:nvSpPr>
        <p:spPr/>
        <p:txBody>
          <a:bodyPr>
            <a:normAutofit lnSpcReduction="10000"/>
          </a:bodyPr>
          <a:lstStyle/>
          <a:p>
            <a:r>
              <a:rPr lang="en-US" dirty="0"/>
              <a:t>Challenges identified by HV agencies</a:t>
            </a:r>
          </a:p>
          <a:p>
            <a:pPr lvl="1"/>
            <a:r>
              <a:rPr lang="en-US" dirty="0"/>
              <a:t>Multiple funding sources with varying reporting requirements &amp; stability</a:t>
            </a:r>
          </a:p>
          <a:p>
            <a:pPr lvl="1"/>
            <a:r>
              <a:rPr lang="en-US" dirty="0"/>
              <a:t>Data collection for outcomes analysis and reporting</a:t>
            </a:r>
          </a:p>
          <a:p>
            <a:pPr lvl="1"/>
            <a:r>
              <a:rPr lang="en-US" dirty="0"/>
              <a:t>Recruiting and maintaining referral sources, or service advertisement</a:t>
            </a:r>
          </a:p>
          <a:p>
            <a:r>
              <a:rPr lang="en-US" dirty="0"/>
              <a:t>Challenges noted by users/referral sources</a:t>
            </a:r>
          </a:p>
          <a:p>
            <a:pPr lvl="1"/>
            <a:r>
              <a:rPr lang="en-US" dirty="0"/>
              <a:t>Varying, confusing eligibility requirements</a:t>
            </a:r>
          </a:p>
          <a:p>
            <a:pPr lvl="1"/>
            <a:r>
              <a:rPr lang="en-US" dirty="0"/>
              <a:t>Varying, confusing service areas</a:t>
            </a:r>
          </a:p>
          <a:p>
            <a:pPr lvl="1"/>
            <a:r>
              <a:rPr lang="en-US" dirty="0"/>
              <a:t>Varying, confusing referral process</a:t>
            </a:r>
          </a:p>
          <a:p>
            <a:pPr lvl="1"/>
            <a:endParaRPr lang="en-US" dirty="0"/>
          </a:p>
        </p:txBody>
      </p:sp>
    </p:spTree>
    <p:extLst>
      <p:ext uri="{BB962C8B-B14F-4D97-AF65-F5344CB8AC3E}">
        <p14:creationId xmlns:p14="http://schemas.microsoft.com/office/powerpoint/2010/main" val="2341264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8305800" cy="1143000"/>
          </a:xfrm>
        </p:spPr>
        <p:txBody>
          <a:bodyPr/>
          <a:lstStyle/>
          <a:p>
            <a:r>
              <a:rPr lang="en-US" dirty="0"/>
              <a:t>Home Visiting-Kansas City</a:t>
            </a:r>
          </a:p>
        </p:txBody>
      </p:sp>
      <p:sp>
        <p:nvSpPr>
          <p:cNvPr id="717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graphicFrame>
        <p:nvGraphicFramePr>
          <p:cNvPr id="7169" name="Chart 2"/>
          <p:cNvGraphicFramePr>
            <a:graphicFrameLocks/>
          </p:cNvGraphicFramePr>
          <p:nvPr/>
        </p:nvGraphicFramePr>
        <p:xfrm>
          <a:off x="1752600" y="1524000"/>
          <a:ext cx="8763000" cy="5029200"/>
        </p:xfrm>
        <a:graphic>
          <a:graphicData uri="http://schemas.openxmlformats.org/presentationml/2006/ole">
            <mc:AlternateContent xmlns:mc="http://schemas.openxmlformats.org/markup-compatibility/2006">
              <mc:Choice xmlns:v="urn:schemas-microsoft-com:vml" Requires="v">
                <p:oleObj spid="_x0000_s1027" name="Chart" r:id="rId4" imgW="5505165" imgH="3206774" progId="Excel.Sheet.8">
                  <p:embed/>
                </p:oleObj>
              </mc:Choice>
              <mc:Fallback>
                <p:oleObj name="Chart" r:id="rId4" imgW="5505165" imgH="3206774"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524000"/>
                        <a:ext cx="8763000" cy="502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05543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8305800" cy="1143000"/>
          </a:xfrm>
        </p:spPr>
        <p:txBody>
          <a:bodyPr/>
          <a:lstStyle/>
          <a:p>
            <a:r>
              <a:rPr lang="en-US" dirty="0"/>
              <a:t>Home Visiting-Kansas City</a:t>
            </a:r>
          </a:p>
        </p:txBody>
      </p:sp>
      <p:sp>
        <p:nvSpPr>
          <p:cNvPr id="4301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graphicFrame>
        <p:nvGraphicFramePr>
          <p:cNvPr id="43009" name="Chart 6"/>
          <p:cNvGraphicFramePr>
            <a:graphicFrameLocks/>
          </p:cNvGraphicFramePr>
          <p:nvPr/>
        </p:nvGraphicFramePr>
        <p:xfrm>
          <a:off x="1828800" y="1524000"/>
          <a:ext cx="8610600" cy="5105400"/>
        </p:xfrm>
        <a:graphic>
          <a:graphicData uri="http://schemas.openxmlformats.org/presentationml/2006/ole">
            <mc:AlternateContent xmlns:mc="http://schemas.openxmlformats.org/markup-compatibility/2006">
              <mc:Choice xmlns:v="urn:schemas-microsoft-com:vml" Requires="v">
                <p:oleObj spid="_x0000_s2051" name="Chart" r:id="rId4" imgW="5505165" imgH="3206774" progId="Excel.Sheet.8">
                  <p:embed/>
                </p:oleObj>
              </mc:Choice>
              <mc:Fallback>
                <p:oleObj name="Chart" r:id="rId4" imgW="5505165" imgH="3206774"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524000"/>
                        <a:ext cx="8610600" cy="510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1" name="Rectangle 3"/>
          <p:cNvSpPr>
            <a:spLocks noChangeArrowheads="1"/>
          </p:cNvSpPr>
          <p:nvPr/>
        </p:nvSpPr>
        <p:spPr bwMode="auto">
          <a:xfrm>
            <a:off x="1524001" y="30252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Tree>
    <p:extLst>
      <p:ext uri="{BB962C8B-B14F-4D97-AF65-F5344CB8AC3E}">
        <p14:creationId xmlns:p14="http://schemas.microsoft.com/office/powerpoint/2010/main" val="2457921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66" name="Group 14"/>
          <p:cNvGraphicFramePr>
            <a:graphicFrameLocks noGrp="1"/>
          </p:cNvGraphicFramePr>
          <p:nvPr>
            <p:extLst/>
          </p:nvPr>
        </p:nvGraphicFramePr>
        <p:xfrm>
          <a:off x="2209800" y="1504950"/>
          <a:ext cx="7696200" cy="5095784"/>
        </p:xfrm>
        <a:graphic>
          <a:graphicData uri="http://schemas.openxmlformats.org/drawingml/2006/table">
            <a:tbl>
              <a:tblPr/>
              <a:tblGrid>
                <a:gridCol w="7696200">
                  <a:extLst>
                    <a:ext uri="{9D8B030D-6E8A-4147-A177-3AD203B41FA5}">
                      <a16:colId xmlns="" xmlns:a16="http://schemas.microsoft.com/office/drawing/2014/main" val="20000"/>
                    </a:ext>
                  </a:extLst>
                </a:gridCol>
              </a:tblGrid>
              <a:tr h="466704">
                <a:tc>
                  <a:txBody>
                    <a:bodyPr/>
                    <a:lstStyle>
                      <a:lvl1pPr eaLnBrk="0" hangingPunct="0">
                        <a:spcBef>
                          <a:spcPct val="20000"/>
                        </a:spcBef>
                        <a:buFont typeface="Arial" panose="020B0604020202020204" pitchFamily="34" charset="0"/>
                        <a:defRPr sz="2800">
                          <a:solidFill>
                            <a:srgbClr val="007480"/>
                          </a:solidFill>
                          <a:latin typeface="Arial" panose="020B0604020202020204" pitchFamily="34" charset="0"/>
                        </a:defRPr>
                      </a:lvl1pPr>
                      <a:lvl2pPr marL="742950" indent="-285750" eaLnBrk="0" hangingPunct="0">
                        <a:lnSpc>
                          <a:spcPct val="114000"/>
                        </a:lnSpc>
                        <a:spcBef>
                          <a:spcPts val="1200"/>
                        </a:spcBef>
                        <a:buFont typeface="Arial" panose="020B0604020202020204" pitchFamily="34" charset="0"/>
                        <a:defRPr sz="2400">
                          <a:solidFill>
                            <a:srgbClr val="007480"/>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rgbClr val="007480"/>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rgbClr val="007480"/>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rgbClr val="007480"/>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1. Continuous </a:t>
                      </a:r>
                      <a:r>
                        <a:rPr kumimoji="0" lang="en-US" altLang="en-US" sz="1600" b="1"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funding</a:t>
                      </a:r>
                      <a:r>
                        <a:rPr kumimoji="0" lang="en-US" altLang="en-US" sz="16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 necessary to serve the families appropriate for home visiting services</a:t>
                      </a:r>
                    </a:p>
                  </a:txBody>
                  <a:tcPr marL="51435" marR="51435" marT="0" marB="0"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0"/>
                  </a:ext>
                </a:extLst>
              </a:tr>
              <a:tr h="704961">
                <a:tc>
                  <a:txBody>
                    <a:bodyPr/>
                    <a:lstStyle>
                      <a:lvl1pPr eaLnBrk="0" hangingPunct="0">
                        <a:spcBef>
                          <a:spcPct val="20000"/>
                        </a:spcBef>
                        <a:buFont typeface="Arial" panose="020B0604020202020204" pitchFamily="34" charset="0"/>
                        <a:defRPr sz="2800">
                          <a:solidFill>
                            <a:srgbClr val="007480"/>
                          </a:solidFill>
                          <a:latin typeface="Arial" panose="020B0604020202020204" pitchFamily="34" charset="0"/>
                        </a:defRPr>
                      </a:lvl1pPr>
                      <a:lvl2pPr marL="742950" indent="-285750" eaLnBrk="0" hangingPunct="0">
                        <a:lnSpc>
                          <a:spcPct val="114000"/>
                        </a:lnSpc>
                        <a:spcBef>
                          <a:spcPts val="1200"/>
                        </a:spcBef>
                        <a:buFont typeface="Arial" panose="020B0604020202020204" pitchFamily="34" charset="0"/>
                        <a:defRPr sz="2400">
                          <a:solidFill>
                            <a:srgbClr val="007480"/>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rgbClr val="007480"/>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rgbClr val="007480"/>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rgbClr val="007480"/>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2. A centralized recruitment, initial intake, and </a:t>
                      </a:r>
                      <a:r>
                        <a:rPr kumimoji="0" lang="en-US" altLang="en-US" sz="1600" b="1"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referral system</a:t>
                      </a:r>
                      <a:r>
                        <a:rPr kumimoji="0" lang="en-US" altLang="en-US" sz="16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 to ensure eligible families are served by the most appropriate home visiting program to meet their identified needs</a:t>
                      </a:r>
                    </a:p>
                  </a:txBody>
                  <a:tcPr marL="51435" marR="51435" marT="0" marB="0" horzOverflow="overflow">
                    <a:lnL>
                      <a:noFill/>
                    </a:lnL>
                    <a:lnR>
                      <a:noFill/>
                    </a:lnR>
                    <a:lnT>
                      <a:noFill/>
                    </a:lnT>
                    <a:lnB>
                      <a:noFill/>
                    </a:lnB>
                    <a:lnTlToBr>
                      <a:noFill/>
                    </a:lnTlToBr>
                    <a:lnBlToTr>
                      <a:noFill/>
                    </a:lnBlToTr>
                    <a:solidFill>
                      <a:srgbClr val="CCCCCC"/>
                    </a:solidFill>
                  </a:tcPr>
                </a:tc>
                <a:extLst>
                  <a:ext uri="{0D108BD9-81ED-4DB2-BD59-A6C34878D82A}">
                    <a16:rowId xmlns="" xmlns:a16="http://schemas.microsoft.com/office/drawing/2014/main" val="10001"/>
                  </a:ext>
                </a:extLst>
              </a:tr>
              <a:tr h="704961">
                <a:tc>
                  <a:txBody>
                    <a:bodyPr/>
                    <a:lstStyle>
                      <a:lvl1pPr eaLnBrk="0" hangingPunct="0">
                        <a:spcBef>
                          <a:spcPct val="20000"/>
                        </a:spcBef>
                        <a:buFont typeface="Arial" panose="020B0604020202020204" pitchFamily="34" charset="0"/>
                        <a:defRPr sz="2800">
                          <a:solidFill>
                            <a:srgbClr val="007480"/>
                          </a:solidFill>
                          <a:latin typeface="Arial" panose="020B0604020202020204" pitchFamily="34" charset="0"/>
                        </a:defRPr>
                      </a:lvl1pPr>
                      <a:lvl2pPr marL="742950" indent="-285750" eaLnBrk="0" hangingPunct="0">
                        <a:lnSpc>
                          <a:spcPct val="114000"/>
                        </a:lnSpc>
                        <a:spcBef>
                          <a:spcPts val="1200"/>
                        </a:spcBef>
                        <a:buFont typeface="Arial" panose="020B0604020202020204" pitchFamily="34" charset="0"/>
                        <a:defRPr sz="2400">
                          <a:solidFill>
                            <a:srgbClr val="007480"/>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rgbClr val="007480"/>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rgbClr val="007480"/>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rgbClr val="007480"/>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3. A </a:t>
                      </a:r>
                      <a:r>
                        <a:rPr kumimoji="0" lang="en-US" altLang="en-US" sz="1600" b="1"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coordinated approach</a:t>
                      </a:r>
                      <a:r>
                        <a:rPr kumimoji="0" lang="en-US" altLang="en-US" sz="16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 with home visiting partners, health care, mental health, social service, and education systems in the delivery of home visiting services.</a:t>
                      </a:r>
                    </a:p>
                  </a:txBody>
                  <a:tcPr marL="51435" marR="51435" marT="0" marB="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2"/>
                  </a:ext>
                </a:extLst>
              </a:tr>
              <a:tr h="704961">
                <a:tc>
                  <a:txBody>
                    <a:bodyPr/>
                    <a:lstStyle>
                      <a:lvl1pPr eaLnBrk="0" hangingPunct="0">
                        <a:spcBef>
                          <a:spcPct val="20000"/>
                        </a:spcBef>
                        <a:buFont typeface="Arial" panose="020B0604020202020204" pitchFamily="34" charset="0"/>
                        <a:defRPr sz="2800">
                          <a:solidFill>
                            <a:srgbClr val="007480"/>
                          </a:solidFill>
                          <a:latin typeface="Arial" panose="020B0604020202020204" pitchFamily="34" charset="0"/>
                        </a:defRPr>
                      </a:lvl1pPr>
                      <a:lvl2pPr marL="742950" indent="-285750" eaLnBrk="0" hangingPunct="0">
                        <a:lnSpc>
                          <a:spcPct val="114000"/>
                        </a:lnSpc>
                        <a:spcBef>
                          <a:spcPts val="1200"/>
                        </a:spcBef>
                        <a:buFont typeface="Arial" panose="020B0604020202020204" pitchFamily="34" charset="0"/>
                        <a:defRPr sz="2400">
                          <a:solidFill>
                            <a:srgbClr val="007480"/>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rgbClr val="007480"/>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rgbClr val="007480"/>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rgbClr val="007480"/>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4. A </a:t>
                      </a:r>
                      <a:r>
                        <a:rPr kumimoji="0" lang="en-US" altLang="en-US" sz="1600" b="1"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data system</a:t>
                      </a:r>
                      <a:r>
                        <a:rPr kumimoji="0" lang="en-US" altLang="en-US" sz="16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 for measurement of ongoing effectiveness of services provided and to identify areas for program improvement</a:t>
                      </a:r>
                    </a:p>
                  </a:txBody>
                  <a:tcPr marL="51435" marR="51435" marT="0" marB="0" horzOverflow="overflow">
                    <a:lnL>
                      <a:noFill/>
                    </a:lnL>
                    <a:lnR>
                      <a:noFill/>
                    </a:lnR>
                    <a:lnT>
                      <a:noFill/>
                    </a:lnT>
                    <a:lnB>
                      <a:noFill/>
                    </a:lnB>
                    <a:lnTlToBr>
                      <a:noFill/>
                    </a:lnTlToBr>
                    <a:lnBlToTr>
                      <a:noFill/>
                    </a:lnBlToTr>
                    <a:solidFill>
                      <a:srgbClr val="CCCCCC"/>
                    </a:solidFill>
                  </a:tcPr>
                </a:tc>
                <a:extLst>
                  <a:ext uri="{0D108BD9-81ED-4DB2-BD59-A6C34878D82A}">
                    <a16:rowId xmlns="" xmlns:a16="http://schemas.microsoft.com/office/drawing/2014/main" val="10003"/>
                  </a:ext>
                </a:extLst>
              </a:tr>
              <a:tr h="1056740">
                <a:tc>
                  <a:txBody>
                    <a:bodyPr/>
                    <a:lstStyle>
                      <a:lvl1pPr eaLnBrk="0" hangingPunct="0">
                        <a:spcBef>
                          <a:spcPct val="20000"/>
                        </a:spcBef>
                        <a:buFont typeface="Arial" panose="020B0604020202020204" pitchFamily="34" charset="0"/>
                        <a:defRPr sz="2800">
                          <a:solidFill>
                            <a:srgbClr val="007480"/>
                          </a:solidFill>
                          <a:latin typeface="Arial" panose="020B0604020202020204" pitchFamily="34" charset="0"/>
                        </a:defRPr>
                      </a:lvl1pPr>
                      <a:lvl2pPr marL="742950" indent="-285750" eaLnBrk="0" hangingPunct="0">
                        <a:lnSpc>
                          <a:spcPct val="114000"/>
                        </a:lnSpc>
                        <a:spcBef>
                          <a:spcPts val="1200"/>
                        </a:spcBef>
                        <a:buFont typeface="Arial" panose="020B0604020202020204" pitchFamily="34" charset="0"/>
                        <a:defRPr sz="2400">
                          <a:solidFill>
                            <a:srgbClr val="007480"/>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rgbClr val="007480"/>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rgbClr val="007480"/>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rgbClr val="007480"/>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5. Home visiting agencies that operate according to federally-identified “evidence-based” models, or are in the process of becoming an “evidence based” model, with </a:t>
                      </a:r>
                      <a:r>
                        <a:rPr kumimoji="0" lang="en-US" altLang="en-US" sz="1600" b="1"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standardized data  collection on shared outcomes, standards, and quality measures</a:t>
                      </a:r>
                    </a:p>
                  </a:txBody>
                  <a:tcPr marL="51435" marR="51435" marT="0" marB="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4"/>
                  </a:ext>
                </a:extLst>
              </a:tr>
              <a:tr h="704961">
                <a:tc>
                  <a:txBody>
                    <a:bodyPr/>
                    <a:lstStyle>
                      <a:lvl1pPr eaLnBrk="0" hangingPunct="0">
                        <a:spcBef>
                          <a:spcPct val="20000"/>
                        </a:spcBef>
                        <a:buFont typeface="Arial" panose="020B0604020202020204" pitchFamily="34" charset="0"/>
                        <a:defRPr sz="2800">
                          <a:solidFill>
                            <a:srgbClr val="007480"/>
                          </a:solidFill>
                          <a:latin typeface="Arial" panose="020B0604020202020204" pitchFamily="34" charset="0"/>
                        </a:defRPr>
                      </a:lvl1pPr>
                      <a:lvl2pPr marL="742950" indent="-285750" eaLnBrk="0" hangingPunct="0">
                        <a:lnSpc>
                          <a:spcPct val="114000"/>
                        </a:lnSpc>
                        <a:spcBef>
                          <a:spcPts val="1200"/>
                        </a:spcBef>
                        <a:buFont typeface="Arial" panose="020B0604020202020204" pitchFamily="34" charset="0"/>
                        <a:defRPr sz="2400">
                          <a:solidFill>
                            <a:srgbClr val="007480"/>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rgbClr val="007480"/>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rgbClr val="007480"/>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rgbClr val="007480"/>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6. Home visiting agencies that are staffed by </a:t>
                      </a:r>
                      <a:r>
                        <a:rPr kumimoji="0" lang="en-US" altLang="en-US" sz="1600" b="1"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highly-qualified and committed personnel</a:t>
                      </a:r>
                      <a:r>
                        <a:rPr kumimoji="0" lang="en-US" altLang="en-US" sz="16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 to provide centralized functions and services</a:t>
                      </a:r>
                    </a:p>
                  </a:txBody>
                  <a:tcPr marL="51435" marR="51435" marT="0" marB="0" horzOverflow="overflow">
                    <a:lnL>
                      <a:noFill/>
                    </a:lnL>
                    <a:lnR>
                      <a:noFill/>
                    </a:lnR>
                    <a:lnT>
                      <a:noFill/>
                    </a:lnT>
                    <a:lnB>
                      <a:noFill/>
                    </a:lnB>
                    <a:lnTlToBr>
                      <a:noFill/>
                    </a:lnTlToBr>
                    <a:lnBlToTr>
                      <a:noFill/>
                    </a:lnBlToTr>
                    <a:solidFill>
                      <a:srgbClr val="CCCCCC"/>
                    </a:solidFill>
                  </a:tcPr>
                </a:tc>
                <a:extLst>
                  <a:ext uri="{0D108BD9-81ED-4DB2-BD59-A6C34878D82A}">
                    <a16:rowId xmlns="" xmlns:a16="http://schemas.microsoft.com/office/drawing/2014/main" val="10005"/>
                  </a:ext>
                </a:extLst>
              </a:tr>
              <a:tr h="704961">
                <a:tc>
                  <a:txBody>
                    <a:bodyPr/>
                    <a:lstStyle>
                      <a:lvl1pPr eaLnBrk="0" hangingPunct="0">
                        <a:spcBef>
                          <a:spcPct val="20000"/>
                        </a:spcBef>
                        <a:buFont typeface="Arial" panose="020B0604020202020204" pitchFamily="34" charset="0"/>
                        <a:defRPr sz="2800">
                          <a:solidFill>
                            <a:srgbClr val="007480"/>
                          </a:solidFill>
                          <a:latin typeface="Arial" panose="020B0604020202020204" pitchFamily="34" charset="0"/>
                        </a:defRPr>
                      </a:lvl1pPr>
                      <a:lvl2pPr marL="742950" indent="-285750" eaLnBrk="0" hangingPunct="0">
                        <a:lnSpc>
                          <a:spcPct val="114000"/>
                        </a:lnSpc>
                        <a:spcBef>
                          <a:spcPts val="1200"/>
                        </a:spcBef>
                        <a:buFont typeface="Arial" panose="020B0604020202020204" pitchFamily="34" charset="0"/>
                        <a:defRPr sz="2400">
                          <a:solidFill>
                            <a:srgbClr val="007480"/>
                          </a:solidFill>
                          <a:latin typeface="Arial" panose="020B0604020202020204" pitchFamily="34" charset="0"/>
                        </a:defRPr>
                      </a:lvl2pPr>
                      <a:lvl3pPr marL="1143000" indent="-228600" eaLnBrk="0" hangingPunct="0">
                        <a:spcBef>
                          <a:spcPct val="20000"/>
                        </a:spcBef>
                        <a:buFont typeface="Arial" panose="020B0604020202020204" pitchFamily="34" charset="0"/>
                        <a:defRPr sz="2000">
                          <a:solidFill>
                            <a:srgbClr val="007480"/>
                          </a:solidFill>
                          <a:latin typeface="Arial" panose="020B0604020202020204" pitchFamily="34" charset="0"/>
                        </a:defRPr>
                      </a:lvl3pPr>
                      <a:lvl4pPr marL="1600200" indent="-228600" eaLnBrk="0" hangingPunct="0">
                        <a:spcBef>
                          <a:spcPct val="20000"/>
                        </a:spcBef>
                        <a:buFont typeface="Arial" panose="020B0604020202020204" pitchFamily="34" charset="0"/>
                        <a:defRPr>
                          <a:solidFill>
                            <a:srgbClr val="007480"/>
                          </a:solidFill>
                          <a:latin typeface="Arial" panose="020B0604020202020204" pitchFamily="34" charset="0"/>
                        </a:defRPr>
                      </a:lvl4pPr>
                      <a:lvl5pPr marL="2057400" indent="-228600" eaLnBrk="0" hangingPunct="0">
                        <a:spcBef>
                          <a:spcPct val="20000"/>
                        </a:spcBef>
                        <a:buFont typeface="Arial" panose="020B0604020202020204" pitchFamily="34" charset="0"/>
                        <a:defRPr>
                          <a:solidFill>
                            <a:srgbClr val="007480"/>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a:solidFill>
                            <a:srgbClr val="00748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7. Home visiting services that are </a:t>
                      </a:r>
                      <a:r>
                        <a:rPr kumimoji="0" lang="en-US" altLang="en-US" sz="1600" b="1"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culturally responsive </a:t>
                      </a:r>
                      <a:r>
                        <a:rPr kumimoji="0" lang="en-US" altLang="en-US" sz="16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and meet the needs of the diverse, ever-changing populations represented in the defined geographical area</a:t>
                      </a:r>
                    </a:p>
                  </a:txBody>
                  <a:tcPr marL="51435" marR="51435" marT="0" marB="0"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
        <p:nvSpPr>
          <p:cNvPr id="49164" name="Rectangle 1"/>
          <p:cNvSpPr>
            <a:spLocks noChangeArrowheads="1"/>
          </p:cNvSpPr>
          <p:nvPr/>
        </p:nvSpPr>
        <p:spPr bwMode="auto">
          <a:xfrm>
            <a:off x="1828800" y="381001"/>
            <a:ext cx="8481646" cy="97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ja-JP" sz="4400" dirty="0">
                <a:solidFill>
                  <a:prstClr val="black"/>
                </a:solidFill>
                <a:latin typeface="Calibri"/>
                <a:ea typeface="MS Mincho" panose="02020609040205080304" pitchFamily="49" charset="-128"/>
                <a:cs typeface="Times New Roman" panose="02020603050405020304" pitchFamily="18" charset="0"/>
              </a:rPr>
              <a:t>Results of Strategic Plan: Goals</a:t>
            </a:r>
          </a:p>
          <a:p>
            <a:endParaRPr lang="en-US" altLang="ja-JP" sz="1350" dirty="0">
              <a:solidFill>
                <a:prstClr val="black"/>
              </a:solidFill>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928895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525" y="152400"/>
            <a:ext cx="6343650" cy="857250"/>
          </a:xfrm>
        </p:spPr>
        <p:txBody>
          <a:bodyPr/>
          <a:lstStyle/>
          <a:p>
            <a:pPr algn="l"/>
            <a:r>
              <a:rPr lang="en-US" dirty="0" smtClean="0"/>
              <a:t>Promise 1000</a:t>
            </a:r>
            <a:endParaRPr lang="en-US" dirty="0"/>
          </a:p>
        </p:txBody>
      </p:sp>
      <p:sp>
        <p:nvSpPr>
          <p:cNvPr id="3" name="Content Placeholder 2"/>
          <p:cNvSpPr>
            <a:spLocks noGrp="1"/>
          </p:cNvSpPr>
          <p:nvPr>
            <p:ph idx="1"/>
          </p:nvPr>
        </p:nvSpPr>
        <p:spPr/>
        <p:txBody>
          <a:bodyPr>
            <a:normAutofit lnSpcReduction="10000"/>
          </a:bodyPr>
          <a:lstStyle/>
          <a:p>
            <a:r>
              <a:rPr lang="en-US" dirty="0"/>
              <a:t>Targets the first 1000 days of life</a:t>
            </a:r>
          </a:p>
          <a:p>
            <a:r>
              <a:rPr lang="en-US" dirty="0"/>
              <a:t>Aims to:</a:t>
            </a:r>
          </a:p>
          <a:p>
            <a:pPr lvl="1"/>
            <a:r>
              <a:rPr lang="en-US" dirty="0"/>
              <a:t>Provide stable funding</a:t>
            </a:r>
          </a:p>
          <a:p>
            <a:pPr lvl="1"/>
            <a:r>
              <a:rPr lang="en-US" dirty="0"/>
              <a:t>Expand services to all children </a:t>
            </a:r>
          </a:p>
          <a:p>
            <a:pPr lvl="1"/>
            <a:r>
              <a:rPr lang="en-US" dirty="0"/>
              <a:t>Include Home Visiting in Health Care</a:t>
            </a:r>
          </a:p>
          <a:p>
            <a:pPr lvl="1"/>
            <a:r>
              <a:rPr lang="en-US" dirty="0"/>
              <a:t>Create a shared centralized scheduling service (CRIS)</a:t>
            </a:r>
          </a:p>
          <a:p>
            <a:pPr lvl="1"/>
            <a:r>
              <a:rPr lang="en-US" dirty="0"/>
              <a:t>Create a central data intake and processing service</a:t>
            </a:r>
          </a:p>
          <a:p>
            <a:pPr lvl="1"/>
            <a:r>
              <a:rPr lang="en-US" dirty="0"/>
              <a:t>Create shared quality and outcomes measures</a:t>
            </a:r>
          </a:p>
          <a:p>
            <a:pPr lvl="1"/>
            <a:r>
              <a:rPr lang="en-US" dirty="0"/>
              <a:t>Improve research on outcomes and curricula</a:t>
            </a:r>
          </a:p>
        </p:txBody>
      </p:sp>
      <p:pic>
        <p:nvPicPr>
          <p:cNvPr id="4" name="Picture 6"/>
          <p:cNvPicPr>
            <a:picLocks noChangeAspect="1" noChangeArrowheads="1"/>
          </p:cNvPicPr>
          <p:nvPr/>
        </p:nvPicPr>
        <p:blipFill>
          <a:blip r:embed="rId2" cstate="print"/>
          <a:srcRect/>
          <a:stretch>
            <a:fillRect/>
          </a:stretch>
        </p:blipFill>
        <p:spPr bwMode="auto">
          <a:xfrm>
            <a:off x="7753350" y="897136"/>
            <a:ext cx="1771650" cy="2628900"/>
          </a:xfrm>
          <a:prstGeom prst="rect">
            <a:avLst/>
          </a:prstGeom>
          <a:noFill/>
          <a:ln w="9525">
            <a:noFill/>
            <a:miter lim="800000"/>
            <a:headEnd/>
            <a:tailEnd/>
          </a:ln>
          <a:effectLst/>
        </p:spPr>
      </p:pic>
    </p:spTree>
    <p:extLst>
      <p:ext uri="{BB962C8B-B14F-4D97-AF65-F5344CB8AC3E}">
        <p14:creationId xmlns:p14="http://schemas.microsoft.com/office/powerpoint/2010/main" val="193962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250" autoRev="1" fill="hold"/>
                                        <p:tgtEl>
                                          <p:spTgt spid="3">
                                            <p:txEl>
                                              <p:pRg st="2" end="2"/>
                                            </p:txEl>
                                          </p:spTgt>
                                        </p:tgtEl>
                                        <p:attrNameLst>
                                          <p:attrName>style.color</p:attrName>
                                        </p:attrNameLst>
                                      </p:cBhvr>
                                      <p:to>
                                        <p:clrVal>
                                          <a:srgbClr val="8E2A42"/>
                                        </p:clrVal>
                                      </p:to>
                                    </p:set>
                                    <p:set>
                                      <p:cBhvr>
                                        <p:cTn id="7" dur="250" autoRev="1" fill="hold"/>
                                        <p:tgtEl>
                                          <p:spTgt spid="3">
                                            <p:txEl>
                                              <p:pRg st="2" end="2"/>
                                            </p:txEl>
                                          </p:spTgt>
                                        </p:tgtEl>
                                        <p:attrNameLst>
                                          <p:attrName>fillcolor</p:attrName>
                                        </p:attrNameLst>
                                      </p:cBhvr>
                                      <p:to>
                                        <p:clrVal>
                                          <a:srgbClr val="8E2A42"/>
                                        </p:clrVal>
                                      </p:to>
                                    </p:set>
                                    <p:set>
                                      <p:cBhvr>
                                        <p:cTn id="8" dur="250" autoRev="1" fill="hold"/>
                                        <p:tgtEl>
                                          <p:spTgt spid="3">
                                            <p:txEl>
                                              <p:pRg st="2" end="2"/>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0" presetClass="emph" presetSubtype="0" fill="hold" nodeType="clickEffect">
                                  <p:stCondLst>
                                    <p:cond delay="0"/>
                                  </p:stCondLst>
                                  <p:iterate type="lt">
                                    <p:tmPct val="10000"/>
                                  </p:iterate>
                                  <p:childTnLst>
                                    <p:set>
                                      <p:cBhvr override="childStyle">
                                        <p:cTn id="12" dur="250" autoRev="1" fill="hold"/>
                                        <p:tgtEl>
                                          <p:spTgt spid="3">
                                            <p:txEl>
                                              <p:pRg st="3" end="3"/>
                                            </p:txEl>
                                          </p:spTgt>
                                        </p:tgtEl>
                                        <p:attrNameLst>
                                          <p:attrName>style.color</p:attrName>
                                        </p:attrNameLst>
                                      </p:cBhvr>
                                      <p:to>
                                        <p:clrVal>
                                          <a:srgbClr val="8E2A42"/>
                                        </p:clrVal>
                                      </p:to>
                                    </p:set>
                                    <p:set>
                                      <p:cBhvr>
                                        <p:cTn id="13" dur="250" autoRev="1" fill="hold"/>
                                        <p:tgtEl>
                                          <p:spTgt spid="3">
                                            <p:txEl>
                                              <p:pRg st="3" end="3"/>
                                            </p:txEl>
                                          </p:spTgt>
                                        </p:tgtEl>
                                        <p:attrNameLst>
                                          <p:attrName>fillcolor</p:attrName>
                                        </p:attrNameLst>
                                      </p:cBhvr>
                                      <p:to>
                                        <p:clrVal>
                                          <a:srgbClr val="8E2A42"/>
                                        </p:clrVal>
                                      </p:to>
                                    </p:set>
                                    <p:set>
                                      <p:cBhvr>
                                        <p:cTn id="14" dur="250" autoRev="1" fill="hold"/>
                                        <p:tgtEl>
                                          <p:spTgt spid="3">
                                            <p:txEl>
                                              <p:pRg st="3" end="3"/>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0" presetClass="emph" presetSubtype="0" fill="hold" nodeType="clickEffect">
                                  <p:stCondLst>
                                    <p:cond delay="0"/>
                                  </p:stCondLst>
                                  <p:iterate type="lt">
                                    <p:tmPct val="10000"/>
                                  </p:iterate>
                                  <p:childTnLst>
                                    <p:set>
                                      <p:cBhvr override="childStyle">
                                        <p:cTn id="18" dur="250" autoRev="1" fill="hold"/>
                                        <p:tgtEl>
                                          <p:spTgt spid="3">
                                            <p:txEl>
                                              <p:pRg st="4" end="4"/>
                                            </p:txEl>
                                          </p:spTgt>
                                        </p:tgtEl>
                                        <p:attrNameLst>
                                          <p:attrName>style.color</p:attrName>
                                        </p:attrNameLst>
                                      </p:cBhvr>
                                      <p:to>
                                        <p:clrVal>
                                          <a:srgbClr val="8E2A42"/>
                                        </p:clrVal>
                                      </p:to>
                                    </p:set>
                                    <p:set>
                                      <p:cBhvr>
                                        <p:cTn id="19" dur="250" autoRev="1" fill="hold"/>
                                        <p:tgtEl>
                                          <p:spTgt spid="3">
                                            <p:txEl>
                                              <p:pRg st="4" end="4"/>
                                            </p:txEl>
                                          </p:spTgt>
                                        </p:tgtEl>
                                        <p:attrNameLst>
                                          <p:attrName>fillcolor</p:attrName>
                                        </p:attrNameLst>
                                      </p:cBhvr>
                                      <p:to>
                                        <p:clrVal>
                                          <a:srgbClr val="8E2A42"/>
                                        </p:clrVal>
                                      </p:to>
                                    </p:set>
                                    <p:set>
                                      <p:cBhvr>
                                        <p:cTn id="20" dur="250" autoRev="1" fill="hold"/>
                                        <p:tgtEl>
                                          <p:spTgt spid="3">
                                            <p:txEl>
                                              <p:pRg st="4" end="4"/>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0" presetClass="emph" presetSubtype="0" fill="hold" nodeType="clickEffect">
                                  <p:stCondLst>
                                    <p:cond delay="0"/>
                                  </p:stCondLst>
                                  <p:iterate type="lt">
                                    <p:tmPct val="10000"/>
                                  </p:iterate>
                                  <p:childTnLst>
                                    <p:set>
                                      <p:cBhvr override="childStyle">
                                        <p:cTn id="24" dur="250" autoRev="1" fill="hold"/>
                                        <p:tgtEl>
                                          <p:spTgt spid="3">
                                            <p:txEl>
                                              <p:pRg st="5" end="5"/>
                                            </p:txEl>
                                          </p:spTgt>
                                        </p:tgtEl>
                                        <p:attrNameLst>
                                          <p:attrName>style.color</p:attrName>
                                        </p:attrNameLst>
                                      </p:cBhvr>
                                      <p:to>
                                        <p:clrVal>
                                          <a:srgbClr val="8E2A42"/>
                                        </p:clrVal>
                                      </p:to>
                                    </p:set>
                                    <p:set>
                                      <p:cBhvr>
                                        <p:cTn id="25" dur="250" autoRev="1" fill="hold"/>
                                        <p:tgtEl>
                                          <p:spTgt spid="3">
                                            <p:txEl>
                                              <p:pRg st="5" end="5"/>
                                            </p:txEl>
                                          </p:spTgt>
                                        </p:tgtEl>
                                        <p:attrNameLst>
                                          <p:attrName>fillcolor</p:attrName>
                                        </p:attrNameLst>
                                      </p:cBhvr>
                                      <p:to>
                                        <p:clrVal>
                                          <a:srgbClr val="8E2A42"/>
                                        </p:clrVal>
                                      </p:to>
                                    </p:set>
                                    <p:set>
                                      <p:cBhvr>
                                        <p:cTn id="26" dur="250" autoRev="1" fill="hold"/>
                                        <p:tgtEl>
                                          <p:spTgt spid="3">
                                            <p:txEl>
                                              <p:pRg st="5" end="5"/>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0" presetClass="emph" presetSubtype="0" fill="hold" nodeType="clickEffect">
                                  <p:stCondLst>
                                    <p:cond delay="0"/>
                                  </p:stCondLst>
                                  <p:iterate type="lt">
                                    <p:tmPct val="10000"/>
                                  </p:iterate>
                                  <p:childTnLst>
                                    <p:set>
                                      <p:cBhvr override="childStyle">
                                        <p:cTn id="30" dur="250" autoRev="1" fill="hold"/>
                                        <p:tgtEl>
                                          <p:spTgt spid="3">
                                            <p:txEl>
                                              <p:pRg st="6" end="6"/>
                                            </p:txEl>
                                          </p:spTgt>
                                        </p:tgtEl>
                                        <p:attrNameLst>
                                          <p:attrName>style.color</p:attrName>
                                        </p:attrNameLst>
                                      </p:cBhvr>
                                      <p:to>
                                        <p:clrVal>
                                          <a:srgbClr val="8E2A42"/>
                                        </p:clrVal>
                                      </p:to>
                                    </p:set>
                                    <p:set>
                                      <p:cBhvr>
                                        <p:cTn id="31" dur="250" autoRev="1" fill="hold"/>
                                        <p:tgtEl>
                                          <p:spTgt spid="3">
                                            <p:txEl>
                                              <p:pRg st="6" end="6"/>
                                            </p:txEl>
                                          </p:spTgt>
                                        </p:tgtEl>
                                        <p:attrNameLst>
                                          <p:attrName>fillcolor</p:attrName>
                                        </p:attrNameLst>
                                      </p:cBhvr>
                                      <p:to>
                                        <p:clrVal>
                                          <a:srgbClr val="8E2A42"/>
                                        </p:clrVal>
                                      </p:to>
                                    </p:set>
                                    <p:set>
                                      <p:cBhvr>
                                        <p:cTn id="32" dur="250" autoRev="1" fill="hold"/>
                                        <p:tgtEl>
                                          <p:spTgt spid="3">
                                            <p:txEl>
                                              <p:pRg st="6" end="6"/>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0" presetClass="emph" presetSubtype="0" fill="hold" nodeType="clickEffect">
                                  <p:stCondLst>
                                    <p:cond delay="0"/>
                                  </p:stCondLst>
                                  <p:iterate type="lt">
                                    <p:tmPct val="10000"/>
                                  </p:iterate>
                                  <p:childTnLst>
                                    <p:set>
                                      <p:cBhvr override="childStyle">
                                        <p:cTn id="36" dur="250" autoRev="1" fill="hold"/>
                                        <p:tgtEl>
                                          <p:spTgt spid="3">
                                            <p:txEl>
                                              <p:pRg st="7" end="7"/>
                                            </p:txEl>
                                          </p:spTgt>
                                        </p:tgtEl>
                                        <p:attrNameLst>
                                          <p:attrName>style.color</p:attrName>
                                        </p:attrNameLst>
                                      </p:cBhvr>
                                      <p:to>
                                        <p:clrVal>
                                          <a:srgbClr val="8E2A42"/>
                                        </p:clrVal>
                                      </p:to>
                                    </p:set>
                                    <p:set>
                                      <p:cBhvr>
                                        <p:cTn id="37" dur="250" autoRev="1" fill="hold"/>
                                        <p:tgtEl>
                                          <p:spTgt spid="3">
                                            <p:txEl>
                                              <p:pRg st="7" end="7"/>
                                            </p:txEl>
                                          </p:spTgt>
                                        </p:tgtEl>
                                        <p:attrNameLst>
                                          <p:attrName>fillcolor</p:attrName>
                                        </p:attrNameLst>
                                      </p:cBhvr>
                                      <p:to>
                                        <p:clrVal>
                                          <a:srgbClr val="8E2A42"/>
                                        </p:clrVal>
                                      </p:to>
                                    </p:set>
                                    <p:set>
                                      <p:cBhvr>
                                        <p:cTn id="38" dur="250" autoRev="1" fill="hold"/>
                                        <p:tgtEl>
                                          <p:spTgt spid="3">
                                            <p:txEl>
                                              <p:pRg st="7" end="7"/>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0" presetClass="emph" presetSubtype="0" fill="hold" nodeType="clickEffect">
                                  <p:stCondLst>
                                    <p:cond delay="0"/>
                                  </p:stCondLst>
                                  <p:iterate type="lt">
                                    <p:tmPct val="10000"/>
                                  </p:iterate>
                                  <p:childTnLst>
                                    <p:set>
                                      <p:cBhvr override="childStyle">
                                        <p:cTn id="42" dur="250" autoRev="1" fill="hold"/>
                                        <p:tgtEl>
                                          <p:spTgt spid="3">
                                            <p:txEl>
                                              <p:pRg st="8" end="8"/>
                                            </p:txEl>
                                          </p:spTgt>
                                        </p:tgtEl>
                                        <p:attrNameLst>
                                          <p:attrName>style.color</p:attrName>
                                        </p:attrNameLst>
                                      </p:cBhvr>
                                      <p:to>
                                        <p:clrVal>
                                          <a:srgbClr val="7D253A"/>
                                        </p:clrVal>
                                      </p:to>
                                    </p:set>
                                    <p:set>
                                      <p:cBhvr>
                                        <p:cTn id="43" dur="250" autoRev="1" fill="hold"/>
                                        <p:tgtEl>
                                          <p:spTgt spid="3">
                                            <p:txEl>
                                              <p:pRg st="8" end="8"/>
                                            </p:txEl>
                                          </p:spTgt>
                                        </p:tgtEl>
                                        <p:attrNameLst>
                                          <p:attrName>fillcolor</p:attrName>
                                        </p:attrNameLst>
                                      </p:cBhvr>
                                      <p:to>
                                        <p:clrVal>
                                          <a:srgbClr val="7D253A"/>
                                        </p:clrVal>
                                      </p:to>
                                    </p:set>
                                    <p:set>
                                      <p:cBhvr>
                                        <p:cTn id="44" dur="250" autoRev="1" fill="hold"/>
                                        <p:tgtEl>
                                          <p:spTgt spid="3">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Centralized Scheduling</a:t>
            </a:r>
            <a:endParaRPr lang="en-US" dirty="0"/>
          </a:p>
        </p:txBody>
      </p:sp>
      <p:sp>
        <p:nvSpPr>
          <p:cNvPr id="3" name="Content Placeholder 2"/>
          <p:cNvSpPr>
            <a:spLocks noGrp="1"/>
          </p:cNvSpPr>
          <p:nvPr>
            <p:ph idx="1"/>
          </p:nvPr>
        </p:nvSpPr>
        <p:spPr/>
        <p:txBody>
          <a:bodyPr/>
          <a:lstStyle/>
          <a:p>
            <a:r>
              <a:rPr lang="en-US" dirty="0" smtClean="0">
                <a:hlinkClick r:id="rId2"/>
              </a:rPr>
              <a:t>www.promise1000.org</a:t>
            </a:r>
            <a:endParaRPr lang="en-US" dirty="0" smtClean="0"/>
          </a:p>
          <a:p>
            <a:pPr marL="0" indent="0">
              <a:buNone/>
            </a:pPr>
            <a:endParaRPr lang="en-US" dirty="0"/>
          </a:p>
        </p:txBody>
      </p:sp>
    </p:spTree>
    <p:extLst>
      <p:ext uri="{BB962C8B-B14F-4D97-AF65-F5344CB8AC3E}">
        <p14:creationId xmlns:p14="http://schemas.microsoft.com/office/powerpoint/2010/main" val="296832584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1005</Words>
  <Application>Microsoft Office PowerPoint</Application>
  <PresentationFormat>Widescreen</PresentationFormat>
  <Paragraphs>137</Paragraphs>
  <Slides>16</Slides>
  <Notes>6</Notes>
  <HiddenSlides>0</HiddenSlides>
  <MMClips>0</MMClips>
  <ScaleCrop>false</ScaleCrop>
  <HeadingPairs>
    <vt:vector size="8" baseType="variant">
      <vt:variant>
        <vt:lpstr>Fonts Used</vt:lpstr>
      </vt:variant>
      <vt:variant>
        <vt:i4>5</vt:i4>
      </vt:variant>
      <vt:variant>
        <vt:lpstr>Theme</vt:lpstr>
      </vt:variant>
      <vt:variant>
        <vt:i4>14</vt:i4>
      </vt:variant>
      <vt:variant>
        <vt:lpstr>Embedded OLE Servers</vt:lpstr>
      </vt:variant>
      <vt:variant>
        <vt:i4>1</vt:i4>
      </vt:variant>
      <vt:variant>
        <vt:lpstr>Slide Titles</vt:lpstr>
      </vt:variant>
      <vt:variant>
        <vt:i4>16</vt:i4>
      </vt:variant>
    </vt:vector>
  </HeadingPairs>
  <TitlesOfParts>
    <vt:vector size="36" baseType="lpstr">
      <vt:lpstr>MS Mincho</vt:lpstr>
      <vt:lpstr>Arial</vt:lpstr>
      <vt:lpstr>Arial Rounded MT Bold</vt:lpstr>
      <vt:lpstr>Calibri</vt:lpstr>
      <vt:lpstr>Times New Roman</vt:lpstr>
      <vt:lpstr>1_Office Theme</vt:lpstr>
      <vt:lpstr>2_Office Theme</vt:lpstr>
      <vt:lpstr>3_Office Theme</vt:lpstr>
      <vt:lpstr>4_Office Theme</vt:lpstr>
      <vt:lpstr>6_Office Theme</vt:lpstr>
      <vt:lpstr>7_Office Theme</vt:lpstr>
      <vt:lpstr>8_Office Theme</vt:lpstr>
      <vt:lpstr>9_Office Theme</vt:lpstr>
      <vt:lpstr>10_Office Theme</vt:lpstr>
      <vt:lpstr>11_Office Theme</vt:lpstr>
      <vt:lpstr>13_Office Theme</vt:lpstr>
      <vt:lpstr>14_Office Theme</vt:lpstr>
      <vt:lpstr>Office Theme</vt:lpstr>
      <vt:lpstr>15_Office Theme</vt:lpstr>
      <vt:lpstr>Chart</vt:lpstr>
      <vt:lpstr>             Promise 1000:  Home Visiting for Kansas City</vt:lpstr>
      <vt:lpstr>PowerPoint Presentation</vt:lpstr>
      <vt:lpstr>Collective Impact Model</vt:lpstr>
      <vt:lpstr>Strategic Planning:2013</vt:lpstr>
      <vt:lpstr>Home Visiting-Kansas City</vt:lpstr>
      <vt:lpstr>Home Visiting-Kansas City</vt:lpstr>
      <vt:lpstr>PowerPoint Presentation</vt:lpstr>
      <vt:lpstr>Promise 1000</vt:lpstr>
      <vt:lpstr>Centralized Scheduling</vt:lpstr>
      <vt:lpstr>Promise 1000 Four Focus Areas </vt:lpstr>
      <vt:lpstr>PowerPoint Presentation</vt:lpstr>
      <vt:lpstr>Current Initiatives/RFP 2018 </vt:lpstr>
      <vt:lpstr>PowerPoint Presentation</vt:lpstr>
      <vt:lpstr>PowerPoint Presentation</vt:lpstr>
      <vt:lpstr>Promise 1000 Progress Framework</vt:lpstr>
      <vt:lpstr>Future Plans</vt:lpstr>
    </vt:vector>
  </TitlesOfParts>
  <Company>CMH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Promise 1000:  Home Visiting for Kansas City</dc:title>
  <dc:creator>Anderst, James, D</dc:creator>
  <cp:lastModifiedBy>Anderst, James, D</cp:lastModifiedBy>
  <cp:revision>2</cp:revision>
  <dcterms:created xsi:type="dcterms:W3CDTF">2019-01-11T15:04:02Z</dcterms:created>
  <dcterms:modified xsi:type="dcterms:W3CDTF">2019-01-11T15:11:25Z</dcterms:modified>
</cp:coreProperties>
</file>