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3" r:id="rId3"/>
    <p:sldId id="285" r:id="rId4"/>
    <p:sldId id="328" r:id="rId5"/>
    <p:sldId id="287" r:id="rId6"/>
    <p:sldId id="329" r:id="rId7"/>
    <p:sldId id="331" r:id="rId8"/>
    <p:sldId id="332" r:id="rId9"/>
    <p:sldId id="334" r:id="rId10"/>
    <p:sldId id="330" r:id="rId11"/>
    <p:sldId id="297" r:id="rId12"/>
    <p:sldId id="333" r:id="rId13"/>
    <p:sldId id="300" r:id="rId14"/>
    <p:sldId id="301" r:id="rId15"/>
    <p:sldId id="318" r:id="rId16"/>
    <p:sldId id="348" r:id="rId17"/>
    <p:sldId id="349" r:id="rId18"/>
    <p:sldId id="350" r:id="rId19"/>
    <p:sldId id="346" r:id="rId20"/>
    <p:sldId id="347" r:id="rId21"/>
    <p:sldId id="351" r:id="rId22"/>
    <p:sldId id="324" r:id="rId23"/>
    <p:sldId id="323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DFF"/>
    <a:srgbClr val="0066FF"/>
    <a:srgbClr val="3399FF"/>
    <a:srgbClr val="0000FF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77224" autoAdjust="0"/>
  </p:normalViewPr>
  <p:slideViewPr>
    <p:cSldViewPr>
      <p:cViewPr varScale="1">
        <p:scale>
          <a:sx n="73" d="100"/>
          <a:sy n="73" d="100"/>
        </p:scale>
        <p:origin x="31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30" y="-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/>
          <a:lstStyle>
            <a:lvl1pPr algn="r">
              <a:defRPr sz="1200"/>
            </a:lvl1pPr>
          </a:lstStyle>
          <a:p>
            <a:fld id="{D93A7891-DD08-42A7-9B1B-F030EE8D0D2F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5" tIns="46417" rIns="92835" bIns="46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835" tIns="46417" rIns="92835" bIns="464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772669"/>
            <a:ext cx="3037840" cy="461804"/>
          </a:xfrm>
          <a:prstGeom prst="rect">
            <a:avLst/>
          </a:prstGeom>
        </p:spPr>
        <p:txBody>
          <a:bodyPr vert="horz" lIns="92835" tIns="46417" rIns="92835" bIns="46417" rtlCol="0" anchor="b"/>
          <a:lstStyle>
            <a:lvl1pPr algn="r">
              <a:defRPr sz="1200"/>
            </a:lvl1pPr>
          </a:lstStyle>
          <a:p>
            <a:fld id="{A4B8B3C9-3853-4EA6-A319-1FE3BFF97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B3C9-3853-4EA6-A319-1FE3BFF970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B3C9-3853-4EA6-A319-1FE3BFF970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B3C9-3853-4EA6-A319-1FE3BFF970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B3C9-3853-4EA6-A319-1FE3BFF970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B3C9-3853-4EA6-A319-1FE3BFF970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48154-DE09-4EA4-A3B9-0191983B54F2}" type="datetimeFigureOut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5E29F-7F20-4D43-9CED-E388EC09D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pctots.com/baby-software.jpg&amp;imgrefurl=http://www.pctots.com/copyright-information.htm&amp;h=191&amp;w=150&amp;sz=5&amp;hl=en&amp;start=88&amp;tbnid=YA_8WYUfHmQELM:&amp;tbnh=103&amp;tbnw=81&amp;prev=/images?q=free+images+of+children&amp;start=80&amp;ndsp=20&amp;svnum=10&amp;hl=en&amp;lr=&amp;sa=N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hyperlink" Target="http://www.cdc.gov/breastfeeding/spotlight.htm" TargetMode="Externa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/imgres?imgurl=http://www.inquisitr.com/wp-content/2012/02/skin-treatment-for-baby.jpg&amp;imgrefurl=http://www.inquisitr.com/199639/ethicists-say-killing-babies-should-be-legal-draw-controversy/&amp;usg=__dAQXnqqxvzZl_hUixa0HyEzUT_0=&amp;h=399&amp;w=600&amp;sz=124&amp;hl=en&amp;start=14&amp;zoom=1&amp;tbnid=m2qsG19gP_NW4M:&amp;tbnh=90&amp;tbnw=135&amp;ei=5sd5T-z5Cs-qsALDwZGiBA&amp;prev=/search?q=babies+photos&amp;hl=en&amp;gbv=2&amp;tbm=isch&amp;itb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" y="1262743"/>
            <a:ext cx="9144000" cy="1828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Strengthening a Community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Evidence-Based Home Visitation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4200"/>
            <a:ext cx="91440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January 18, 2019</a:t>
            </a:r>
            <a:endParaRPr lang="en-US" dirty="0"/>
          </a:p>
        </p:txBody>
      </p:sp>
      <p:pic>
        <p:nvPicPr>
          <p:cNvPr id="34818" name="Picture 2" descr="http://t0.gstatic.com/images?q=tbn:ANd9GcTyBznamm7S9rpFeRHKIjETsuEaN7P2Skedvhg7KygOugz09-OmCWCImI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0" y="49530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Dr. Sharmini V. Rogers, MBBS, MPH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Administrator, Section for Healthy Families and Youth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Missouri Department of Health and Senior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MIECHV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Began implementation 2010 through a HRSA grant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Conducted a needs assessment</a:t>
            </a:r>
          </a:p>
          <a:p>
            <a:pPr lvl="1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To identify </a:t>
            </a:r>
            <a:r>
              <a:rPr lang="en-US" sz="2000" dirty="0" smtClean="0">
                <a:solidFill>
                  <a:schemeClr val="bg1"/>
                </a:solidFill>
              </a:rPr>
              <a:t>communities </a:t>
            </a:r>
            <a:r>
              <a:rPr lang="en-US" sz="2000" dirty="0">
                <a:solidFill>
                  <a:schemeClr val="bg1"/>
                </a:solidFill>
              </a:rPr>
              <a:t>with concentrations in the following </a:t>
            </a:r>
            <a:r>
              <a:rPr lang="en-US" sz="2000" dirty="0" smtClean="0">
                <a:solidFill>
                  <a:schemeClr val="bg1"/>
                </a:solidFill>
              </a:rPr>
              <a:t>areas: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Premature </a:t>
            </a:r>
            <a:r>
              <a:rPr lang="en-US" sz="2000" dirty="0">
                <a:solidFill>
                  <a:schemeClr val="bg1"/>
                </a:solidFill>
              </a:rPr>
              <a:t>birth, low-birth weight infants, and infant mortality, including infant death due to neglect, or other indicators of at-risk prenatal, maternal, newborn, or child health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Poverty and crime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Domestic violence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High rates of high-school dropouts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Substance abuse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Unemployment</a:t>
            </a:r>
          </a:p>
          <a:p>
            <a:pPr lvl="2"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</a:rPr>
              <a:t>Child maltreatment</a:t>
            </a:r>
          </a:p>
          <a:p>
            <a:pPr marL="457200" lvl="1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Top Ten At-Risk Counties Based on Composite Ranking of 13 Indicators 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327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Composite ranking based on 13 indicators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Pemiscot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Dunklin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Butler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Ripley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St. Louis 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Mississippi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Madrid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Crawford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4599303"/>
              </p:ext>
            </p:extLst>
          </p:nvPr>
        </p:nvGraphicFramePr>
        <p:xfrm>
          <a:off x="2133600" y="609600"/>
          <a:ext cx="4337050" cy="561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609600"/>
                        <a:ext cx="4337050" cy="5610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5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DHSS Evidence-Based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HV Models in Missouri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Early Head Start – Home-Based Option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Nurse Family Partnership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Parents as Teachers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Healthy Families America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Selection of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Eligible Participants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Low income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Pregnant women &lt; age 21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Child abuse/neglect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Substance abuse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Users of tobacco products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Children with low student achievement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Children with developmental delays/disabilities</a:t>
            </a:r>
          </a:p>
          <a:p>
            <a:pPr marL="231775" indent="-231775"/>
            <a:r>
              <a:rPr lang="en-US" dirty="0" smtClean="0">
                <a:solidFill>
                  <a:schemeClr val="bg1"/>
                </a:solidFill>
              </a:rPr>
              <a:t>Family members in armed forces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Integrated Data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solidFill>
                  <a:schemeClr val="bg1"/>
                </a:solidFill>
              </a:rPr>
              <a:t>Web-based data system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Track standardized performance </a:t>
            </a:r>
            <a:r>
              <a:rPr lang="en-US" sz="3000" dirty="0" smtClean="0">
                <a:solidFill>
                  <a:schemeClr val="bg1"/>
                </a:solidFill>
              </a:rPr>
              <a:t>measures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Linkages to birth certificates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Linkage to DSS child maltreatment data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Maintain continuous quality improvement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64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Performance Measures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01: Preterm </a:t>
            </a:r>
            <a:r>
              <a:rPr lang="en-US" dirty="0" smtClean="0">
                <a:solidFill>
                  <a:schemeClr val="bg1"/>
                </a:solidFill>
              </a:rPr>
              <a:t>Birth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02: Breastfeeding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03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Depression </a:t>
            </a:r>
            <a:r>
              <a:rPr lang="en-US" dirty="0">
                <a:solidFill>
                  <a:schemeClr val="bg1"/>
                </a:solidFill>
              </a:rPr>
              <a:t>Screening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04: Well-Child Visits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05: Postpartum Care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06: Tobacco Cessation Referrals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07: Safe Sleep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Measure </a:t>
            </a:r>
            <a:r>
              <a:rPr lang="en-US" dirty="0">
                <a:solidFill>
                  <a:schemeClr val="bg1"/>
                </a:solidFill>
              </a:rPr>
              <a:t>08: Child </a:t>
            </a:r>
            <a:r>
              <a:rPr lang="en-US" dirty="0" smtClean="0">
                <a:solidFill>
                  <a:schemeClr val="bg1"/>
                </a:solidFill>
              </a:rPr>
              <a:t>Injury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Measure 09: Child Maltreatment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64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Performance Measures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Measure 10: Parent-Child Interaction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11: Early Language and Literacy Activities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12: Developmental Screening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13: Behavioral Concerns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14: Intimate Partner Violence Screening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15: Primary Caregiver Education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16: Continuity of Insurance Coverage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17: Completed Depression Referrals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18: Completed Developmental Referrals </a:t>
            </a:r>
          </a:p>
          <a:p>
            <a:r>
              <a:rPr lang="en-US" sz="2600" dirty="0">
                <a:solidFill>
                  <a:schemeClr val="bg1"/>
                </a:solidFill>
              </a:rPr>
              <a:t>Measure 19: Intimate Partner Violence Referrals </a:t>
            </a:r>
          </a:p>
        </p:txBody>
      </p:sp>
    </p:spTree>
    <p:extLst>
      <p:ext uri="{BB962C8B-B14F-4D97-AF65-F5344CB8AC3E}">
        <p14:creationId xmlns:p14="http://schemas.microsoft.com/office/powerpoint/2010/main" val="24977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Selected </a:t>
            </a:r>
            <a:r>
              <a:rPr lang="en-US" dirty="0">
                <a:solidFill>
                  <a:schemeClr val="bg1"/>
                </a:solidFill>
              </a:rPr>
              <a:t>Outcome Measures</a:t>
            </a:r>
            <a:endParaRPr lang="en-US" dirty="0"/>
          </a:p>
        </p:txBody>
      </p:sp>
      <p:pic>
        <p:nvPicPr>
          <p:cNvPr id="5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692278"/>
            <a:ext cx="5334000" cy="37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16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Selected Outcome Measures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3800" y="1600200"/>
            <a:ext cx="60364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8" name="Picture 26" descr="C:\Documents and Settings\hanlod\Application Data\Microsoft\Media Catalog\Downloaded Clips\cla3\j0409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6387"/>
            <a:ext cx="2741613" cy="2741613"/>
          </a:xfrm>
          <a:prstGeom prst="rect">
            <a:avLst/>
          </a:prstGeom>
          <a:noFill/>
        </p:spPr>
      </p:pic>
      <p:pic>
        <p:nvPicPr>
          <p:cNvPr id="9" name="Picture 13" descr="http://www.cdc.gov/spotimages/breastfeeding_spotl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724400"/>
            <a:ext cx="2035175" cy="1211263"/>
          </a:xfrm>
          <a:prstGeom prst="rect">
            <a:avLst/>
          </a:prstGeom>
          <a:noFill/>
        </p:spPr>
      </p:pic>
      <p:pic>
        <p:nvPicPr>
          <p:cNvPr id="10" name="Picture 4" descr="http://images.google.com/images?q=tbn:YA_8WYUfHmQELM:www.pctots.com/baby-softwar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948136" y="0"/>
            <a:ext cx="1195864" cy="1520666"/>
          </a:xfrm>
          <a:prstGeom prst="rect">
            <a:avLst/>
          </a:prstGeom>
          <a:noFill/>
        </p:spPr>
      </p:pic>
      <p:pic>
        <p:nvPicPr>
          <p:cNvPr id="7" name="Picture 2" descr="http://t0.gstatic.com/images?q=tbn:ANd9GcTyBznamm7S9rpFeRHKIjETsuEaN7P2Skedvhg7KygOugz09-OmCWCImI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1600200"/>
            <a:ext cx="731520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By Working Together We Can Accomplish Great Outcomes for Our Most Vulnerable Populations </a:t>
            </a:r>
            <a:endParaRPr lang="en-US" sz="4000" dirty="0"/>
          </a:p>
        </p:txBody>
      </p:sp>
      <p:pic>
        <p:nvPicPr>
          <p:cNvPr id="12" name="imgPreview" descr="African Americans,African descent,babies,children,families,happy,kids,motherhood,mothers,parenthood,parents,persons,photographs,smiling,women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762375"/>
            <a:ext cx="3105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Selected Outcome Measures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53800" y="1600200"/>
            <a:ext cx="60364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Continuous Quality Improvement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69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5138" indent="-1588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Sharmini Rogers</a:t>
            </a:r>
          </a:p>
          <a:p>
            <a:pPr marL="465138" indent="-1588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Administrator, Section for Healthy Families and Youth, Department of Health and Senior Services</a:t>
            </a:r>
          </a:p>
          <a:p>
            <a:pPr marL="465138" indent="-1588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Phone:  573.751.6149</a:t>
            </a:r>
          </a:p>
          <a:p>
            <a:pPr marL="465138" indent="-1588">
              <a:spcBef>
                <a:spcPts val="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Email:  Sharmini.Rogers@health.mo.gov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gPreview" descr="babies,baby,families,mothers,parents,people,persons,Photographs"/>
          <p:cNvPicPr>
            <a:picLocks noGrp="1"/>
          </p:cNvPicPr>
          <p:nvPr>
            <p:ph idx="1"/>
          </p:nvPr>
        </p:nvPicPr>
        <p:blipFill>
          <a:blip r:embed="rId3" cstate="print"/>
          <a:srcRect l="13464" r="14240"/>
          <a:stretch>
            <a:fillRect/>
          </a:stretch>
        </p:blipFill>
        <p:spPr bwMode="auto">
          <a:xfrm>
            <a:off x="1219200" y="2286000"/>
            <a:ext cx="2238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Preview" descr="books,boys,children,families,fathers,happy,kids,laughing,laughter,leisure,men,mothers,parents,persons,photographs,readings,stories,wom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3105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0.gstatic.com/images?q=tbn:ANd9GcTyBznamm7S9rpFeRHKIjETsuEaN7P2Skedvhg7KygOugz09-OmCWCImI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Presentation Goals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Overview of purpose and funding of the Missouri Department of Health and Senior Services’ Home Visiting (HV)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Location </a:t>
            </a:r>
            <a:r>
              <a:rPr lang="en-US" sz="3000" dirty="0">
                <a:solidFill>
                  <a:schemeClr val="bg1"/>
                </a:solidFill>
              </a:rPr>
              <a:t>of </a:t>
            </a:r>
            <a:r>
              <a:rPr lang="en-US" sz="3000" dirty="0" smtClean="0">
                <a:solidFill>
                  <a:schemeClr val="bg1"/>
                </a:solidFill>
              </a:rPr>
              <a:t>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Home Visiting Evidence-Based Models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Data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Key </a:t>
            </a:r>
            <a:r>
              <a:rPr lang="en-US" sz="3000" dirty="0" smtClean="0">
                <a:solidFill>
                  <a:schemeClr val="bg1"/>
                </a:solidFill>
              </a:rPr>
              <a:t>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Continuous Quality Improvement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Purpose of the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T</a:t>
            </a:r>
            <a:r>
              <a:rPr lang="en-US" sz="3000" dirty="0" smtClean="0">
                <a:solidFill>
                  <a:schemeClr val="bg1"/>
                </a:solidFill>
              </a:rPr>
              <a:t>o </a:t>
            </a:r>
            <a:r>
              <a:rPr lang="en-US" sz="3000" dirty="0">
                <a:solidFill>
                  <a:schemeClr val="bg1"/>
                </a:solidFill>
              </a:rPr>
              <a:t>deliver high quality, evidence-based, voluntary early childhood home visitation services to ensure that children have the opportunity to grow up healthy, safe, ready to learn, and able to become productive members of society.</a:t>
            </a:r>
            <a:br>
              <a:rPr lang="en-US" sz="3000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Definition of 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1775" indent="-231775"/>
            <a:r>
              <a:rPr lang="en-US" sz="3000" dirty="0" smtClean="0">
                <a:solidFill>
                  <a:schemeClr val="bg1"/>
                </a:solidFill>
              </a:rPr>
              <a:t>Primary Service is Home Visiting</a:t>
            </a:r>
          </a:p>
          <a:p>
            <a:pPr marL="231775" indent="-231775"/>
            <a:r>
              <a:rPr lang="en-US" sz="3000" dirty="0" smtClean="0">
                <a:solidFill>
                  <a:schemeClr val="bg1"/>
                </a:solidFill>
              </a:rPr>
              <a:t>Offered on a voluntary basis to pregnant women or families with children birth to age five </a:t>
            </a:r>
          </a:p>
          <a:p>
            <a:pPr marL="231775" indent="-231775"/>
            <a:r>
              <a:rPr lang="en-US" sz="3000" dirty="0" smtClean="0">
                <a:solidFill>
                  <a:schemeClr val="bg1"/>
                </a:solidFill>
              </a:rPr>
              <a:t>Integrated into a comprehensive, high-quality early childhood system that promotes maternal, infant, and early childhood health, safety, development, strong parenting skills, and parent-child relationships</a:t>
            </a:r>
          </a:p>
          <a:p>
            <a:endParaRPr lang="en-US" dirty="0"/>
          </a:p>
        </p:txBody>
      </p:sp>
      <p:pic>
        <p:nvPicPr>
          <p:cNvPr id="4" name="Picture 2" descr="http://t0.gstatic.com/images?q=tbn:ANd9GcTyBznamm7S9rpFeRHKIjETsuEaN7P2Skedvhg7KygOugz09-OmCWCIm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4" y="-2"/>
            <a:ext cx="1414463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Two types of federal funding, both funded by the Department of Health and Human Services (DHHS), Health Resources and Services Administration (HRSA)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$</a:t>
            </a:r>
            <a:r>
              <a:rPr lang="en-US" sz="3000" dirty="0">
                <a:solidFill>
                  <a:schemeClr val="bg1"/>
                </a:solidFill>
              </a:rPr>
              <a:t>1,244,225 </a:t>
            </a:r>
            <a:r>
              <a:rPr lang="en-US" sz="3000" dirty="0" smtClean="0">
                <a:solidFill>
                  <a:schemeClr val="bg1"/>
                </a:solidFill>
              </a:rPr>
              <a:t>Maternal </a:t>
            </a:r>
            <a:r>
              <a:rPr lang="en-US" sz="3000" dirty="0">
                <a:solidFill>
                  <a:schemeClr val="bg1"/>
                </a:solidFill>
              </a:rPr>
              <a:t>and Child Health Block Grant, Title </a:t>
            </a:r>
            <a:r>
              <a:rPr lang="en-US" sz="3000" dirty="0" smtClean="0">
                <a:solidFill>
                  <a:schemeClr val="bg1"/>
                </a:solidFill>
              </a:rPr>
              <a:t>V (MCH)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$2,686,928 </a:t>
            </a:r>
            <a:r>
              <a:rPr lang="en-US" sz="3000" dirty="0" smtClean="0">
                <a:solidFill>
                  <a:schemeClr val="bg1"/>
                </a:solidFill>
              </a:rPr>
              <a:t>Maternal</a:t>
            </a:r>
            <a:r>
              <a:rPr lang="en-US" sz="3000" dirty="0">
                <a:solidFill>
                  <a:schemeClr val="bg1"/>
                </a:solidFill>
              </a:rPr>
              <a:t>, Infant and Early Childhood Home Visiting (MIECHV)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1997- </a:t>
            </a:r>
            <a:r>
              <a:rPr lang="en-US" sz="3000" dirty="0" smtClean="0">
                <a:solidFill>
                  <a:schemeClr val="bg1"/>
                </a:solidFill>
              </a:rPr>
              <a:t>promising approach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Implemented an evidence-based program in  1999 using the Nurse Family Partnership model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Replaced promising approach to an evidence based model, Healthy Families America in 2014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Title V requires a 5 year needs assessment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15678"/>
              </p:ext>
            </p:extLst>
          </p:nvPr>
        </p:nvGraphicFramePr>
        <p:xfrm>
          <a:off x="2590800" y="609600"/>
          <a:ext cx="3886200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609600"/>
                        <a:ext cx="3886200" cy="505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20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20856"/>
              </p:ext>
            </p:extLst>
          </p:nvPr>
        </p:nvGraphicFramePr>
        <p:xfrm>
          <a:off x="2667000" y="838200"/>
          <a:ext cx="4003596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Acrobat Document" r:id="rId3" imgW="5829199" imgH="7543800" progId="AcroExch.Document.11">
                  <p:embed/>
                </p:oleObj>
              </mc:Choice>
              <mc:Fallback>
                <p:oleObj name="Acrobat Document" r:id="rId3" imgW="5829199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838200"/>
                        <a:ext cx="4003596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3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2070</TotalTime>
  <Words>616</Words>
  <Application>Microsoft Office PowerPoint</Application>
  <PresentationFormat>On-screen Show (4:3)</PresentationFormat>
  <Paragraphs>124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 Theme</vt:lpstr>
      <vt:lpstr>Acrobat Document</vt:lpstr>
      <vt:lpstr>Strengthening a Community Through Evidence-Based Home Visitation</vt:lpstr>
      <vt:lpstr>  </vt:lpstr>
      <vt:lpstr>Presentation Goals</vt:lpstr>
      <vt:lpstr>Purpose of the Program</vt:lpstr>
      <vt:lpstr>Definition of Services</vt:lpstr>
      <vt:lpstr>Funding</vt:lpstr>
      <vt:lpstr>MCH</vt:lpstr>
      <vt:lpstr>PowerPoint Presentation</vt:lpstr>
      <vt:lpstr>PowerPoint Presentation</vt:lpstr>
      <vt:lpstr>MIECHV</vt:lpstr>
      <vt:lpstr>Top Ten At-Risk Counties Based on Composite Ranking of 13 Indicators </vt:lpstr>
      <vt:lpstr>PowerPoint Presentation</vt:lpstr>
      <vt:lpstr> DHSS Evidence-Based  HV Models in Missouri</vt:lpstr>
      <vt:lpstr>Selection of Eligible Participants</vt:lpstr>
      <vt:lpstr>Integrated Data System</vt:lpstr>
      <vt:lpstr>   Performance Measures</vt:lpstr>
      <vt:lpstr>   Performance Measures</vt:lpstr>
      <vt:lpstr>    Selected Outcome Measures</vt:lpstr>
      <vt:lpstr>   Selected Outcome Measures</vt:lpstr>
      <vt:lpstr>   Selected Outcome Measures</vt:lpstr>
      <vt:lpstr>Continuous Quality Improvement</vt:lpstr>
      <vt:lpstr>Contact Information</vt:lpstr>
      <vt:lpstr>Thank You!</vt:lpstr>
    </vt:vector>
  </TitlesOfParts>
  <Company>DHSS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GarikV</dc:creator>
  <cp:lastModifiedBy>Rogers, Sharmini</cp:lastModifiedBy>
  <cp:revision>213</cp:revision>
  <cp:lastPrinted>2018-12-13T22:26:35Z</cp:lastPrinted>
  <dcterms:created xsi:type="dcterms:W3CDTF">2010-07-16T19:44:00Z</dcterms:created>
  <dcterms:modified xsi:type="dcterms:W3CDTF">2018-12-28T15:35:22Z</dcterms:modified>
</cp:coreProperties>
</file>