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40"/>
  </p:notesMasterIdLst>
  <p:handoutMasterIdLst>
    <p:handoutMasterId r:id="rId41"/>
  </p:handoutMasterIdLst>
  <p:sldIdLst>
    <p:sldId id="256" r:id="rId2"/>
    <p:sldId id="262" r:id="rId3"/>
    <p:sldId id="546" r:id="rId4"/>
    <p:sldId id="528" r:id="rId5"/>
    <p:sldId id="559" r:id="rId6"/>
    <p:sldId id="550" r:id="rId7"/>
    <p:sldId id="549" r:id="rId8"/>
    <p:sldId id="551" r:id="rId9"/>
    <p:sldId id="552" r:id="rId10"/>
    <p:sldId id="555" r:id="rId11"/>
    <p:sldId id="556" r:id="rId12"/>
    <p:sldId id="558" r:id="rId13"/>
    <p:sldId id="557" r:id="rId14"/>
    <p:sldId id="491" r:id="rId15"/>
    <p:sldId id="492" r:id="rId16"/>
    <p:sldId id="493" r:id="rId17"/>
    <p:sldId id="494" r:id="rId18"/>
    <p:sldId id="495" r:id="rId19"/>
    <p:sldId id="498" r:id="rId20"/>
    <p:sldId id="543" r:id="rId21"/>
    <p:sldId id="544" r:id="rId22"/>
    <p:sldId id="540" r:id="rId23"/>
    <p:sldId id="560" r:id="rId24"/>
    <p:sldId id="561" r:id="rId25"/>
    <p:sldId id="499" r:id="rId26"/>
    <p:sldId id="539" r:id="rId27"/>
    <p:sldId id="511" r:id="rId28"/>
    <p:sldId id="529" r:id="rId29"/>
    <p:sldId id="562" r:id="rId30"/>
    <p:sldId id="542" r:id="rId31"/>
    <p:sldId id="527" r:id="rId32"/>
    <p:sldId id="553" r:id="rId33"/>
    <p:sldId id="449" r:id="rId34"/>
    <p:sldId id="512" r:id="rId35"/>
    <p:sldId id="455" r:id="rId36"/>
    <p:sldId id="547" r:id="rId37"/>
    <p:sldId id="318" r:id="rId38"/>
    <p:sldId id="534" r:id="rId3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76"/>
    <a:srgbClr val="00006A"/>
    <a:srgbClr val="0000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80" autoAdjust="0"/>
    <p:restoredTop sz="74270" autoAdjust="0"/>
  </p:normalViewPr>
  <p:slideViewPr>
    <p:cSldViewPr>
      <p:cViewPr varScale="1">
        <p:scale>
          <a:sx n="54" d="100"/>
          <a:sy n="54" d="100"/>
        </p:scale>
        <p:origin x="16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_rels/data19.xml.rels><?xml version="1.0" encoding="UTF-8" standalone="yes"?>
<Relationships xmlns="http://schemas.openxmlformats.org/package/2006/relationships"><Relationship Id="rId1" Type="http://schemas.openxmlformats.org/officeDocument/2006/relationships/hyperlink" Target="mailto:ctf@oa.mo.gov" TargetMode="External"/></Relationships>
</file>

<file path=ppt/diagrams/_rels/data4.xml.rels><?xml version="1.0" encoding="UTF-8" standalone="yes"?>
<Relationships xmlns="http://schemas.openxmlformats.org/package/2006/relationships"><Relationship Id="rId2" Type="http://schemas.openxmlformats.org/officeDocument/2006/relationships/hyperlink" Target="https://arcg.is/11j1Ku0" TargetMode="External"/><Relationship Id="rId1" Type="http://schemas.openxmlformats.org/officeDocument/2006/relationships/hyperlink" Target="https://arcg.is/1TS9Db2"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mailto:ctf@oa.mo.gov" TargetMode="External"/></Relationships>
</file>

<file path=ppt/diagrams/_rels/drawing19.xml.rels><?xml version="1.0" encoding="UTF-8" standalone="yes"?>
<Relationships xmlns="http://schemas.openxmlformats.org/package/2006/relationships"><Relationship Id="rId1" Type="http://schemas.openxmlformats.org/officeDocument/2006/relationships/hyperlink" Target="mailto:ctf@oa.mo.gov"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https://arcg.is/11j1Ku0" TargetMode="External"/><Relationship Id="rId1" Type="http://schemas.openxmlformats.org/officeDocument/2006/relationships/hyperlink" Target="https://arcg.is/1TS9Db2"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mailto:ctf@oa.mo.gov"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E775D-F553-4B23-86E4-0E08DC79BCB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85E20FA-D22A-4E71-91C6-3ECC5610EAAA}">
      <dgm:prSet custT="1"/>
      <dgm:spPr/>
      <dgm:t>
        <a:bodyPr/>
        <a:lstStyle/>
        <a:p>
          <a:pPr rtl="0"/>
          <a:r>
            <a:rPr lang="en-US" sz="4000" smtClean="0"/>
            <a:t>The Children’s Trust Fund (CTF) is Missouri’s foundation for child abuse prevention.  CTF was created by the Missouri General Assembly in 1983 for the sole purpose of preventing the abuse and neglect of children.  </a:t>
          </a:r>
          <a:endParaRPr lang="en-US" sz="4000"/>
        </a:p>
      </dgm:t>
    </dgm:pt>
    <dgm:pt modelId="{B2129A2C-CF8A-43F3-B8ED-02DE138CC33C}" type="parTrans" cxnId="{9F65DDEC-9580-4B4C-9095-996B2BCB9476}">
      <dgm:prSet/>
      <dgm:spPr/>
      <dgm:t>
        <a:bodyPr/>
        <a:lstStyle/>
        <a:p>
          <a:endParaRPr lang="en-US"/>
        </a:p>
      </dgm:t>
    </dgm:pt>
    <dgm:pt modelId="{93CAC211-B89B-4825-B178-B3096B2FEFC7}" type="sibTrans" cxnId="{9F65DDEC-9580-4B4C-9095-996B2BCB9476}">
      <dgm:prSet/>
      <dgm:spPr/>
      <dgm:t>
        <a:bodyPr/>
        <a:lstStyle/>
        <a:p>
          <a:endParaRPr lang="en-US"/>
        </a:p>
      </dgm:t>
    </dgm:pt>
    <dgm:pt modelId="{4033E60D-2EE5-43A9-8AF4-B0C263396855}" type="pres">
      <dgm:prSet presAssocID="{0DDE775D-F553-4B23-86E4-0E08DC79BCB4}" presName="linear" presStyleCnt="0">
        <dgm:presLayoutVars>
          <dgm:animLvl val="lvl"/>
          <dgm:resizeHandles val="exact"/>
        </dgm:presLayoutVars>
      </dgm:prSet>
      <dgm:spPr/>
      <dgm:t>
        <a:bodyPr/>
        <a:lstStyle/>
        <a:p>
          <a:endParaRPr lang="en-US"/>
        </a:p>
      </dgm:t>
    </dgm:pt>
    <dgm:pt modelId="{F149E8D3-EDAF-4373-B01C-79EA474AA791}" type="pres">
      <dgm:prSet presAssocID="{B85E20FA-D22A-4E71-91C6-3ECC5610EAAA}" presName="parentText" presStyleLbl="node1" presStyleIdx="0" presStyleCnt="1">
        <dgm:presLayoutVars>
          <dgm:chMax val="0"/>
          <dgm:bulletEnabled val="1"/>
        </dgm:presLayoutVars>
      </dgm:prSet>
      <dgm:spPr/>
      <dgm:t>
        <a:bodyPr/>
        <a:lstStyle/>
        <a:p>
          <a:endParaRPr lang="en-US"/>
        </a:p>
      </dgm:t>
    </dgm:pt>
  </dgm:ptLst>
  <dgm:cxnLst>
    <dgm:cxn modelId="{813C1DFB-07F7-4063-86BE-425E63C4006F}" type="presOf" srcId="{0DDE775D-F553-4B23-86E4-0E08DC79BCB4}" destId="{4033E60D-2EE5-43A9-8AF4-B0C263396855}" srcOrd="0" destOrd="0" presId="urn:microsoft.com/office/officeart/2005/8/layout/vList2"/>
    <dgm:cxn modelId="{798FB713-DFD6-4F4D-BD37-3AF9D01A3F2A}" type="presOf" srcId="{B85E20FA-D22A-4E71-91C6-3ECC5610EAAA}" destId="{F149E8D3-EDAF-4373-B01C-79EA474AA791}" srcOrd="0" destOrd="0" presId="urn:microsoft.com/office/officeart/2005/8/layout/vList2"/>
    <dgm:cxn modelId="{9F65DDEC-9580-4B4C-9095-996B2BCB9476}" srcId="{0DDE775D-F553-4B23-86E4-0E08DC79BCB4}" destId="{B85E20FA-D22A-4E71-91C6-3ECC5610EAAA}" srcOrd="0" destOrd="0" parTransId="{B2129A2C-CF8A-43F3-B8ED-02DE138CC33C}" sibTransId="{93CAC211-B89B-4825-B178-B3096B2FEFC7}"/>
    <dgm:cxn modelId="{F34CFA62-E18A-49E4-B7FE-61A462914DA5}" type="presParOf" srcId="{4033E60D-2EE5-43A9-8AF4-B0C263396855}" destId="{F149E8D3-EDAF-4373-B01C-79EA474AA79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D8D5FC-F722-475D-AC93-43037C2696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2822922-7735-44B3-BF55-2456366BAB9C}">
      <dgm:prSet/>
      <dgm:spPr/>
      <dgm:t>
        <a:bodyPr/>
        <a:lstStyle/>
        <a:p>
          <a:pPr rtl="0"/>
          <a:r>
            <a:rPr lang="en-US" u="none" dirty="0" smtClean="0"/>
            <a:t>Limit to ½ page</a:t>
          </a:r>
          <a:endParaRPr lang="en-US" u="none" dirty="0"/>
        </a:p>
      </dgm:t>
    </dgm:pt>
    <dgm:pt modelId="{19A76832-E17F-45D5-AAB4-832E6F47345F}" type="parTrans" cxnId="{34D20A73-6BEF-4B52-BC11-E283D71DBB61}">
      <dgm:prSet/>
      <dgm:spPr/>
      <dgm:t>
        <a:bodyPr/>
        <a:lstStyle/>
        <a:p>
          <a:endParaRPr lang="en-US"/>
        </a:p>
      </dgm:t>
    </dgm:pt>
    <dgm:pt modelId="{0D625185-9402-4814-A96E-FAE8ABA487E8}" type="sibTrans" cxnId="{34D20A73-6BEF-4B52-BC11-E283D71DBB61}">
      <dgm:prSet/>
      <dgm:spPr/>
      <dgm:t>
        <a:bodyPr/>
        <a:lstStyle/>
        <a:p>
          <a:endParaRPr lang="en-US"/>
        </a:p>
      </dgm:t>
    </dgm:pt>
    <dgm:pt modelId="{7AAD5A7D-45B1-4D60-81EB-9E18FD21A537}">
      <dgm:prSet/>
      <dgm:spPr/>
      <dgm:t>
        <a:bodyPr/>
        <a:lstStyle/>
        <a:p>
          <a:pPr rtl="0"/>
          <a:r>
            <a:rPr lang="en-US" dirty="0" smtClean="0"/>
            <a:t>Provide a brief, but concise, summary of the project for which funds are requested  </a:t>
          </a:r>
          <a:endParaRPr lang="en-US" dirty="0"/>
        </a:p>
      </dgm:t>
    </dgm:pt>
    <dgm:pt modelId="{408EDD2A-A105-4866-9D98-86E5E71428E7}" type="parTrans" cxnId="{7067B388-4630-43ED-A4B7-C3920C778F5B}">
      <dgm:prSet/>
      <dgm:spPr/>
      <dgm:t>
        <a:bodyPr/>
        <a:lstStyle/>
        <a:p>
          <a:endParaRPr lang="en-US"/>
        </a:p>
      </dgm:t>
    </dgm:pt>
    <dgm:pt modelId="{34A733B6-5C25-4B4C-BA92-A8A1880AA395}" type="sibTrans" cxnId="{7067B388-4630-43ED-A4B7-C3920C778F5B}">
      <dgm:prSet/>
      <dgm:spPr/>
      <dgm:t>
        <a:bodyPr/>
        <a:lstStyle/>
        <a:p>
          <a:endParaRPr lang="en-US"/>
        </a:p>
      </dgm:t>
    </dgm:pt>
    <dgm:pt modelId="{9D543A46-13D9-488B-BCA4-31F1C6225A1C}" type="pres">
      <dgm:prSet presAssocID="{0ED8D5FC-F722-475D-AC93-43037C26969F}" presName="linear" presStyleCnt="0">
        <dgm:presLayoutVars>
          <dgm:animLvl val="lvl"/>
          <dgm:resizeHandles val="exact"/>
        </dgm:presLayoutVars>
      </dgm:prSet>
      <dgm:spPr/>
      <dgm:t>
        <a:bodyPr/>
        <a:lstStyle/>
        <a:p>
          <a:endParaRPr lang="en-US"/>
        </a:p>
      </dgm:t>
    </dgm:pt>
    <dgm:pt modelId="{8CE8E239-3691-477D-8194-73D4CC4CFA79}" type="pres">
      <dgm:prSet presAssocID="{82822922-7735-44B3-BF55-2456366BAB9C}" presName="parentText" presStyleLbl="node1" presStyleIdx="0" presStyleCnt="2">
        <dgm:presLayoutVars>
          <dgm:chMax val="0"/>
          <dgm:bulletEnabled val="1"/>
        </dgm:presLayoutVars>
      </dgm:prSet>
      <dgm:spPr/>
      <dgm:t>
        <a:bodyPr/>
        <a:lstStyle/>
        <a:p>
          <a:endParaRPr lang="en-US"/>
        </a:p>
      </dgm:t>
    </dgm:pt>
    <dgm:pt modelId="{78A23EB9-51CA-4692-9124-4037A3ADC704}" type="pres">
      <dgm:prSet presAssocID="{0D625185-9402-4814-A96E-FAE8ABA487E8}" presName="spacer" presStyleCnt="0"/>
      <dgm:spPr/>
    </dgm:pt>
    <dgm:pt modelId="{D1441134-700C-4647-A13B-F809B43C6B00}" type="pres">
      <dgm:prSet presAssocID="{7AAD5A7D-45B1-4D60-81EB-9E18FD21A537}" presName="parentText" presStyleLbl="node1" presStyleIdx="1" presStyleCnt="2">
        <dgm:presLayoutVars>
          <dgm:chMax val="0"/>
          <dgm:bulletEnabled val="1"/>
        </dgm:presLayoutVars>
      </dgm:prSet>
      <dgm:spPr/>
      <dgm:t>
        <a:bodyPr/>
        <a:lstStyle/>
        <a:p>
          <a:endParaRPr lang="en-US"/>
        </a:p>
      </dgm:t>
    </dgm:pt>
  </dgm:ptLst>
  <dgm:cxnLst>
    <dgm:cxn modelId="{A6F1E1AE-C9C1-45EC-9E02-3BD68E478F82}" type="presOf" srcId="{0ED8D5FC-F722-475D-AC93-43037C26969F}" destId="{9D543A46-13D9-488B-BCA4-31F1C6225A1C}" srcOrd="0" destOrd="0" presId="urn:microsoft.com/office/officeart/2005/8/layout/vList2"/>
    <dgm:cxn modelId="{7067B388-4630-43ED-A4B7-C3920C778F5B}" srcId="{0ED8D5FC-F722-475D-AC93-43037C26969F}" destId="{7AAD5A7D-45B1-4D60-81EB-9E18FD21A537}" srcOrd="1" destOrd="0" parTransId="{408EDD2A-A105-4866-9D98-86E5E71428E7}" sibTransId="{34A733B6-5C25-4B4C-BA92-A8A1880AA395}"/>
    <dgm:cxn modelId="{EB989D3B-8B54-4392-9C4B-D6347B7984EA}" type="presOf" srcId="{82822922-7735-44B3-BF55-2456366BAB9C}" destId="{8CE8E239-3691-477D-8194-73D4CC4CFA79}" srcOrd="0" destOrd="0" presId="urn:microsoft.com/office/officeart/2005/8/layout/vList2"/>
    <dgm:cxn modelId="{34D20A73-6BEF-4B52-BC11-E283D71DBB61}" srcId="{0ED8D5FC-F722-475D-AC93-43037C26969F}" destId="{82822922-7735-44B3-BF55-2456366BAB9C}" srcOrd="0" destOrd="0" parTransId="{19A76832-E17F-45D5-AAB4-832E6F47345F}" sibTransId="{0D625185-9402-4814-A96E-FAE8ABA487E8}"/>
    <dgm:cxn modelId="{BA6F6C60-E4C4-4D5E-ABB2-1BD4B7DB55BB}" type="presOf" srcId="{7AAD5A7D-45B1-4D60-81EB-9E18FD21A537}" destId="{D1441134-700C-4647-A13B-F809B43C6B00}" srcOrd="0" destOrd="0" presId="urn:microsoft.com/office/officeart/2005/8/layout/vList2"/>
    <dgm:cxn modelId="{E063E018-1842-46DD-8DFB-5DBE556C93DE}" type="presParOf" srcId="{9D543A46-13D9-488B-BCA4-31F1C6225A1C}" destId="{8CE8E239-3691-477D-8194-73D4CC4CFA79}" srcOrd="0" destOrd="0" presId="urn:microsoft.com/office/officeart/2005/8/layout/vList2"/>
    <dgm:cxn modelId="{CBF96FEB-8531-40B5-A328-03B50F0AF08C}" type="presParOf" srcId="{9D543A46-13D9-488B-BCA4-31F1C6225A1C}" destId="{78A23EB9-51CA-4692-9124-4037A3ADC704}" srcOrd="1" destOrd="0" presId="urn:microsoft.com/office/officeart/2005/8/layout/vList2"/>
    <dgm:cxn modelId="{81F882B2-5073-497D-BBAF-B00CE49B27F2}" type="presParOf" srcId="{9D543A46-13D9-488B-BCA4-31F1C6225A1C}" destId="{D1441134-700C-4647-A13B-F809B43C6B0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B7157FC-8823-47BF-8DA2-EA84133D255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5108F9E-DE66-4E30-9907-320AD8B4D584}">
      <dgm:prSet custT="1"/>
      <dgm:spPr/>
      <dgm:t>
        <a:bodyPr/>
        <a:lstStyle/>
        <a:p>
          <a:pPr rtl="0"/>
          <a:r>
            <a:rPr lang="en-US" sz="2000" dirty="0" smtClean="0"/>
            <a:t>Limit to 1 page</a:t>
          </a:r>
          <a:endParaRPr lang="en-US" sz="2000" dirty="0"/>
        </a:p>
      </dgm:t>
    </dgm:pt>
    <dgm:pt modelId="{EF5AE7F4-1773-4CF0-BD6A-5C36568C02F8}" type="parTrans" cxnId="{3ED84CE0-1868-463D-B624-08EEB871222B}">
      <dgm:prSet/>
      <dgm:spPr/>
      <dgm:t>
        <a:bodyPr/>
        <a:lstStyle/>
        <a:p>
          <a:endParaRPr lang="en-US"/>
        </a:p>
      </dgm:t>
    </dgm:pt>
    <dgm:pt modelId="{D1E7D509-1243-4E7D-A214-99ADB97FFD86}" type="sibTrans" cxnId="{3ED84CE0-1868-463D-B624-08EEB871222B}">
      <dgm:prSet/>
      <dgm:spPr/>
      <dgm:t>
        <a:bodyPr/>
        <a:lstStyle/>
        <a:p>
          <a:endParaRPr lang="en-US"/>
        </a:p>
      </dgm:t>
    </dgm:pt>
    <dgm:pt modelId="{76A73918-ABCD-4698-9271-F919BC031F1F}">
      <dgm:prSet custT="1"/>
      <dgm:spPr/>
      <dgm:t>
        <a:bodyPr/>
        <a:lstStyle/>
        <a:p>
          <a:pPr rtl="0"/>
          <a:r>
            <a:rPr lang="en-US" sz="2000" dirty="0" smtClean="0"/>
            <a:t>Describe the population within the targeted zip code(s) or county that will targeted by the proposed project</a:t>
          </a:r>
          <a:endParaRPr lang="en-US" sz="2000" dirty="0"/>
        </a:p>
      </dgm:t>
    </dgm:pt>
    <dgm:pt modelId="{A669B93A-58AF-4A1D-8B86-B76C487FE79B}" type="parTrans" cxnId="{1FF12A83-50BF-4C30-AF61-3BF302BBA749}">
      <dgm:prSet/>
      <dgm:spPr/>
      <dgm:t>
        <a:bodyPr/>
        <a:lstStyle/>
        <a:p>
          <a:endParaRPr lang="en-US"/>
        </a:p>
      </dgm:t>
    </dgm:pt>
    <dgm:pt modelId="{994C4AA9-75B5-428E-BBDD-DA9AF4D3D43C}" type="sibTrans" cxnId="{1FF12A83-50BF-4C30-AF61-3BF302BBA749}">
      <dgm:prSet/>
      <dgm:spPr/>
      <dgm:t>
        <a:bodyPr/>
        <a:lstStyle/>
        <a:p>
          <a:endParaRPr lang="en-US"/>
        </a:p>
      </dgm:t>
    </dgm:pt>
    <dgm:pt modelId="{9177D41B-7F22-476F-BFF3-D6B54230847E}">
      <dgm:prSet custT="1"/>
      <dgm:spPr/>
      <dgm:t>
        <a:bodyPr/>
        <a:lstStyle/>
        <a:p>
          <a:pPr rtl="0"/>
          <a:r>
            <a:rPr lang="en-US" sz="2000" dirty="0" smtClean="0"/>
            <a:t>Include rates and number of incidences of child sexual abuse</a:t>
          </a:r>
          <a:endParaRPr lang="en-US" sz="2000" dirty="0"/>
        </a:p>
      </dgm:t>
    </dgm:pt>
    <dgm:pt modelId="{D34D1DFA-585F-413F-B0CD-209BC9A6D66C}" type="parTrans" cxnId="{8338D5E5-20E0-480D-875D-1FB2A7E4CA6A}">
      <dgm:prSet/>
      <dgm:spPr/>
      <dgm:t>
        <a:bodyPr/>
        <a:lstStyle/>
        <a:p>
          <a:endParaRPr lang="en-US"/>
        </a:p>
      </dgm:t>
    </dgm:pt>
    <dgm:pt modelId="{A92FB327-5206-49E0-A5D5-C1D5088751A0}" type="sibTrans" cxnId="{8338D5E5-20E0-480D-875D-1FB2A7E4CA6A}">
      <dgm:prSet/>
      <dgm:spPr/>
      <dgm:t>
        <a:bodyPr/>
        <a:lstStyle/>
        <a:p>
          <a:endParaRPr lang="en-US"/>
        </a:p>
      </dgm:t>
    </dgm:pt>
    <dgm:pt modelId="{DFF6538B-7931-4EFF-88DC-E65D220CB096}">
      <dgm:prSet custT="1"/>
      <dgm:spPr/>
      <dgm:t>
        <a:bodyPr/>
        <a:lstStyle/>
        <a:p>
          <a:pPr rtl="0"/>
          <a:r>
            <a:rPr lang="en-US" sz="2000" dirty="0" smtClean="0"/>
            <a:t>Include characteristics of the community including those that increase child sexual abuse risk factors, as well as those that demonstrate a readiness to address child sexual abuse</a:t>
          </a:r>
          <a:endParaRPr lang="en-US" sz="2000" dirty="0"/>
        </a:p>
      </dgm:t>
    </dgm:pt>
    <dgm:pt modelId="{F5877E11-C816-40D9-95A7-3EE1D44BB1AC}" type="parTrans" cxnId="{6349EC50-57E1-4A84-9235-05B82DD25F1B}">
      <dgm:prSet/>
      <dgm:spPr/>
      <dgm:t>
        <a:bodyPr/>
        <a:lstStyle/>
        <a:p>
          <a:endParaRPr lang="en-US"/>
        </a:p>
      </dgm:t>
    </dgm:pt>
    <dgm:pt modelId="{C4F8B733-D1E1-4986-A1A1-A23935847D66}" type="sibTrans" cxnId="{6349EC50-57E1-4A84-9235-05B82DD25F1B}">
      <dgm:prSet/>
      <dgm:spPr/>
      <dgm:t>
        <a:bodyPr/>
        <a:lstStyle/>
        <a:p>
          <a:endParaRPr lang="en-US"/>
        </a:p>
      </dgm:t>
    </dgm:pt>
    <dgm:pt modelId="{19219E4B-DCE1-4F89-B069-D183662FD828}" type="pres">
      <dgm:prSet presAssocID="{7B7157FC-8823-47BF-8DA2-EA84133D2559}" presName="linear" presStyleCnt="0">
        <dgm:presLayoutVars>
          <dgm:animLvl val="lvl"/>
          <dgm:resizeHandles val="exact"/>
        </dgm:presLayoutVars>
      </dgm:prSet>
      <dgm:spPr/>
      <dgm:t>
        <a:bodyPr/>
        <a:lstStyle/>
        <a:p>
          <a:endParaRPr lang="en-US"/>
        </a:p>
      </dgm:t>
    </dgm:pt>
    <dgm:pt modelId="{29322797-E979-4850-961A-9F615393FE8B}" type="pres">
      <dgm:prSet presAssocID="{85108F9E-DE66-4E30-9907-320AD8B4D584}" presName="parentText" presStyleLbl="node1" presStyleIdx="0" presStyleCnt="4">
        <dgm:presLayoutVars>
          <dgm:chMax val="0"/>
          <dgm:bulletEnabled val="1"/>
        </dgm:presLayoutVars>
      </dgm:prSet>
      <dgm:spPr/>
      <dgm:t>
        <a:bodyPr/>
        <a:lstStyle/>
        <a:p>
          <a:endParaRPr lang="en-US"/>
        </a:p>
      </dgm:t>
    </dgm:pt>
    <dgm:pt modelId="{C7D2B88C-6719-4FCD-990D-9F2E14E64B9A}" type="pres">
      <dgm:prSet presAssocID="{D1E7D509-1243-4E7D-A214-99ADB97FFD86}" presName="spacer" presStyleCnt="0"/>
      <dgm:spPr/>
    </dgm:pt>
    <dgm:pt modelId="{4D34EC6A-BA56-464C-94E5-21F0495DAB12}" type="pres">
      <dgm:prSet presAssocID="{76A73918-ABCD-4698-9271-F919BC031F1F}" presName="parentText" presStyleLbl="node1" presStyleIdx="1" presStyleCnt="4">
        <dgm:presLayoutVars>
          <dgm:chMax val="0"/>
          <dgm:bulletEnabled val="1"/>
        </dgm:presLayoutVars>
      </dgm:prSet>
      <dgm:spPr/>
      <dgm:t>
        <a:bodyPr/>
        <a:lstStyle/>
        <a:p>
          <a:endParaRPr lang="en-US"/>
        </a:p>
      </dgm:t>
    </dgm:pt>
    <dgm:pt modelId="{F6A92B47-A44F-47A9-9B50-82FCFDCFD062}" type="pres">
      <dgm:prSet presAssocID="{994C4AA9-75B5-428E-BBDD-DA9AF4D3D43C}" presName="spacer" presStyleCnt="0"/>
      <dgm:spPr/>
    </dgm:pt>
    <dgm:pt modelId="{1A586488-14BC-44C3-AF69-7A2E990C768E}" type="pres">
      <dgm:prSet presAssocID="{9177D41B-7F22-476F-BFF3-D6B54230847E}" presName="parentText" presStyleLbl="node1" presStyleIdx="2" presStyleCnt="4">
        <dgm:presLayoutVars>
          <dgm:chMax val="0"/>
          <dgm:bulletEnabled val="1"/>
        </dgm:presLayoutVars>
      </dgm:prSet>
      <dgm:spPr/>
      <dgm:t>
        <a:bodyPr/>
        <a:lstStyle/>
        <a:p>
          <a:endParaRPr lang="en-US"/>
        </a:p>
      </dgm:t>
    </dgm:pt>
    <dgm:pt modelId="{F1B2A67C-DB58-49AE-923C-E0DD161FBFEB}" type="pres">
      <dgm:prSet presAssocID="{A92FB327-5206-49E0-A5D5-C1D5088751A0}" presName="spacer" presStyleCnt="0"/>
      <dgm:spPr/>
    </dgm:pt>
    <dgm:pt modelId="{48385CC8-8386-4A3D-BC24-792EFFA87156}" type="pres">
      <dgm:prSet presAssocID="{DFF6538B-7931-4EFF-88DC-E65D220CB096}" presName="parentText" presStyleLbl="node1" presStyleIdx="3" presStyleCnt="4">
        <dgm:presLayoutVars>
          <dgm:chMax val="0"/>
          <dgm:bulletEnabled val="1"/>
        </dgm:presLayoutVars>
      </dgm:prSet>
      <dgm:spPr/>
      <dgm:t>
        <a:bodyPr/>
        <a:lstStyle/>
        <a:p>
          <a:endParaRPr lang="en-US"/>
        </a:p>
      </dgm:t>
    </dgm:pt>
  </dgm:ptLst>
  <dgm:cxnLst>
    <dgm:cxn modelId="{2BE350C1-FC17-4AF3-A18F-1E901A467B03}" type="presOf" srcId="{9177D41B-7F22-476F-BFF3-D6B54230847E}" destId="{1A586488-14BC-44C3-AF69-7A2E990C768E}" srcOrd="0" destOrd="0" presId="urn:microsoft.com/office/officeart/2005/8/layout/vList2"/>
    <dgm:cxn modelId="{6349EC50-57E1-4A84-9235-05B82DD25F1B}" srcId="{7B7157FC-8823-47BF-8DA2-EA84133D2559}" destId="{DFF6538B-7931-4EFF-88DC-E65D220CB096}" srcOrd="3" destOrd="0" parTransId="{F5877E11-C816-40D9-95A7-3EE1D44BB1AC}" sibTransId="{C4F8B733-D1E1-4986-A1A1-A23935847D66}"/>
    <dgm:cxn modelId="{7D3D9213-43F1-433F-ACA7-8D0B873AD914}" type="presOf" srcId="{DFF6538B-7931-4EFF-88DC-E65D220CB096}" destId="{48385CC8-8386-4A3D-BC24-792EFFA87156}" srcOrd="0" destOrd="0" presId="urn:microsoft.com/office/officeart/2005/8/layout/vList2"/>
    <dgm:cxn modelId="{3F46464D-82FB-457D-8617-F11C0612B582}" type="presOf" srcId="{76A73918-ABCD-4698-9271-F919BC031F1F}" destId="{4D34EC6A-BA56-464C-94E5-21F0495DAB12}" srcOrd="0" destOrd="0" presId="urn:microsoft.com/office/officeart/2005/8/layout/vList2"/>
    <dgm:cxn modelId="{1FF12A83-50BF-4C30-AF61-3BF302BBA749}" srcId="{7B7157FC-8823-47BF-8DA2-EA84133D2559}" destId="{76A73918-ABCD-4698-9271-F919BC031F1F}" srcOrd="1" destOrd="0" parTransId="{A669B93A-58AF-4A1D-8B86-B76C487FE79B}" sibTransId="{994C4AA9-75B5-428E-BBDD-DA9AF4D3D43C}"/>
    <dgm:cxn modelId="{D78BF0E2-A32D-490C-AADA-CE944EF213C9}" type="presOf" srcId="{85108F9E-DE66-4E30-9907-320AD8B4D584}" destId="{29322797-E979-4850-961A-9F615393FE8B}" srcOrd="0" destOrd="0" presId="urn:microsoft.com/office/officeart/2005/8/layout/vList2"/>
    <dgm:cxn modelId="{3ED84CE0-1868-463D-B624-08EEB871222B}" srcId="{7B7157FC-8823-47BF-8DA2-EA84133D2559}" destId="{85108F9E-DE66-4E30-9907-320AD8B4D584}" srcOrd="0" destOrd="0" parTransId="{EF5AE7F4-1773-4CF0-BD6A-5C36568C02F8}" sibTransId="{D1E7D509-1243-4E7D-A214-99ADB97FFD86}"/>
    <dgm:cxn modelId="{3E226CB5-E523-4B97-9DEC-F9096AFA4169}" type="presOf" srcId="{7B7157FC-8823-47BF-8DA2-EA84133D2559}" destId="{19219E4B-DCE1-4F89-B069-D183662FD828}" srcOrd="0" destOrd="0" presId="urn:microsoft.com/office/officeart/2005/8/layout/vList2"/>
    <dgm:cxn modelId="{8338D5E5-20E0-480D-875D-1FB2A7E4CA6A}" srcId="{7B7157FC-8823-47BF-8DA2-EA84133D2559}" destId="{9177D41B-7F22-476F-BFF3-D6B54230847E}" srcOrd="2" destOrd="0" parTransId="{D34D1DFA-585F-413F-B0CD-209BC9A6D66C}" sibTransId="{A92FB327-5206-49E0-A5D5-C1D5088751A0}"/>
    <dgm:cxn modelId="{CC7CBC2F-98CE-4D63-BCBC-655439605A3C}" type="presParOf" srcId="{19219E4B-DCE1-4F89-B069-D183662FD828}" destId="{29322797-E979-4850-961A-9F615393FE8B}" srcOrd="0" destOrd="0" presId="urn:microsoft.com/office/officeart/2005/8/layout/vList2"/>
    <dgm:cxn modelId="{85E0F3D3-836B-45CC-A86E-31D7C79E51B0}" type="presParOf" srcId="{19219E4B-DCE1-4F89-B069-D183662FD828}" destId="{C7D2B88C-6719-4FCD-990D-9F2E14E64B9A}" srcOrd="1" destOrd="0" presId="urn:microsoft.com/office/officeart/2005/8/layout/vList2"/>
    <dgm:cxn modelId="{50155FB8-319B-485D-9BAA-A283D0DD3B0F}" type="presParOf" srcId="{19219E4B-DCE1-4F89-B069-D183662FD828}" destId="{4D34EC6A-BA56-464C-94E5-21F0495DAB12}" srcOrd="2" destOrd="0" presId="urn:microsoft.com/office/officeart/2005/8/layout/vList2"/>
    <dgm:cxn modelId="{57F45B99-AA1D-4704-B25A-60F5E5162772}" type="presParOf" srcId="{19219E4B-DCE1-4F89-B069-D183662FD828}" destId="{F6A92B47-A44F-47A9-9B50-82FCFDCFD062}" srcOrd="3" destOrd="0" presId="urn:microsoft.com/office/officeart/2005/8/layout/vList2"/>
    <dgm:cxn modelId="{AF6E1C15-BE7D-42DE-93DA-2A0B02890AA9}" type="presParOf" srcId="{19219E4B-DCE1-4F89-B069-D183662FD828}" destId="{1A586488-14BC-44C3-AF69-7A2E990C768E}" srcOrd="4" destOrd="0" presId="urn:microsoft.com/office/officeart/2005/8/layout/vList2"/>
    <dgm:cxn modelId="{15BA278D-6876-4EB0-BF16-270475C1222D}" type="presParOf" srcId="{19219E4B-DCE1-4F89-B069-D183662FD828}" destId="{F1B2A67C-DB58-49AE-923C-E0DD161FBFEB}" srcOrd="5" destOrd="0" presId="urn:microsoft.com/office/officeart/2005/8/layout/vList2"/>
    <dgm:cxn modelId="{956F96BA-A69D-4D7A-8D2B-DC237527412A}" type="presParOf" srcId="{19219E4B-DCE1-4F89-B069-D183662FD828}" destId="{48385CC8-8386-4A3D-BC24-792EFFA8715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D75C2A4-B83B-4A19-A23B-3737C448CE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2B7B761-3F0F-4016-908F-139040863809}">
      <dgm:prSet custT="1"/>
      <dgm:spPr/>
      <dgm:t>
        <a:bodyPr/>
        <a:lstStyle/>
        <a:p>
          <a:pPr rtl="0"/>
          <a:r>
            <a:rPr lang="en-US" sz="2800" u="none" dirty="0" smtClean="0"/>
            <a:t>Describe the proposed child sexual abuse prevention efforts and the methodology for preventing child sexual abuse in the target area – describe project intentions, and how goals and anticipated outcomes are to be realized</a:t>
          </a:r>
          <a:endParaRPr lang="en-US" sz="2800" u="none" dirty="0"/>
        </a:p>
      </dgm:t>
    </dgm:pt>
    <dgm:pt modelId="{06F4D1A3-4A49-49A3-AE0F-754DD0545A34}" type="parTrans" cxnId="{766D6AC0-4786-42FA-B41B-31F58536B03C}">
      <dgm:prSet/>
      <dgm:spPr/>
      <dgm:t>
        <a:bodyPr/>
        <a:lstStyle/>
        <a:p>
          <a:endParaRPr lang="en-US" sz="1800"/>
        </a:p>
      </dgm:t>
    </dgm:pt>
    <dgm:pt modelId="{012B481D-A46E-484C-B228-B585FC3AE118}" type="sibTrans" cxnId="{766D6AC0-4786-42FA-B41B-31F58536B03C}">
      <dgm:prSet/>
      <dgm:spPr/>
      <dgm:t>
        <a:bodyPr/>
        <a:lstStyle/>
        <a:p>
          <a:endParaRPr lang="en-US" sz="1800"/>
        </a:p>
      </dgm:t>
    </dgm:pt>
    <dgm:pt modelId="{DC86D1A8-A727-4DBF-88FA-D7BEFC90C834}">
      <dgm:prSet custT="1"/>
      <dgm:spPr/>
      <dgm:t>
        <a:bodyPr/>
        <a:lstStyle/>
        <a:p>
          <a:pPr rtl="0"/>
          <a:r>
            <a:rPr lang="en-US" sz="2800" dirty="0" smtClean="0"/>
            <a:t>Limit to 1.5 pages</a:t>
          </a:r>
          <a:endParaRPr lang="en-US" sz="2800" dirty="0"/>
        </a:p>
      </dgm:t>
    </dgm:pt>
    <dgm:pt modelId="{603E3ECB-A341-4519-91C0-3D97E1D06C7E}" type="parTrans" cxnId="{5C3F44A9-F352-413D-8181-4F05321EA700}">
      <dgm:prSet/>
      <dgm:spPr/>
      <dgm:t>
        <a:bodyPr/>
        <a:lstStyle/>
        <a:p>
          <a:endParaRPr lang="en-US" sz="1800"/>
        </a:p>
      </dgm:t>
    </dgm:pt>
    <dgm:pt modelId="{2961B1B5-252D-4F1F-9923-A56AB22F4E74}" type="sibTrans" cxnId="{5C3F44A9-F352-413D-8181-4F05321EA700}">
      <dgm:prSet/>
      <dgm:spPr/>
      <dgm:t>
        <a:bodyPr/>
        <a:lstStyle/>
        <a:p>
          <a:endParaRPr lang="en-US" sz="1800"/>
        </a:p>
      </dgm:t>
    </dgm:pt>
    <dgm:pt modelId="{4A56A03A-4A0A-45A8-B28C-4D88D5ECB0CE}" type="pres">
      <dgm:prSet presAssocID="{1D75C2A4-B83B-4A19-A23B-3737C448CE4E}" presName="linear" presStyleCnt="0">
        <dgm:presLayoutVars>
          <dgm:animLvl val="lvl"/>
          <dgm:resizeHandles val="exact"/>
        </dgm:presLayoutVars>
      </dgm:prSet>
      <dgm:spPr/>
      <dgm:t>
        <a:bodyPr/>
        <a:lstStyle/>
        <a:p>
          <a:endParaRPr lang="en-US"/>
        </a:p>
      </dgm:t>
    </dgm:pt>
    <dgm:pt modelId="{31D3263F-899A-43B1-8FB2-AAE73FCBB7F2}" type="pres">
      <dgm:prSet presAssocID="{DC86D1A8-A727-4DBF-88FA-D7BEFC90C834}" presName="parentText" presStyleLbl="node1" presStyleIdx="0" presStyleCnt="2" custScaleY="72906" custLinFactY="-12840" custLinFactNeighborX="-288" custLinFactNeighborY="-100000">
        <dgm:presLayoutVars>
          <dgm:chMax val="0"/>
          <dgm:bulletEnabled val="1"/>
        </dgm:presLayoutVars>
      </dgm:prSet>
      <dgm:spPr/>
      <dgm:t>
        <a:bodyPr/>
        <a:lstStyle/>
        <a:p>
          <a:endParaRPr lang="en-US"/>
        </a:p>
      </dgm:t>
    </dgm:pt>
    <dgm:pt modelId="{BEB0894A-8199-49BB-89B7-CDD09AFE9802}" type="pres">
      <dgm:prSet presAssocID="{2961B1B5-252D-4F1F-9923-A56AB22F4E74}" presName="spacer" presStyleCnt="0"/>
      <dgm:spPr/>
    </dgm:pt>
    <dgm:pt modelId="{107B4D23-CF13-472E-867E-148F1068CA6E}" type="pres">
      <dgm:prSet presAssocID="{F2B7B761-3F0F-4016-908F-139040863809}" presName="parentText" presStyleLbl="node1" presStyleIdx="1" presStyleCnt="2" custScaleY="153341">
        <dgm:presLayoutVars>
          <dgm:chMax val="0"/>
          <dgm:bulletEnabled val="1"/>
        </dgm:presLayoutVars>
      </dgm:prSet>
      <dgm:spPr/>
      <dgm:t>
        <a:bodyPr/>
        <a:lstStyle/>
        <a:p>
          <a:endParaRPr lang="en-US"/>
        </a:p>
      </dgm:t>
    </dgm:pt>
  </dgm:ptLst>
  <dgm:cxnLst>
    <dgm:cxn modelId="{766D6AC0-4786-42FA-B41B-31F58536B03C}" srcId="{1D75C2A4-B83B-4A19-A23B-3737C448CE4E}" destId="{F2B7B761-3F0F-4016-908F-139040863809}" srcOrd="1" destOrd="0" parTransId="{06F4D1A3-4A49-49A3-AE0F-754DD0545A34}" sibTransId="{012B481D-A46E-484C-B228-B585FC3AE118}"/>
    <dgm:cxn modelId="{5C3F44A9-F352-413D-8181-4F05321EA700}" srcId="{1D75C2A4-B83B-4A19-A23B-3737C448CE4E}" destId="{DC86D1A8-A727-4DBF-88FA-D7BEFC90C834}" srcOrd="0" destOrd="0" parTransId="{603E3ECB-A341-4519-91C0-3D97E1D06C7E}" sibTransId="{2961B1B5-252D-4F1F-9923-A56AB22F4E74}"/>
    <dgm:cxn modelId="{2A916A17-87DC-4D61-8EA2-26DE56C96D3B}" type="presOf" srcId="{F2B7B761-3F0F-4016-908F-139040863809}" destId="{107B4D23-CF13-472E-867E-148F1068CA6E}" srcOrd="0" destOrd="0" presId="urn:microsoft.com/office/officeart/2005/8/layout/vList2"/>
    <dgm:cxn modelId="{1C80DBEC-AD77-43BE-9363-F9C1B9B70D43}" type="presOf" srcId="{1D75C2A4-B83B-4A19-A23B-3737C448CE4E}" destId="{4A56A03A-4A0A-45A8-B28C-4D88D5ECB0CE}" srcOrd="0" destOrd="0" presId="urn:microsoft.com/office/officeart/2005/8/layout/vList2"/>
    <dgm:cxn modelId="{806E9774-F4BC-4003-AD75-CE21A6902091}" type="presOf" srcId="{DC86D1A8-A727-4DBF-88FA-D7BEFC90C834}" destId="{31D3263F-899A-43B1-8FB2-AAE73FCBB7F2}" srcOrd="0" destOrd="0" presId="urn:microsoft.com/office/officeart/2005/8/layout/vList2"/>
    <dgm:cxn modelId="{069AA0E7-D6EA-4664-8E3E-5A685635B6E4}" type="presParOf" srcId="{4A56A03A-4A0A-45A8-B28C-4D88D5ECB0CE}" destId="{31D3263F-899A-43B1-8FB2-AAE73FCBB7F2}" srcOrd="0" destOrd="0" presId="urn:microsoft.com/office/officeart/2005/8/layout/vList2"/>
    <dgm:cxn modelId="{C50E8E25-B818-4C0B-8E40-8B9B4E17E1DE}" type="presParOf" srcId="{4A56A03A-4A0A-45A8-B28C-4D88D5ECB0CE}" destId="{BEB0894A-8199-49BB-89B7-CDD09AFE9802}" srcOrd="1" destOrd="0" presId="urn:microsoft.com/office/officeart/2005/8/layout/vList2"/>
    <dgm:cxn modelId="{5D1D54F3-9F27-43FB-8C98-A3D3BED75948}" type="presParOf" srcId="{4A56A03A-4A0A-45A8-B28C-4D88D5ECB0CE}" destId="{107B4D23-CF13-472E-867E-148F1068CA6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8D13A6-676A-4EFD-B3D3-CF12C16180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B919298-88D9-469C-AA4D-20BD2AD7543D}">
      <dgm:prSet/>
      <dgm:spPr/>
      <dgm:t>
        <a:bodyPr/>
        <a:lstStyle/>
        <a:p>
          <a:pPr rtl="0"/>
          <a:r>
            <a:rPr lang="en-US" smtClean="0"/>
            <a:t>Limit to1 page</a:t>
          </a:r>
          <a:endParaRPr lang="en-US"/>
        </a:p>
      </dgm:t>
    </dgm:pt>
    <dgm:pt modelId="{3E5377C1-513E-4094-BBA4-5625099A3D0F}" type="parTrans" cxnId="{F7D6B417-938F-490D-BDD3-5EAB4F7918E4}">
      <dgm:prSet/>
      <dgm:spPr/>
      <dgm:t>
        <a:bodyPr/>
        <a:lstStyle/>
        <a:p>
          <a:endParaRPr lang="en-US"/>
        </a:p>
      </dgm:t>
    </dgm:pt>
    <dgm:pt modelId="{E2594DBB-A0B5-4BB4-8951-D138DDA21484}" type="sibTrans" cxnId="{F7D6B417-938F-490D-BDD3-5EAB4F7918E4}">
      <dgm:prSet/>
      <dgm:spPr/>
      <dgm:t>
        <a:bodyPr/>
        <a:lstStyle/>
        <a:p>
          <a:endParaRPr lang="en-US"/>
        </a:p>
      </dgm:t>
    </dgm:pt>
    <dgm:pt modelId="{690D5677-614C-49F0-906A-1A9CF93147A1}">
      <dgm:prSet/>
      <dgm:spPr/>
      <dgm:t>
        <a:bodyPr/>
        <a:lstStyle/>
        <a:p>
          <a:pPr rtl="0"/>
          <a:r>
            <a:rPr lang="en-US" smtClean="0"/>
            <a:t>Identify and briefly describe the community partners who will be involved in this project, including the role they will play in the project.  Please attach Memorandums of Understanding and/or Letters of Support, or other documentation</a:t>
          </a:r>
          <a:endParaRPr lang="en-US"/>
        </a:p>
      </dgm:t>
    </dgm:pt>
    <dgm:pt modelId="{4C4336AD-3DEB-4B1A-BD76-BC8A0AA3548E}" type="parTrans" cxnId="{13FA289A-D789-48CF-B693-80C808A002A2}">
      <dgm:prSet/>
      <dgm:spPr/>
      <dgm:t>
        <a:bodyPr/>
        <a:lstStyle/>
        <a:p>
          <a:endParaRPr lang="en-US"/>
        </a:p>
      </dgm:t>
    </dgm:pt>
    <dgm:pt modelId="{2228E20E-EC14-4896-AEBF-DC5FB6F22BC0}" type="sibTrans" cxnId="{13FA289A-D789-48CF-B693-80C808A002A2}">
      <dgm:prSet/>
      <dgm:spPr/>
      <dgm:t>
        <a:bodyPr/>
        <a:lstStyle/>
        <a:p>
          <a:endParaRPr lang="en-US"/>
        </a:p>
      </dgm:t>
    </dgm:pt>
    <dgm:pt modelId="{DEF458AB-28D4-477F-B409-9BC2DE9B20B2}" type="pres">
      <dgm:prSet presAssocID="{478D13A6-676A-4EFD-B3D3-CF12C16180C3}" presName="linear" presStyleCnt="0">
        <dgm:presLayoutVars>
          <dgm:animLvl val="lvl"/>
          <dgm:resizeHandles val="exact"/>
        </dgm:presLayoutVars>
      </dgm:prSet>
      <dgm:spPr/>
      <dgm:t>
        <a:bodyPr/>
        <a:lstStyle/>
        <a:p>
          <a:endParaRPr lang="en-US"/>
        </a:p>
      </dgm:t>
    </dgm:pt>
    <dgm:pt modelId="{FF0373CC-7A88-4B98-A4AE-7B02DBF1C31B}" type="pres">
      <dgm:prSet presAssocID="{AB919298-88D9-469C-AA4D-20BD2AD7543D}" presName="parentText" presStyleLbl="node1" presStyleIdx="0" presStyleCnt="2" custScaleY="62927">
        <dgm:presLayoutVars>
          <dgm:chMax val="0"/>
          <dgm:bulletEnabled val="1"/>
        </dgm:presLayoutVars>
      </dgm:prSet>
      <dgm:spPr/>
      <dgm:t>
        <a:bodyPr/>
        <a:lstStyle/>
        <a:p>
          <a:endParaRPr lang="en-US"/>
        </a:p>
      </dgm:t>
    </dgm:pt>
    <dgm:pt modelId="{5F2FD04F-4A5A-444A-86C4-9CCC740152E2}" type="pres">
      <dgm:prSet presAssocID="{E2594DBB-A0B5-4BB4-8951-D138DDA21484}" presName="spacer" presStyleCnt="0"/>
      <dgm:spPr/>
    </dgm:pt>
    <dgm:pt modelId="{769CD9DB-1DD3-4BB1-8272-DB76FAE4213F}" type="pres">
      <dgm:prSet presAssocID="{690D5677-614C-49F0-906A-1A9CF93147A1}" presName="parentText" presStyleLbl="node1" presStyleIdx="1" presStyleCnt="2">
        <dgm:presLayoutVars>
          <dgm:chMax val="0"/>
          <dgm:bulletEnabled val="1"/>
        </dgm:presLayoutVars>
      </dgm:prSet>
      <dgm:spPr/>
      <dgm:t>
        <a:bodyPr/>
        <a:lstStyle/>
        <a:p>
          <a:endParaRPr lang="en-US"/>
        </a:p>
      </dgm:t>
    </dgm:pt>
  </dgm:ptLst>
  <dgm:cxnLst>
    <dgm:cxn modelId="{13FA289A-D789-48CF-B693-80C808A002A2}" srcId="{478D13A6-676A-4EFD-B3D3-CF12C16180C3}" destId="{690D5677-614C-49F0-906A-1A9CF93147A1}" srcOrd="1" destOrd="0" parTransId="{4C4336AD-3DEB-4B1A-BD76-BC8A0AA3548E}" sibTransId="{2228E20E-EC14-4896-AEBF-DC5FB6F22BC0}"/>
    <dgm:cxn modelId="{D74DFBB6-E795-4836-90C8-A084C8B62175}" type="presOf" srcId="{AB919298-88D9-469C-AA4D-20BD2AD7543D}" destId="{FF0373CC-7A88-4B98-A4AE-7B02DBF1C31B}" srcOrd="0" destOrd="0" presId="urn:microsoft.com/office/officeart/2005/8/layout/vList2"/>
    <dgm:cxn modelId="{150EE4E0-E6C5-4471-BB6B-2B4859A8BEC0}" type="presOf" srcId="{478D13A6-676A-4EFD-B3D3-CF12C16180C3}" destId="{DEF458AB-28D4-477F-B409-9BC2DE9B20B2}" srcOrd="0" destOrd="0" presId="urn:microsoft.com/office/officeart/2005/8/layout/vList2"/>
    <dgm:cxn modelId="{4D111073-B01D-4AB6-85FD-11C66569A125}" type="presOf" srcId="{690D5677-614C-49F0-906A-1A9CF93147A1}" destId="{769CD9DB-1DD3-4BB1-8272-DB76FAE4213F}" srcOrd="0" destOrd="0" presId="urn:microsoft.com/office/officeart/2005/8/layout/vList2"/>
    <dgm:cxn modelId="{F7D6B417-938F-490D-BDD3-5EAB4F7918E4}" srcId="{478D13A6-676A-4EFD-B3D3-CF12C16180C3}" destId="{AB919298-88D9-469C-AA4D-20BD2AD7543D}" srcOrd="0" destOrd="0" parTransId="{3E5377C1-513E-4094-BBA4-5625099A3D0F}" sibTransId="{E2594DBB-A0B5-4BB4-8951-D138DDA21484}"/>
    <dgm:cxn modelId="{1687FD21-A674-431F-8702-CF719F715741}" type="presParOf" srcId="{DEF458AB-28D4-477F-B409-9BC2DE9B20B2}" destId="{FF0373CC-7A88-4B98-A4AE-7B02DBF1C31B}" srcOrd="0" destOrd="0" presId="urn:microsoft.com/office/officeart/2005/8/layout/vList2"/>
    <dgm:cxn modelId="{74C8305E-192C-4005-B1BA-6F5C4F6B7AEE}" type="presParOf" srcId="{DEF458AB-28D4-477F-B409-9BC2DE9B20B2}" destId="{5F2FD04F-4A5A-444A-86C4-9CCC740152E2}" srcOrd="1" destOrd="0" presId="urn:microsoft.com/office/officeart/2005/8/layout/vList2"/>
    <dgm:cxn modelId="{B023AAC7-E49F-4700-AB84-3E52A9803F69}" type="presParOf" srcId="{DEF458AB-28D4-477F-B409-9BC2DE9B20B2}" destId="{769CD9DB-1DD3-4BB1-8272-DB76FAE4213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7E86C63-C1CA-4AAE-917E-FB0BDD656E0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5C8042B-BFD5-4EB4-9966-7E33E9A12D25}">
      <dgm:prSet/>
      <dgm:spPr/>
      <dgm:t>
        <a:bodyPr/>
        <a:lstStyle/>
        <a:p>
          <a:pPr rtl="0"/>
          <a:r>
            <a:rPr lang="en-US" smtClean="0"/>
            <a:t>Limit to ¾ page</a:t>
          </a:r>
          <a:endParaRPr lang="en-US"/>
        </a:p>
      </dgm:t>
    </dgm:pt>
    <dgm:pt modelId="{E67826CB-5A4C-4133-BF84-F0141992E4BB}" type="parTrans" cxnId="{F6C9E565-9ABF-4344-BD1B-88B0C2532822}">
      <dgm:prSet/>
      <dgm:spPr/>
      <dgm:t>
        <a:bodyPr/>
        <a:lstStyle/>
        <a:p>
          <a:endParaRPr lang="en-US"/>
        </a:p>
      </dgm:t>
    </dgm:pt>
    <dgm:pt modelId="{1D3E6973-B5AA-45D2-B0A9-9367FCA2D738}" type="sibTrans" cxnId="{F6C9E565-9ABF-4344-BD1B-88B0C2532822}">
      <dgm:prSet/>
      <dgm:spPr/>
      <dgm:t>
        <a:bodyPr/>
        <a:lstStyle/>
        <a:p>
          <a:endParaRPr lang="en-US"/>
        </a:p>
      </dgm:t>
    </dgm:pt>
    <dgm:pt modelId="{77559651-1F95-42BA-8245-707F41BF3956}">
      <dgm:prSet/>
      <dgm:spPr/>
      <dgm:t>
        <a:bodyPr/>
        <a:lstStyle/>
        <a:p>
          <a:pPr rtl="0"/>
          <a:r>
            <a:rPr lang="en-US" smtClean="0"/>
            <a:t>State the mission of the applicant organization. Describe any experience or accomplishments in the area of child abuse and neglect prevention, including applicant history of providing child abuse and neglect prevention services </a:t>
          </a:r>
          <a:endParaRPr lang="en-US"/>
        </a:p>
      </dgm:t>
    </dgm:pt>
    <dgm:pt modelId="{6D6FC4DB-EFF5-493A-B43F-3178094D6C70}" type="parTrans" cxnId="{2E82B241-F5DE-448D-8A9F-5516E6CCBB94}">
      <dgm:prSet/>
      <dgm:spPr/>
      <dgm:t>
        <a:bodyPr/>
        <a:lstStyle/>
        <a:p>
          <a:endParaRPr lang="en-US"/>
        </a:p>
      </dgm:t>
    </dgm:pt>
    <dgm:pt modelId="{47C65EB7-CA37-478A-A0D7-B100B8EFB495}" type="sibTrans" cxnId="{2E82B241-F5DE-448D-8A9F-5516E6CCBB94}">
      <dgm:prSet/>
      <dgm:spPr/>
      <dgm:t>
        <a:bodyPr/>
        <a:lstStyle/>
        <a:p>
          <a:endParaRPr lang="en-US"/>
        </a:p>
      </dgm:t>
    </dgm:pt>
    <dgm:pt modelId="{E9B0ECC3-41B6-4C47-8F33-E3E270C64682}" type="pres">
      <dgm:prSet presAssocID="{C7E86C63-C1CA-4AAE-917E-FB0BDD656E0C}" presName="linear" presStyleCnt="0">
        <dgm:presLayoutVars>
          <dgm:animLvl val="lvl"/>
          <dgm:resizeHandles val="exact"/>
        </dgm:presLayoutVars>
      </dgm:prSet>
      <dgm:spPr/>
      <dgm:t>
        <a:bodyPr/>
        <a:lstStyle/>
        <a:p>
          <a:endParaRPr lang="en-US"/>
        </a:p>
      </dgm:t>
    </dgm:pt>
    <dgm:pt modelId="{4E26BA8F-76EB-4052-BD16-7773B8F1EEE1}" type="pres">
      <dgm:prSet presAssocID="{35C8042B-BFD5-4EB4-9966-7E33E9A12D25}" presName="parentText" presStyleLbl="node1" presStyleIdx="0" presStyleCnt="2" custScaleY="61503" custLinFactY="-15098" custLinFactNeighborX="-1000" custLinFactNeighborY="-100000">
        <dgm:presLayoutVars>
          <dgm:chMax val="0"/>
          <dgm:bulletEnabled val="1"/>
        </dgm:presLayoutVars>
      </dgm:prSet>
      <dgm:spPr/>
      <dgm:t>
        <a:bodyPr/>
        <a:lstStyle/>
        <a:p>
          <a:endParaRPr lang="en-US"/>
        </a:p>
      </dgm:t>
    </dgm:pt>
    <dgm:pt modelId="{78A8A84B-11AE-4274-A27F-9B201DF0A782}" type="pres">
      <dgm:prSet presAssocID="{1D3E6973-B5AA-45D2-B0A9-9367FCA2D738}" presName="spacer" presStyleCnt="0"/>
      <dgm:spPr/>
    </dgm:pt>
    <dgm:pt modelId="{AD0D02D2-6423-4EED-9C16-C398CEC92622}" type="pres">
      <dgm:prSet presAssocID="{77559651-1F95-42BA-8245-707F41BF3956}" presName="parentText" presStyleLbl="node1" presStyleIdx="1" presStyleCnt="2">
        <dgm:presLayoutVars>
          <dgm:chMax val="0"/>
          <dgm:bulletEnabled val="1"/>
        </dgm:presLayoutVars>
      </dgm:prSet>
      <dgm:spPr/>
      <dgm:t>
        <a:bodyPr/>
        <a:lstStyle/>
        <a:p>
          <a:endParaRPr lang="en-US"/>
        </a:p>
      </dgm:t>
    </dgm:pt>
  </dgm:ptLst>
  <dgm:cxnLst>
    <dgm:cxn modelId="{86B172E2-922F-47CB-9D4C-03F33E7888C2}" type="presOf" srcId="{77559651-1F95-42BA-8245-707F41BF3956}" destId="{AD0D02D2-6423-4EED-9C16-C398CEC92622}" srcOrd="0" destOrd="0" presId="urn:microsoft.com/office/officeart/2005/8/layout/vList2"/>
    <dgm:cxn modelId="{7B611983-10DC-4BCB-9384-984C1DEA7C23}" type="presOf" srcId="{C7E86C63-C1CA-4AAE-917E-FB0BDD656E0C}" destId="{E9B0ECC3-41B6-4C47-8F33-E3E270C64682}" srcOrd="0" destOrd="0" presId="urn:microsoft.com/office/officeart/2005/8/layout/vList2"/>
    <dgm:cxn modelId="{CAF3B948-085D-49F5-9427-9917A37B71AA}" type="presOf" srcId="{35C8042B-BFD5-4EB4-9966-7E33E9A12D25}" destId="{4E26BA8F-76EB-4052-BD16-7773B8F1EEE1}" srcOrd="0" destOrd="0" presId="urn:microsoft.com/office/officeart/2005/8/layout/vList2"/>
    <dgm:cxn modelId="{2E82B241-F5DE-448D-8A9F-5516E6CCBB94}" srcId="{C7E86C63-C1CA-4AAE-917E-FB0BDD656E0C}" destId="{77559651-1F95-42BA-8245-707F41BF3956}" srcOrd="1" destOrd="0" parTransId="{6D6FC4DB-EFF5-493A-B43F-3178094D6C70}" sibTransId="{47C65EB7-CA37-478A-A0D7-B100B8EFB495}"/>
    <dgm:cxn modelId="{F6C9E565-9ABF-4344-BD1B-88B0C2532822}" srcId="{C7E86C63-C1CA-4AAE-917E-FB0BDD656E0C}" destId="{35C8042B-BFD5-4EB4-9966-7E33E9A12D25}" srcOrd="0" destOrd="0" parTransId="{E67826CB-5A4C-4133-BF84-F0141992E4BB}" sibTransId="{1D3E6973-B5AA-45D2-B0A9-9367FCA2D738}"/>
    <dgm:cxn modelId="{66B4DD46-1165-4409-8D6E-C8776524EBCA}" type="presParOf" srcId="{E9B0ECC3-41B6-4C47-8F33-E3E270C64682}" destId="{4E26BA8F-76EB-4052-BD16-7773B8F1EEE1}" srcOrd="0" destOrd="0" presId="urn:microsoft.com/office/officeart/2005/8/layout/vList2"/>
    <dgm:cxn modelId="{26A407DA-156B-47D9-B029-ECA959F75FDC}" type="presParOf" srcId="{E9B0ECC3-41B6-4C47-8F33-E3E270C64682}" destId="{78A8A84B-11AE-4274-A27F-9B201DF0A782}" srcOrd="1" destOrd="0" presId="urn:microsoft.com/office/officeart/2005/8/layout/vList2"/>
    <dgm:cxn modelId="{D6B7CDB9-6FBD-4C6A-B085-0037BFC781D8}" type="presParOf" srcId="{E9B0ECC3-41B6-4C47-8F33-E3E270C64682}" destId="{AD0D02D2-6423-4EED-9C16-C398CEC9262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C8CC26-BB69-423C-9570-F0215D6D2B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55D8EC7-8A6F-4628-BA83-4E4B0CFABE67}">
      <dgm:prSet/>
      <dgm:spPr/>
      <dgm:t>
        <a:bodyPr/>
        <a:lstStyle/>
        <a:p>
          <a:pPr rtl="0"/>
          <a:r>
            <a:rPr lang="en-US" smtClean="0"/>
            <a:t>Limit to 1 page </a:t>
          </a:r>
          <a:endParaRPr lang="en-US"/>
        </a:p>
      </dgm:t>
    </dgm:pt>
    <dgm:pt modelId="{B984BE80-76F6-425A-B5DE-30B485013DB9}" type="parTrans" cxnId="{58A10D85-5413-4FF3-B29B-41BB5BEC22AC}">
      <dgm:prSet/>
      <dgm:spPr/>
      <dgm:t>
        <a:bodyPr/>
        <a:lstStyle/>
        <a:p>
          <a:endParaRPr lang="en-US"/>
        </a:p>
      </dgm:t>
    </dgm:pt>
    <dgm:pt modelId="{C2567BC5-99FF-42C4-BC34-A49B6864D3F8}" type="sibTrans" cxnId="{58A10D85-5413-4FF3-B29B-41BB5BEC22AC}">
      <dgm:prSet/>
      <dgm:spPr/>
      <dgm:t>
        <a:bodyPr/>
        <a:lstStyle/>
        <a:p>
          <a:endParaRPr lang="en-US"/>
        </a:p>
      </dgm:t>
    </dgm:pt>
    <dgm:pt modelId="{27D3E484-D00F-4D68-8DA1-F99EF7745401}">
      <dgm:prSet/>
      <dgm:spPr/>
      <dgm:t>
        <a:bodyPr/>
        <a:lstStyle/>
        <a:p>
          <a:pPr rtl="0"/>
          <a:r>
            <a:rPr lang="en-US" dirty="0" smtClean="0"/>
            <a:t>Align with Attachment 2 (budget template). Detail the expenses requested in the budget for Year 1 only.  Please include the basis for cost and an explanation of why the request is important to the implementation of the project </a:t>
          </a:r>
          <a:endParaRPr lang="en-US" dirty="0"/>
        </a:p>
      </dgm:t>
    </dgm:pt>
    <dgm:pt modelId="{F1EF6678-1924-4EAD-8A97-FDCB7601DC03}" type="parTrans" cxnId="{F28CA16E-9B27-4DCF-95F0-D7979DAFDB56}">
      <dgm:prSet/>
      <dgm:spPr/>
      <dgm:t>
        <a:bodyPr/>
        <a:lstStyle/>
        <a:p>
          <a:endParaRPr lang="en-US"/>
        </a:p>
      </dgm:t>
    </dgm:pt>
    <dgm:pt modelId="{F694B068-19EC-40D8-9261-C90DFBCCC8D9}" type="sibTrans" cxnId="{F28CA16E-9B27-4DCF-95F0-D7979DAFDB56}">
      <dgm:prSet/>
      <dgm:spPr/>
      <dgm:t>
        <a:bodyPr/>
        <a:lstStyle/>
        <a:p>
          <a:endParaRPr lang="en-US"/>
        </a:p>
      </dgm:t>
    </dgm:pt>
    <dgm:pt modelId="{773A44D4-009D-4F8A-8A22-37EBEFC40898}" type="pres">
      <dgm:prSet presAssocID="{A3C8CC26-BB69-423C-9570-F0215D6D2BB1}" presName="linear" presStyleCnt="0">
        <dgm:presLayoutVars>
          <dgm:animLvl val="lvl"/>
          <dgm:resizeHandles val="exact"/>
        </dgm:presLayoutVars>
      </dgm:prSet>
      <dgm:spPr/>
      <dgm:t>
        <a:bodyPr/>
        <a:lstStyle/>
        <a:p>
          <a:endParaRPr lang="en-US"/>
        </a:p>
      </dgm:t>
    </dgm:pt>
    <dgm:pt modelId="{EFF1C721-D1B8-4A95-81F8-68B11A84011C}" type="pres">
      <dgm:prSet presAssocID="{A55D8EC7-8A6F-4628-BA83-4E4B0CFABE67}" presName="parentText" presStyleLbl="node1" presStyleIdx="0" presStyleCnt="2" custScaleY="46413" custLinFactY="-6563" custLinFactNeighborX="-323" custLinFactNeighborY="-100000">
        <dgm:presLayoutVars>
          <dgm:chMax val="0"/>
          <dgm:bulletEnabled val="1"/>
        </dgm:presLayoutVars>
      </dgm:prSet>
      <dgm:spPr/>
      <dgm:t>
        <a:bodyPr/>
        <a:lstStyle/>
        <a:p>
          <a:endParaRPr lang="en-US"/>
        </a:p>
      </dgm:t>
    </dgm:pt>
    <dgm:pt modelId="{7C1B8E03-4BE3-469E-9B77-1F9E2C45FBA5}" type="pres">
      <dgm:prSet presAssocID="{C2567BC5-99FF-42C4-BC34-A49B6864D3F8}" presName="spacer" presStyleCnt="0"/>
      <dgm:spPr/>
    </dgm:pt>
    <dgm:pt modelId="{438BBCEC-A4CA-469E-830F-32B50D227963}" type="pres">
      <dgm:prSet presAssocID="{27D3E484-D00F-4D68-8DA1-F99EF7745401}" presName="parentText" presStyleLbl="node1" presStyleIdx="1" presStyleCnt="2" custLinFactNeighborX="30" custLinFactNeighborY="-67312">
        <dgm:presLayoutVars>
          <dgm:chMax val="0"/>
          <dgm:bulletEnabled val="1"/>
        </dgm:presLayoutVars>
      </dgm:prSet>
      <dgm:spPr/>
      <dgm:t>
        <a:bodyPr/>
        <a:lstStyle/>
        <a:p>
          <a:endParaRPr lang="en-US"/>
        </a:p>
      </dgm:t>
    </dgm:pt>
  </dgm:ptLst>
  <dgm:cxnLst>
    <dgm:cxn modelId="{58A10D85-5413-4FF3-B29B-41BB5BEC22AC}" srcId="{A3C8CC26-BB69-423C-9570-F0215D6D2BB1}" destId="{A55D8EC7-8A6F-4628-BA83-4E4B0CFABE67}" srcOrd="0" destOrd="0" parTransId="{B984BE80-76F6-425A-B5DE-30B485013DB9}" sibTransId="{C2567BC5-99FF-42C4-BC34-A49B6864D3F8}"/>
    <dgm:cxn modelId="{D5572BA2-4656-45F5-A734-3A9732E30464}" type="presOf" srcId="{A55D8EC7-8A6F-4628-BA83-4E4B0CFABE67}" destId="{EFF1C721-D1B8-4A95-81F8-68B11A84011C}" srcOrd="0" destOrd="0" presId="urn:microsoft.com/office/officeart/2005/8/layout/vList2"/>
    <dgm:cxn modelId="{F28CA16E-9B27-4DCF-95F0-D7979DAFDB56}" srcId="{A3C8CC26-BB69-423C-9570-F0215D6D2BB1}" destId="{27D3E484-D00F-4D68-8DA1-F99EF7745401}" srcOrd="1" destOrd="0" parTransId="{F1EF6678-1924-4EAD-8A97-FDCB7601DC03}" sibTransId="{F694B068-19EC-40D8-9261-C90DFBCCC8D9}"/>
    <dgm:cxn modelId="{9566F091-0F27-4CC5-B9E3-8DE9714F9BD6}" type="presOf" srcId="{27D3E484-D00F-4D68-8DA1-F99EF7745401}" destId="{438BBCEC-A4CA-469E-830F-32B50D227963}" srcOrd="0" destOrd="0" presId="urn:microsoft.com/office/officeart/2005/8/layout/vList2"/>
    <dgm:cxn modelId="{396645F3-303B-47B2-9C88-9F61D8120E72}" type="presOf" srcId="{A3C8CC26-BB69-423C-9570-F0215D6D2BB1}" destId="{773A44D4-009D-4F8A-8A22-37EBEFC40898}" srcOrd="0" destOrd="0" presId="urn:microsoft.com/office/officeart/2005/8/layout/vList2"/>
    <dgm:cxn modelId="{3BFA275F-3A06-4D68-9669-A70FB5F3ED48}" type="presParOf" srcId="{773A44D4-009D-4F8A-8A22-37EBEFC40898}" destId="{EFF1C721-D1B8-4A95-81F8-68B11A84011C}" srcOrd="0" destOrd="0" presId="urn:microsoft.com/office/officeart/2005/8/layout/vList2"/>
    <dgm:cxn modelId="{9F99DCFD-4E99-4BAB-BBFA-C9650A5C2888}" type="presParOf" srcId="{773A44D4-009D-4F8A-8A22-37EBEFC40898}" destId="{7C1B8E03-4BE3-469E-9B77-1F9E2C45FBA5}" srcOrd="1" destOrd="0" presId="urn:microsoft.com/office/officeart/2005/8/layout/vList2"/>
    <dgm:cxn modelId="{F89B1418-DA5D-45D5-90F3-F6FAF008D60A}" type="presParOf" srcId="{773A44D4-009D-4F8A-8A22-37EBEFC40898}" destId="{438BBCEC-A4CA-469E-830F-32B50D22796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4717FA3-E73C-4048-B477-D5309F8CA5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17C5EF4-7044-4AE0-B53D-AC2855AACB69}">
      <dgm:prSet phldrT="[Text]"/>
      <dgm:spPr/>
      <dgm:t>
        <a:bodyPr/>
        <a:lstStyle/>
        <a:p>
          <a:r>
            <a:rPr lang="en-US" dirty="0" smtClean="0"/>
            <a:t>Year 1 – budget for 6-month contract</a:t>
          </a:r>
          <a:endParaRPr lang="en-US" dirty="0"/>
        </a:p>
      </dgm:t>
    </dgm:pt>
    <dgm:pt modelId="{1991388E-3B18-4994-AAD4-E2B693C89794}" type="parTrans" cxnId="{328FEC11-8E6F-4C13-A4AA-56E82B78F876}">
      <dgm:prSet/>
      <dgm:spPr/>
      <dgm:t>
        <a:bodyPr/>
        <a:lstStyle/>
        <a:p>
          <a:endParaRPr lang="en-US"/>
        </a:p>
      </dgm:t>
    </dgm:pt>
    <dgm:pt modelId="{B216F371-BBCE-4DE5-90D4-D9BC28AA1752}" type="sibTrans" cxnId="{328FEC11-8E6F-4C13-A4AA-56E82B78F876}">
      <dgm:prSet/>
      <dgm:spPr/>
      <dgm:t>
        <a:bodyPr/>
        <a:lstStyle/>
        <a:p>
          <a:endParaRPr lang="en-US"/>
        </a:p>
      </dgm:t>
    </dgm:pt>
    <dgm:pt modelId="{C822510E-5835-4289-B059-7A179DAEA3FE}">
      <dgm:prSet phldrT="[Text]"/>
      <dgm:spPr/>
      <dgm:t>
        <a:bodyPr/>
        <a:lstStyle/>
        <a:p>
          <a:r>
            <a:rPr lang="en-US" dirty="0" smtClean="0"/>
            <a:t>Years 2-4 – budgets based on 12-month contracts and award will be no more that 2 x the amount awarded in year one	</a:t>
          </a:r>
          <a:endParaRPr lang="en-US" dirty="0"/>
        </a:p>
      </dgm:t>
    </dgm:pt>
    <dgm:pt modelId="{3B5DB171-5F7B-4928-AC8A-2A9FA6549689}" type="parTrans" cxnId="{C8C18523-1300-474C-B0A0-C576D5B6992E}">
      <dgm:prSet/>
      <dgm:spPr/>
      <dgm:t>
        <a:bodyPr/>
        <a:lstStyle/>
        <a:p>
          <a:endParaRPr lang="en-US"/>
        </a:p>
      </dgm:t>
    </dgm:pt>
    <dgm:pt modelId="{D665B625-9CF9-4A28-BF1A-EAF479B08246}" type="sibTrans" cxnId="{C8C18523-1300-474C-B0A0-C576D5B6992E}">
      <dgm:prSet/>
      <dgm:spPr/>
      <dgm:t>
        <a:bodyPr/>
        <a:lstStyle/>
        <a:p>
          <a:endParaRPr lang="en-US"/>
        </a:p>
      </dgm:t>
    </dgm:pt>
    <dgm:pt modelId="{8D0BA0D2-430A-40A6-9406-261C144EBB0C}">
      <dgm:prSet phldrT="[Text]"/>
      <dgm:spPr/>
      <dgm:t>
        <a:bodyPr/>
        <a:lstStyle/>
        <a:p>
          <a:r>
            <a:rPr lang="en-US" dirty="0" smtClean="0"/>
            <a:t>Year 5 – budget for 6-month contract and award amount will be the same as in year one</a:t>
          </a:r>
          <a:endParaRPr lang="en-US" dirty="0"/>
        </a:p>
      </dgm:t>
    </dgm:pt>
    <dgm:pt modelId="{57F4B8AF-81E0-4165-8B51-0CABFC727B1E}" type="parTrans" cxnId="{CB877260-F0B8-418C-B185-ADB34C60839C}">
      <dgm:prSet/>
      <dgm:spPr/>
      <dgm:t>
        <a:bodyPr/>
        <a:lstStyle/>
        <a:p>
          <a:endParaRPr lang="en-US"/>
        </a:p>
      </dgm:t>
    </dgm:pt>
    <dgm:pt modelId="{5F48D2F4-2AC2-414F-AB49-3629C74F3326}" type="sibTrans" cxnId="{CB877260-F0B8-418C-B185-ADB34C60839C}">
      <dgm:prSet/>
      <dgm:spPr/>
      <dgm:t>
        <a:bodyPr/>
        <a:lstStyle/>
        <a:p>
          <a:endParaRPr lang="en-US"/>
        </a:p>
      </dgm:t>
    </dgm:pt>
    <dgm:pt modelId="{EC8D3F91-1081-4DA5-9DE7-4B0F7C75CE9E}" type="pres">
      <dgm:prSet presAssocID="{B4717FA3-E73C-4048-B477-D5309F8CA58B}" presName="linear" presStyleCnt="0">
        <dgm:presLayoutVars>
          <dgm:animLvl val="lvl"/>
          <dgm:resizeHandles val="exact"/>
        </dgm:presLayoutVars>
      </dgm:prSet>
      <dgm:spPr/>
      <dgm:t>
        <a:bodyPr/>
        <a:lstStyle/>
        <a:p>
          <a:endParaRPr lang="en-US"/>
        </a:p>
      </dgm:t>
    </dgm:pt>
    <dgm:pt modelId="{6ACE0E15-DBB4-4449-B698-9BC9878FABFB}" type="pres">
      <dgm:prSet presAssocID="{F17C5EF4-7044-4AE0-B53D-AC2855AACB69}" presName="parentText" presStyleLbl="node1" presStyleIdx="0" presStyleCnt="3">
        <dgm:presLayoutVars>
          <dgm:chMax val="0"/>
          <dgm:bulletEnabled val="1"/>
        </dgm:presLayoutVars>
      </dgm:prSet>
      <dgm:spPr/>
      <dgm:t>
        <a:bodyPr/>
        <a:lstStyle/>
        <a:p>
          <a:endParaRPr lang="en-US"/>
        </a:p>
      </dgm:t>
    </dgm:pt>
    <dgm:pt modelId="{0B7B8FC7-70E1-4497-B404-2B5D71315AF8}" type="pres">
      <dgm:prSet presAssocID="{B216F371-BBCE-4DE5-90D4-D9BC28AA1752}" presName="spacer" presStyleCnt="0"/>
      <dgm:spPr/>
    </dgm:pt>
    <dgm:pt modelId="{A3A552C2-7B4E-45FF-9B41-47039DEF84D3}" type="pres">
      <dgm:prSet presAssocID="{C822510E-5835-4289-B059-7A179DAEA3FE}" presName="parentText" presStyleLbl="node1" presStyleIdx="1" presStyleCnt="3">
        <dgm:presLayoutVars>
          <dgm:chMax val="0"/>
          <dgm:bulletEnabled val="1"/>
        </dgm:presLayoutVars>
      </dgm:prSet>
      <dgm:spPr/>
      <dgm:t>
        <a:bodyPr/>
        <a:lstStyle/>
        <a:p>
          <a:endParaRPr lang="en-US"/>
        </a:p>
      </dgm:t>
    </dgm:pt>
    <dgm:pt modelId="{189BB33F-EB0A-45B8-8187-CC4FFC8D768F}" type="pres">
      <dgm:prSet presAssocID="{D665B625-9CF9-4A28-BF1A-EAF479B08246}" presName="spacer" presStyleCnt="0"/>
      <dgm:spPr/>
    </dgm:pt>
    <dgm:pt modelId="{585E3ECE-E031-4EFA-9C7F-6593299B6BD9}" type="pres">
      <dgm:prSet presAssocID="{8D0BA0D2-430A-40A6-9406-261C144EBB0C}" presName="parentText" presStyleLbl="node1" presStyleIdx="2" presStyleCnt="3" custLinFactNeighborX="-3" custLinFactNeighborY="49986">
        <dgm:presLayoutVars>
          <dgm:chMax val="0"/>
          <dgm:bulletEnabled val="1"/>
        </dgm:presLayoutVars>
      </dgm:prSet>
      <dgm:spPr/>
      <dgm:t>
        <a:bodyPr/>
        <a:lstStyle/>
        <a:p>
          <a:endParaRPr lang="en-US"/>
        </a:p>
      </dgm:t>
    </dgm:pt>
  </dgm:ptLst>
  <dgm:cxnLst>
    <dgm:cxn modelId="{571F8CC9-D73C-4D0D-862A-0F8FDA831B56}" type="presOf" srcId="{8D0BA0D2-430A-40A6-9406-261C144EBB0C}" destId="{585E3ECE-E031-4EFA-9C7F-6593299B6BD9}" srcOrd="0" destOrd="0" presId="urn:microsoft.com/office/officeart/2005/8/layout/vList2"/>
    <dgm:cxn modelId="{CCF3CDA4-0837-44CF-B1FB-00BD56290847}" type="presOf" srcId="{C822510E-5835-4289-B059-7A179DAEA3FE}" destId="{A3A552C2-7B4E-45FF-9B41-47039DEF84D3}" srcOrd="0" destOrd="0" presId="urn:microsoft.com/office/officeart/2005/8/layout/vList2"/>
    <dgm:cxn modelId="{328FEC11-8E6F-4C13-A4AA-56E82B78F876}" srcId="{B4717FA3-E73C-4048-B477-D5309F8CA58B}" destId="{F17C5EF4-7044-4AE0-B53D-AC2855AACB69}" srcOrd="0" destOrd="0" parTransId="{1991388E-3B18-4994-AAD4-E2B693C89794}" sibTransId="{B216F371-BBCE-4DE5-90D4-D9BC28AA1752}"/>
    <dgm:cxn modelId="{CB877260-F0B8-418C-B185-ADB34C60839C}" srcId="{B4717FA3-E73C-4048-B477-D5309F8CA58B}" destId="{8D0BA0D2-430A-40A6-9406-261C144EBB0C}" srcOrd="2" destOrd="0" parTransId="{57F4B8AF-81E0-4165-8B51-0CABFC727B1E}" sibTransId="{5F48D2F4-2AC2-414F-AB49-3629C74F3326}"/>
    <dgm:cxn modelId="{48851276-D2A8-4E5B-BE34-1BF1EFC7FAC2}" type="presOf" srcId="{B4717FA3-E73C-4048-B477-D5309F8CA58B}" destId="{EC8D3F91-1081-4DA5-9DE7-4B0F7C75CE9E}" srcOrd="0" destOrd="0" presId="urn:microsoft.com/office/officeart/2005/8/layout/vList2"/>
    <dgm:cxn modelId="{2D05E5FB-5C59-4EDA-9878-38E28162CB20}" type="presOf" srcId="{F17C5EF4-7044-4AE0-B53D-AC2855AACB69}" destId="{6ACE0E15-DBB4-4449-B698-9BC9878FABFB}" srcOrd="0" destOrd="0" presId="urn:microsoft.com/office/officeart/2005/8/layout/vList2"/>
    <dgm:cxn modelId="{C8C18523-1300-474C-B0A0-C576D5B6992E}" srcId="{B4717FA3-E73C-4048-B477-D5309F8CA58B}" destId="{C822510E-5835-4289-B059-7A179DAEA3FE}" srcOrd="1" destOrd="0" parTransId="{3B5DB171-5F7B-4928-AC8A-2A9FA6549689}" sibTransId="{D665B625-9CF9-4A28-BF1A-EAF479B08246}"/>
    <dgm:cxn modelId="{54346956-493F-4312-B5AB-EA5CBDF27B9F}" type="presParOf" srcId="{EC8D3F91-1081-4DA5-9DE7-4B0F7C75CE9E}" destId="{6ACE0E15-DBB4-4449-B698-9BC9878FABFB}" srcOrd="0" destOrd="0" presId="urn:microsoft.com/office/officeart/2005/8/layout/vList2"/>
    <dgm:cxn modelId="{A6C20BC8-0954-48DF-8196-D46618F5EB6B}" type="presParOf" srcId="{EC8D3F91-1081-4DA5-9DE7-4B0F7C75CE9E}" destId="{0B7B8FC7-70E1-4497-B404-2B5D71315AF8}" srcOrd="1" destOrd="0" presId="urn:microsoft.com/office/officeart/2005/8/layout/vList2"/>
    <dgm:cxn modelId="{27C044D1-7440-4345-A691-DEBBAB5217C5}" type="presParOf" srcId="{EC8D3F91-1081-4DA5-9DE7-4B0F7C75CE9E}" destId="{A3A552C2-7B4E-45FF-9B41-47039DEF84D3}" srcOrd="2" destOrd="0" presId="urn:microsoft.com/office/officeart/2005/8/layout/vList2"/>
    <dgm:cxn modelId="{E19194ED-6B5B-4C2A-AA47-2E4B4419E4B9}" type="presParOf" srcId="{EC8D3F91-1081-4DA5-9DE7-4B0F7C75CE9E}" destId="{189BB33F-EB0A-45B8-8187-CC4FFC8D768F}" srcOrd="3" destOrd="0" presId="urn:microsoft.com/office/officeart/2005/8/layout/vList2"/>
    <dgm:cxn modelId="{CFAC3AA1-71F4-489D-8E24-FFFCA2ACD79F}" type="presParOf" srcId="{EC8D3F91-1081-4DA5-9DE7-4B0F7C75CE9E}" destId="{585E3ECE-E031-4EFA-9C7F-6593299B6BD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338C292-EB39-483B-B12D-411D36DDBF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1C4499F-1CD8-4F6D-8AA3-19D390DF24E0}">
      <dgm:prSet/>
      <dgm:spPr/>
      <dgm:t>
        <a:bodyPr/>
        <a:lstStyle/>
        <a:p>
          <a:pPr rtl="0"/>
          <a:r>
            <a:rPr lang="en-US" smtClean="0"/>
            <a:t>Must use the logic model template (Attachment 2)</a:t>
          </a:r>
          <a:endParaRPr lang="en-US"/>
        </a:p>
      </dgm:t>
    </dgm:pt>
    <dgm:pt modelId="{E7F5DB0F-8FBA-4978-A0A6-0856BCBFFB30}" type="parTrans" cxnId="{9F521354-662C-45A3-9359-5D4242FEB8BF}">
      <dgm:prSet/>
      <dgm:spPr/>
      <dgm:t>
        <a:bodyPr/>
        <a:lstStyle/>
        <a:p>
          <a:endParaRPr lang="en-US"/>
        </a:p>
      </dgm:t>
    </dgm:pt>
    <dgm:pt modelId="{E6076050-9E70-406A-9C6F-7D15FF528444}" type="sibTrans" cxnId="{9F521354-662C-45A3-9359-5D4242FEB8BF}">
      <dgm:prSet/>
      <dgm:spPr/>
      <dgm:t>
        <a:bodyPr/>
        <a:lstStyle/>
        <a:p>
          <a:endParaRPr lang="en-US"/>
        </a:p>
      </dgm:t>
    </dgm:pt>
    <dgm:pt modelId="{74D2D37F-2D46-4C05-93DA-C7CF53F2C007}">
      <dgm:prSet/>
      <dgm:spPr/>
      <dgm:t>
        <a:bodyPr/>
        <a:lstStyle/>
        <a:p>
          <a:pPr rtl="0"/>
          <a:r>
            <a:rPr lang="en-US" dirty="0" smtClean="0"/>
            <a:t>Detail the goal(s), objectives, anticipated outcomes, activities and timeline for the proposed project, as well as what evaluation* tools or data collection tools will be used to assess the project.</a:t>
          </a:r>
          <a:endParaRPr lang="en-US" dirty="0"/>
        </a:p>
      </dgm:t>
    </dgm:pt>
    <dgm:pt modelId="{BA7EAC81-FE0D-443F-9D6F-1A717D713D01}" type="parTrans" cxnId="{745BCEDB-C9D1-4FA2-9DAB-EBE6FF43321E}">
      <dgm:prSet/>
      <dgm:spPr/>
      <dgm:t>
        <a:bodyPr/>
        <a:lstStyle/>
        <a:p>
          <a:endParaRPr lang="en-US"/>
        </a:p>
      </dgm:t>
    </dgm:pt>
    <dgm:pt modelId="{79E1522A-34CD-4FC6-A69D-5795AF7E8DD2}" type="sibTrans" cxnId="{745BCEDB-C9D1-4FA2-9DAB-EBE6FF43321E}">
      <dgm:prSet/>
      <dgm:spPr/>
      <dgm:t>
        <a:bodyPr/>
        <a:lstStyle/>
        <a:p>
          <a:endParaRPr lang="en-US"/>
        </a:p>
      </dgm:t>
    </dgm:pt>
    <dgm:pt modelId="{07CC42A1-6DBF-4A15-9FED-D876A8CA6A26}" type="pres">
      <dgm:prSet presAssocID="{0338C292-EB39-483B-B12D-411D36DDBF55}" presName="linear" presStyleCnt="0">
        <dgm:presLayoutVars>
          <dgm:animLvl val="lvl"/>
          <dgm:resizeHandles val="exact"/>
        </dgm:presLayoutVars>
      </dgm:prSet>
      <dgm:spPr/>
      <dgm:t>
        <a:bodyPr/>
        <a:lstStyle/>
        <a:p>
          <a:endParaRPr lang="en-US"/>
        </a:p>
      </dgm:t>
    </dgm:pt>
    <dgm:pt modelId="{D3CEEA44-0458-4247-A8A2-BFF2745DCDAE}" type="pres">
      <dgm:prSet presAssocID="{E1C4499F-1CD8-4F6D-8AA3-19D390DF24E0}" presName="parentText" presStyleLbl="node1" presStyleIdx="0" presStyleCnt="2">
        <dgm:presLayoutVars>
          <dgm:chMax val="0"/>
          <dgm:bulletEnabled val="1"/>
        </dgm:presLayoutVars>
      </dgm:prSet>
      <dgm:spPr/>
      <dgm:t>
        <a:bodyPr/>
        <a:lstStyle/>
        <a:p>
          <a:endParaRPr lang="en-US"/>
        </a:p>
      </dgm:t>
    </dgm:pt>
    <dgm:pt modelId="{124A548E-46E2-46B9-B79A-3AB96BE076D1}" type="pres">
      <dgm:prSet presAssocID="{E6076050-9E70-406A-9C6F-7D15FF528444}" presName="spacer" presStyleCnt="0"/>
      <dgm:spPr/>
    </dgm:pt>
    <dgm:pt modelId="{9E0C59D8-E722-4C3E-BD20-7852883BC8DA}" type="pres">
      <dgm:prSet presAssocID="{74D2D37F-2D46-4C05-93DA-C7CF53F2C007}" presName="parentText" presStyleLbl="node1" presStyleIdx="1" presStyleCnt="2">
        <dgm:presLayoutVars>
          <dgm:chMax val="0"/>
          <dgm:bulletEnabled val="1"/>
        </dgm:presLayoutVars>
      </dgm:prSet>
      <dgm:spPr/>
      <dgm:t>
        <a:bodyPr/>
        <a:lstStyle/>
        <a:p>
          <a:endParaRPr lang="en-US"/>
        </a:p>
      </dgm:t>
    </dgm:pt>
  </dgm:ptLst>
  <dgm:cxnLst>
    <dgm:cxn modelId="{9F521354-662C-45A3-9359-5D4242FEB8BF}" srcId="{0338C292-EB39-483B-B12D-411D36DDBF55}" destId="{E1C4499F-1CD8-4F6D-8AA3-19D390DF24E0}" srcOrd="0" destOrd="0" parTransId="{E7F5DB0F-8FBA-4978-A0A6-0856BCBFFB30}" sibTransId="{E6076050-9E70-406A-9C6F-7D15FF528444}"/>
    <dgm:cxn modelId="{3198C20D-3061-48DC-B4BD-0FFAF2C6F45E}" type="presOf" srcId="{E1C4499F-1CD8-4F6D-8AA3-19D390DF24E0}" destId="{D3CEEA44-0458-4247-A8A2-BFF2745DCDAE}" srcOrd="0" destOrd="0" presId="urn:microsoft.com/office/officeart/2005/8/layout/vList2"/>
    <dgm:cxn modelId="{A7BDAFCF-BD4F-4FD1-B307-43C83A19E0D7}" type="presOf" srcId="{74D2D37F-2D46-4C05-93DA-C7CF53F2C007}" destId="{9E0C59D8-E722-4C3E-BD20-7852883BC8DA}" srcOrd="0" destOrd="0" presId="urn:microsoft.com/office/officeart/2005/8/layout/vList2"/>
    <dgm:cxn modelId="{745BCEDB-C9D1-4FA2-9DAB-EBE6FF43321E}" srcId="{0338C292-EB39-483B-B12D-411D36DDBF55}" destId="{74D2D37F-2D46-4C05-93DA-C7CF53F2C007}" srcOrd="1" destOrd="0" parTransId="{BA7EAC81-FE0D-443F-9D6F-1A717D713D01}" sibTransId="{79E1522A-34CD-4FC6-A69D-5795AF7E8DD2}"/>
    <dgm:cxn modelId="{0E5D6D53-C52A-4378-8D85-E729C63536FB}" type="presOf" srcId="{0338C292-EB39-483B-B12D-411D36DDBF55}" destId="{07CC42A1-6DBF-4A15-9FED-D876A8CA6A26}" srcOrd="0" destOrd="0" presId="urn:microsoft.com/office/officeart/2005/8/layout/vList2"/>
    <dgm:cxn modelId="{8C8B8B7E-7012-4794-AA10-A61541685C99}" type="presParOf" srcId="{07CC42A1-6DBF-4A15-9FED-D876A8CA6A26}" destId="{D3CEEA44-0458-4247-A8A2-BFF2745DCDAE}" srcOrd="0" destOrd="0" presId="urn:microsoft.com/office/officeart/2005/8/layout/vList2"/>
    <dgm:cxn modelId="{297CFAE5-ADA1-4BA8-AAA2-D733049E56CA}" type="presParOf" srcId="{07CC42A1-6DBF-4A15-9FED-D876A8CA6A26}" destId="{124A548E-46E2-46B9-B79A-3AB96BE076D1}" srcOrd="1" destOrd="0" presId="urn:microsoft.com/office/officeart/2005/8/layout/vList2"/>
    <dgm:cxn modelId="{806E71E1-2ED9-44D4-B4EB-496577968256}" type="presParOf" srcId="{07CC42A1-6DBF-4A15-9FED-D876A8CA6A26}" destId="{9E0C59D8-E722-4C3E-BD20-7852883BC8D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B33626A-55C1-4A01-851D-F45C7ED6CB4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1E6F71E-4A62-4989-A549-CF9F8D4FEBBC}">
      <dgm:prSet/>
      <dgm:spPr/>
      <dgm:t>
        <a:bodyPr/>
        <a:lstStyle/>
        <a:p>
          <a:pPr rtl="0"/>
          <a:r>
            <a:rPr lang="en-US" dirty="0" smtClean="0"/>
            <a:t>Applicants </a:t>
          </a:r>
          <a:r>
            <a:rPr lang="en-US" b="1" u="sng" dirty="0" smtClean="0"/>
            <a:t>MUST</a:t>
          </a:r>
          <a:r>
            <a:rPr lang="en-US" dirty="0" smtClean="0"/>
            <a:t> use the forms provided by the Children’s Trust Fund.</a:t>
          </a:r>
          <a:endParaRPr lang="en-US" dirty="0"/>
        </a:p>
      </dgm:t>
    </dgm:pt>
    <dgm:pt modelId="{B0E03A2D-4792-4F2A-8207-BEE8638FE34B}" type="parTrans" cxnId="{AD6D11A0-51EE-4126-9307-78CEF9F4DFD2}">
      <dgm:prSet/>
      <dgm:spPr/>
      <dgm:t>
        <a:bodyPr/>
        <a:lstStyle/>
        <a:p>
          <a:endParaRPr lang="en-US"/>
        </a:p>
      </dgm:t>
    </dgm:pt>
    <dgm:pt modelId="{3BF1EF34-FCE3-48E7-9525-6262ACABB798}" type="sibTrans" cxnId="{AD6D11A0-51EE-4126-9307-78CEF9F4DFD2}">
      <dgm:prSet/>
      <dgm:spPr/>
      <dgm:t>
        <a:bodyPr/>
        <a:lstStyle/>
        <a:p>
          <a:endParaRPr lang="en-US"/>
        </a:p>
      </dgm:t>
    </dgm:pt>
    <dgm:pt modelId="{227C8941-1B71-405B-A7EB-D8B96C9D2DF5}" type="pres">
      <dgm:prSet presAssocID="{6B33626A-55C1-4A01-851D-F45C7ED6CB48}" presName="linear" presStyleCnt="0">
        <dgm:presLayoutVars>
          <dgm:animLvl val="lvl"/>
          <dgm:resizeHandles val="exact"/>
        </dgm:presLayoutVars>
      </dgm:prSet>
      <dgm:spPr/>
      <dgm:t>
        <a:bodyPr/>
        <a:lstStyle/>
        <a:p>
          <a:endParaRPr lang="en-US"/>
        </a:p>
      </dgm:t>
    </dgm:pt>
    <dgm:pt modelId="{0E7FDA07-1270-4836-8843-6A9C5B742949}" type="pres">
      <dgm:prSet presAssocID="{51E6F71E-4A62-4989-A549-CF9F8D4FEBBC}" presName="parentText" presStyleLbl="node1" presStyleIdx="0" presStyleCnt="1">
        <dgm:presLayoutVars>
          <dgm:chMax val="0"/>
          <dgm:bulletEnabled val="1"/>
        </dgm:presLayoutVars>
      </dgm:prSet>
      <dgm:spPr/>
      <dgm:t>
        <a:bodyPr/>
        <a:lstStyle/>
        <a:p>
          <a:endParaRPr lang="en-US"/>
        </a:p>
      </dgm:t>
    </dgm:pt>
  </dgm:ptLst>
  <dgm:cxnLst>
    <dgm:cxn modelId="{AD6D11A0-51EE-4126-9307-78CEF9F4DFD2}" srcId="{6B33626A-55C1-4A01-851D-F45C7ED6CB48}" destId="{51E6F71E-4A62-4989-A549-CF9F8D4FEBBC}" srcOrd="0" destOrd="0" parTransId="{B0E03A2D-4792-4F2A-8207-BEE8638FE34B}" sibTransId="{3BF1EF34-FCE3-48E7-9525-6262ACABB798}"/>
    <dgm:cxn modelId="{728FD45C-1F7E-48AF-80A4-8417D23F1707}" type="presOf" srcId="{51E6F71E-4A62-4989-A549-CF9F8D4FEBBC}" destId="{0E7FDA07-1270-4836-8843-6A9C5B742949}" srcOrd="0" destOrd="0" presId="urn:microsoft.com/office/officeart/2005/8/layout/vList2"/>
    <dgm:cxn modelId="{F7BAB5E0-96A8-404A-AF12-221853B1C443}" type="presOf" srcId="{6B33626A-55C1-4A01-851D-F45C7ED6CB48}" destId="{227C8941-1B71-405B-A7EB-D8B96C9D2DF5}" srcOrd="0" destOrd="0" presId="urn:microsoft.com/office/officeart/2005/8/layout/vList2"/>
    <dgm:cxn modelId="{B9E89837-65B8-47F4-97D1-081A4599499F}" type="presParOf" srcId="{227C8941-1B71-405B-A7EB-D8B96C9D2DF5}" destId="{0E7FDA07-1270-4836-8843-6A9C5B74294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9468AE6-4DE7-40F1-A17F-329B7D1BB1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BAF0271-781E-4ECB-9160-E2BA1A70248F}">
      <dgm:prSet/>
      <dgm:spPr/>
      <dgm:t>
        <a:bodyPr/>
        <a:lstStyle/>
        <a:p>
          <a:pPr rtl="0"/>
          <a:r>
            <a:rPr lang="en-US" dirty="0" smtClean="0"/>
            <a:t>Letter of Intent to apply and (if invited) full proposals must be emailed to </a:t>
          </a:r>
          <a:r>
            <a:rPr lang="en-US" dirty="0" smtClean="0">
              <a:hlinkClick xmlns:r="http://schemas.openxmlformats.org/officeDocument/2006/relationships" r:id="rId1"/>
            </a:rPr>
            <a:t>ctf@oa.mo.gov</a:t>
          </a:r>
          <a:r>
            <a:rPr lang="en-US" dirty="0" smtClean="0"/>
            <a:t>. </a:t>
          </a:r>
          <a:endParaRPr lang="en-US" dirty="0"/>
        </a:p>
      </dgm:t>
    </dgm:pt>
    <dgm:pt modelId="{2C2339DC-44ED-407A-8776-37C2335C8DDF}" type="parTrans" cxnId="{E2468D61-AC08-4C79-BF9F-B5CB9E674F38}">
      <dgm:prSet/>
      <dgm:spPr/>
      <dgm:t>
        <a:bodyPr/>
        <a:lstStyle/>
        <a:p>
          <a:endParaRPr lang="en-US"/>
        </a:p>
      </dgm:t>
    </dgm:pt>
    <dgm:pt modelId="{722F0199-53DF-43C4-9F30-CDCCB3C1BF95}" type="sibTrans" cxnId="{E2468D61-AC08-4C79-BF9F-B5CB9E674F38}">
      <dgm:prSet/>
      <dgm:spPr/>
      <dgm:t>
        <a:bodyPr/>
        <a:lstStyle/>
        <a:p>
          <a:endParaRPr lang="en-US"/>
        </a:p>
      </dgm:t>
    </dgm:pt>
    <dgm:pt modelId="{4C14F0C7-7E96-4FA1-B142-2B9FB92CCA89}" type="pres">
      <dgm:prSet presAssocID="{E9468AE6-4DE7-40F1-A17F-329B7D1BB11F}" presName="linear" presStyleCnt="0">
        <dgm:presLayoutVars>
          <dgm:animLvl val="lvl"/>
          <dgm:resizeHandles val="exact"/>
        </dgm:presLayoutVars>
      </dgm:prSet>
      <dgm:spPr/>
      <dgm:t>
        <a:bodyPr/>
        <a:lstStyle/>
        <a:p>
          <a:endParaRPr lang="en-US"/>
        </a:p>
      </dgm:t>
    </dgm:pt>
    <dgm:pt modelId="{FED9A5CF-15A2-46B3-83DB-EDB353378191}" type="pres">
      <dgm:prSet presAssocID="{ABAF0271-781E-4ECB-9160-E2BA1A70248F}" presName="parentText" presStyleLbl="node1" presStyleIdx="0" presStyleCnt="1">
        <dgm:presLayoutVars>
          <dgm:chMax val="0"/>
          <dgm:bulletEnabled val="1"/>
        </dgm:presLayoutVars>
      </dgm:prSet>
      <dgm:spPr/>
      <dgm:t>
        <a:bodyPr/>
        <a:lstStyle/>
        <a:p>
          <a:endParaRPr lang="en-US"/>
        </a:p>
      </dgm:t>
    </dgm:pt>
  </dgm:ptLst>
  <dgm:cxnLst>
    <dgm:cxn modelId="{46FBE6C3-8FCB-476E-A04C-5C6FC3019D49}" type="presOf" srcId="{ABAF0271-781E-4ECB-9160-E2BA1A70248F}" destId="{FED9A5CF-15A2-46B3-83DB-EDB353378191}" srcOrd="0" destOrd="0" presId="urn:microsoft.com/office/officeart/2005/8/layout/vList2"/>
    <dgm:cxn modelId="{A9F40C7B-D3A9-4C79-9A4F-30B2C894DF14}" type="presOf" srcId="{E9468AE6-4DE7-40F1-A17F-329B7D1BB11F}" destId="{4C14F0C7-7E96-4FA1-B142-2B9FB92CCA89}" srcOrd="0" destOrd="0" presId="urn:microsoft.com/office/officeart/2005/8/layout/vList2"/>
    <dgm:cxn modelId="{E2468D61-AC08-4C79-BF9F-B5CB9E674F38}" srcId="{E9468AE6-4DE7-40F1-A17F-329B7D1BB11F}" destId="{ABAF0271-781E-4ECB-9160-E2BA1A70248F}" srcOrd="0" destOrd="0" parTransId="{2C2339DC-44ED-407A-8776-37C2335C8DDF}" sibTransId="{722F0199-53DF-43C4-9F30-CDCCB3C1BF95}"/>
    <dgm:cxn modelId="{140B0D4F-7FE7-4FB7-A79E-4BB6739FCE7D}" type="presParOf" srcId="{4C14F0C7-7E96-4FA1-B142-2B9FB92CCA89}" destId="{FED9A5CF-15A2-46B3-83DB-EDB353378191}"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D45694-B4D7-416B-85EE-51E1958959CC}"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784D2D15-D255-409D-9952-FD95450F5D2A}">
      <dgm:prSet phldrT="[Text]"/>
      <dgm:spPr/>
      <dgm:t>
        <a:bodyPr/>
        <a:lstStyle/>
        <a:p>
          <a:r>
            <a:rPr lang="en-US" dirty="0" smtClean="0"/>
            <a:t>Up to $2 million allocated over 48 months</a:t>
          </a:r>
          <a:endParaRPr lang="en-US" dirty="0"/>
        </a:p>
      </dgm:t>
    </dgm:pt>
    <dgm:pt modelId="{7E2769B2-7595-42EE-8864-A0A0D2CA24DC}" type="parTrans" cxnId="{2BB1B128-BC9D-4244-8A74-A9ED91F7A573}">
      <dgm:prSet/>
      <dgm:spPr/>
      <dgm:t>
        <a:bodyPr/>
        <a:lstStyle/>
        <a:p>
          <a:endParaRPr lang="en-US"/>
        </a:p>
      </dgm:t>
    </dgm:pt>
    <dgm:pt modelId="{78A56602-0EE8-4A24-95C7-B35D83672995}" type="sibTrans" cxnId="{2BB1B128-BC9D-4244-8A74-A9ED91F7A573}">
      <dgm:prSet/>
      <dgm:spPr/>
      <dgm:t>
        <a:bodyPr/>
        <a:lstStyle/>
        <a:p>
          <a:endParaRPr lang="en-US"/>
        </a:p>
      </dgm:t>
    </dgm:pt>
    <dgm:pt modelId="{6865F655-01B6-4203-8C29-B116ABD64AA4}">
      <dgm:prSet phldrT="[Text]"/>
      <dgm:spPr/>
      <dgm:t>
        <a:bodyPr/>
        <a:lstStyle/>
        <a:p>
          <a:r>
            <a:rPr lang="en-US" dirty="0" smtClean="0"/>
            <a:t>Priority on creating a culture of protection and prevention </a:t>
          </a:r>
          <a:endParaRPr lang="en-US" dirty="0"/>
        </a:p>
      </dgm:t>
    </dgm:pt>
    <dgm:pt modelId="{476AA7F2-C9B1-4D71-861F-FE6DB42351D0}" type="parTrans" cxnId="{D867E176-0D21-448C-ADB7-62C18BD4D860}">
      <dgm:prSet/>
      <dgm:spPr/>
      <dgm:t>
        <a:bodyPr/>
        <a:lstStyle/>
        <a:p>
          <a:endParaRPr lang="en-US"/>
        </a:p>
      </dgm:t>
    </dgm:pt>
    <dgm:pt modelId="{E8B2CB98-890F-436C-87AD-7B67E984F09B}" type="sibTrans" cxnId="{D867E176-0D21-448C-ADB7-62C18BD4D860}">
      <dgm:prSet/>
      <dgm:spPr/>
      <dgm:t>
        <a:bodyPr/>
        <a:lstStyle/>
        <a:p>
          <a:endParaRPr lang="en-US"/>
        </a:p>
      </dgm:t>
    </dgm:pt>
    <dgm:pt modelId="{76677502-6504-4ED1-AF20-D16E76B9BB92}">
      <dgm:prSet/>
      <dgm:spPr/>
      <dgm:t>
        <a:bodyPr/>
        <a:lstStyle/>
        <a:p>
          <a:r>
            <a:rPr lang="en-US" dirty="0" smtClean="0"/>
            <a:t>First time release of funds solely targeting the prevention of child sexual abuse</a:t>
          </a:r>
          <a:endParaRPr lang="en-US" dirty="0"/>
        </a:p>
      </dgm:t>
    </dgm:pt>
    <dgm:pt modelId="{182866F5-1761-4F23-AF4A-F115B09E059C}" type="parTrans" cxnId="{7352C408-18A2-4B26-A0A4-96BD68CE92E3}">
      <dgm:prSet/>
      <dgm:spPr/>
      <dgm:t>
        <a:bodyPr/>
        <a:lstStyle/>
        <a:p>
          <a:endParaRPr lang="en-US"/>
        </a:p>
      </dgm:t>
    </dgm:pt>
    <dgm:pt modelId="{D0A62EB2-928D-4172-888B-3786A82A06BA}" type="sibTrans" cxnId="{7352C408-18A2-4B26-A0A4-96BD68CE92E3}">
      <dgm:prSet/>
      <dgm:spPr/>
      <dgm:t>
        <a:bodyPr/>
        <a:lstStyle/>
        <a:p>
          <a:endParaRPr lang="en-US"/>
        </a:p>
      </dgm:t>
    </dgm:pt>
    <dgm:pt modelId="{1F3298EF-0E2D-4C56-AECB-C2008BB88E9B}">
      <dgm:prSet/>
      <dgm:spPr/>
      <dgm:t>
        <a:bodyPr/>
        <a:lstStyle/>
        <a:p>
          <a:r>
            <a:rPr lang="en-US" dirty="0" smtClean="0"/>
            <a:t>Preventing child sexual abuse is a CTF strategic priority</a:t>
          </a:r>
          <a:endParaRPr lang="en-US" dirty="0"/>
        </a:p>
      </dgm:t>
    </dgm:pt>
    <dgm:pt modelId="{E0A40E21-E8A2-45D8-9E7F-BD7BDA966A9A}" type="parTrans" cxnId="{57FEE14F-AB45-4973-88B9-D2A92A641504}">
      <dgm:prSet/>
      <dgm:spPr/>
      <dgm:t>
        <a:bodyPr/>
        <a:lstStyle/>
        <a:p>
          <a:endParaRPr lang="en-US"/>
        </a:p>
      </dgm:t>
    </dgm:pt>
    <dgm:pt modelId="{6B8EE6F6-7AD1-4FB6-8AC2-4BB1A9CC66B6}" type="sibTrans" cxnId="{57FEE14F-AB45-4973-88B9-D2A92A641504}">
      <dgm:prSet/>
      <dgm:spPr/>
      <dgm:t>
        <a:bodyPr/>
        <a:lstStyle/>
        <a:p>
          <a:endParaRPr lang="en-US"/>
        </a:p>
      </dgm:t>
    </dgm:pt>
    <dgm:pt modelId="{110AA283-C242-411F-8128-6D0F052EC0FC}" type="pres">
      <dgm:prSet presAssocID="{5FD45694-B4D7-416B-85EE-51E1958959CC}" presName="linear" presStyleCnt="0">
        <dgm:presLayoutVars>
          <dgm:animLvl val="lvl"/>
          <dgm:resizeHandles val="exact"/>
        </dgm:presLayoutVars>
      </dgm:prSet>
      <dgm:spPr/>
      <dgm:t>
        <a:bodyPr/>
        <a:lstStyle/>
        <a:p>
          <a:endParaRPr lang="en-US"/>
        </a:p>
      </dgm:t>
    </dgm:pt>
    <dgm:pt modelId="{C4EE7FC9-AE1E-4214-A4B2-738C3D17C984}" type="pres">
      <dgm:prSet presAssocID="{1F3298EF-0E2D-4C56-AECB-C2008BB88E9B}" presName="parentText" presStyleLbl="node1" presStyleIdx="0" presStyleCnt="4">
        <dgm:presLayoutVars>
          <dgm:chMax val="0"/>
          <dgm:bulletEnabled val="1"/>
        </dgm:presLayoutVars>
      </dgm:prSet>
      <dgm:spPr/>
      <dgm:t>
        <a:bodyPr/>
        <a:lstStyle/>
        <a:p>
          <a:endParaRPr lang="en-US"/>
        </a:p>
      </dgm:t>
    </dgm:pt>
    <dgm:pt modelId="{4C454115-6918-4756-B15C-C710D49A76F4}" type="pres">
      <dgm:prSet presAssocID="{6B8EE6F6-7AD1-4FB6-8AC2-4BB1A9CC66B6}" presName="spacer" presStyleCnt="0"/>
      <dgm:spPr/>
    </dgm:pt>
    <dgm:pt modelId="{F6C7A65D-6766-4726-BEFE-CBA40896CF94}" type="pres">
      <dgm:prSet presAssocID="{76677502-6504-4ED1-AF20-D16E76B9BB92}" presName="parentText" presStyleLbl="node1" presStyleIdx="1" presStyleCnt="4">
        <dgm:presLayoutVars>
          <dgm:chMax val="0"/>
          <dgm:bulletEnabled val="1"/>
        </dgm:presLayoutVars>
      </dgm:prSet>
      <dgm:spPr/>
      <dgm:t>
        <a:bodyPr/>
        <a:lstStyle/>
        <a:p>
          <a:endParaRPr lang="en-US"/>
        </a:p>
      </dgm:t>
    </dgm:pt>
    <dgm:pt modelId="{31696398-7AE3-42EB-A50E-EBB32A6CEE1F}" type="pres">
      <dgm:prSet presAssocID="{D0A62EB2-928D-4172-888B-3786A82A06BA}" presName="spacer" presStyleCnt="0"/>
      <dgm:spPr/>
    </dgm:pt>
    <dgm:pt modelId="{0383ED2D-73F2-4FE4-83FF-8CF30BB17713}" type="pres">
      <dgm:prSet presAssocID="{784D2D15-D255-409D-9952-FD95450F5D2A}" presName="parentText" presStyleLbl="node1" presStyleIdx="2" presStyleCnt="4">
        <dgm:presLayoutVars>
          <dgm:chMax val="0"/>
          <dgm:bulletEnabled val="1"/>
        </dgm:presLayoutVars>
      </dgm:prSet>
      <dgm:spPr/>
      <dgm:t>
        <a:bodyPr/>
        <a:lstStyle/>
        <a:p>
          <a:endParaRPr lang="en-US"/>
        </a:p>
      </dgm:t>
    </dgm:pt>
    <dgm:pt modelId="{BED0CCF6-B8E6-439A-A5D8-73B404ECF640}" type="pres">
      <dgm:prSet presAssocID="{78A56602-0EE8-4A24-95C7-B35D83672995}" presName="spacer" presStyleCnt="0"/>
      <dgm:spPr/>
    </dgm:pt>
    <dgm:pt modelId="{AB0E8BEE-4D35-40BC-9085-3D90CD6B21C0}" type="pres">
      <dgm:prSet presAssocID="{6865F655-01B6-4203-8C29-B116ABD64AA4}" presName="parentText" presStyleLbl="node1" presStyleIdx="3" presStyleCnt="4">
        <dgm:presLayoutVars>
          <dgm:chMax val="0"/>
          <dgm:bulletEnabled val="1"/>
        </dgm:presLayoutVars>
      </dgm:prSet>
      <dgm:spPr/>
      <dgm:t>
        <a:bodyPr/>
        <a:lstStyle/>
        <a:p>
          <a:endParaRPr lang="en-US"/>
        </a:p>
      </dgm:t>
    </dgm:pt>
  </dgm:ptLst>
  <dgm:cxnLst>
    <dgm:cxn modelId="{D867E176-0D21-448C-ADB7-62C18BD4D860}" srcId="{5FD45694-B4D7-416B-85EE-51E1958959CC}" destId="{6865F655-01B6-4203-8C29-B116ABD64AA4}" srcOrd="3" destOrd="0" parTransId="{476AA7F2-C9B1-4D71-861F-FE6DB42351D0}" sibTransId="{E8B2CB98-890F-436C-87AD-7B67E984F09B}"/>
    <dgm:cxn modelId="{953EB0D1-885F-44D4-8093-523BBE6CE2C4}" type="presOf" srcId="{5FD45694-B4D7-416B-85EE-51E1958959CC}" destId="{110AA283-C242-411F-8128-6D0F052EC0FC}" srcOrd="0" destOrd="0" presId="urn:microsoft.com/office/officeart/2005/8/layout/vList2"/>
    <dgm:cxn modelId="{1473FF94-8314-4ED4-BDA2-DF1011B66D14}" type="presOf" srcId="{6865F655-01B6-4203-8C29-B116ABD64AA4}" destId="{AB0E8BEE-4D35-40BC-9085-3D90CD6B21C0}" srcOrd="0" destOrd="0" presId="urn:microsoft.com/office/officeart/2005/8/layout/vList2"/>
    <dgm:cxn modelId="{2BB1B128-BC9D-4244-8A74-A9ED91F7A573}" srcId="{5FD45694-B4D7-416B-85EE-51E1958959CC}" destId="{784D2D15-D255-409D-9952-FD95450F5D2A}" srcOrd="2" destOrd="0" parTransId="{7E2769B2-7595-42EE-8864-A0A0D2CA24DC}" sibTransId="{78A56602-0EE8-4A24-95C7-B35D83672995}"/>
    <dgm:cxn modelId="{CF630644-FC59-4698-B2BF-315B41536C68}" type="presOf" srcId="{1F3298EF-0E2D-4C56-AECB-C2008BB88E9B}" destId="{C4EE7FC9-AE1E-4214-A4B2-738C3D17C984}" srcOrd="0" destOrd="0" presId="urn:microsoft.com/office/officeart/2005/8/layout/vList2"/>
    <dgm:cxn modelId="{7352C408-18A2-4B26-A0A4-96BD68CE92E3}" srcId="{5FD45694-B4D7-416B-85EE-51E1958959CC}" destId="{76677502-6504-4ED1-AF20-D16E76B9BB92}" srcOrd="1" destOrd="0" parTransId="{182866F5-1761-4F23-AF4A-F115B09E059C}" sibTransId="{D0A62EB2-928D-4172-888B-3786A82A06BA}"/>
    <dgm:cxn modelId="{FD0A1E87-9035-4546-8D01-2BB11619FE52}" type="presOf" srcId="{76677502-6504-4ED1-AF20-D16E76B9BB92}" destId="{F6C7A65D-6766-4726-BEFE-CBA40896CF94}" srcOrd="0" destOrd="0" presId="urn:microsoft.com/office/officeart/2005/8/layout/vList2"/>
    <dgm:cxn modelId="{F05D3D49-0D8C-4799-A0A9-6572E96EB7CC}" type="presOf" srcId="{784D2D15-D255-409D-9952-FD95450F5D2A}" destId="{0383ED2D-73F2-4FE4-83FF-8CF30BB17713}" srcOrd="0" destOrd="0" presId="urn:microsoft.com/office/officeart/2005/8/layout/vList2"/>
    <dgm:cxn modelId="{57FEE14F-AB45-4973-88B9-D2A92A641504}" srcId="{5FD45694-B4D7-416B-85EE-51E1958959CC}" destId="{1F3298EF-0E2D-4C56-AECB-C2008BB88E9B}" srcOrd="0" destOrd="0" parTransId="{E0A40E21-E8A2-45D8-9E7F-BD7BDA966A9A}" sibTransId="{6B8EE6F6-7AD1-4FB6-8AC2-4BB1A9CC66B6}"/>
    <dgm:cxn modelId="{3DA47B81-4FAC-4769-876E-0D5CEBEBE1BE}" type="presParOf" srcId="{110AA283-C242-411F-8128-6D0F052EC0FC}" destId="{C4EE7FC9-AE1E-4214-A4B2-738C3D17C984}" srcOrd="0" destOrd="0" presId="urn:microsoft.com/office/officeart/2005/8/layout/vList2"/>
    <dgm:cxn modelId="{2109D8BE-0276-41B2-B29B-72282BF67511}" type="presParOf" srcId="{110AA283-C242-411F-8128-6D0F052EC0FC}" destId="{4C454115-6918-4756-B15C-C710D49A76F4}" srcOrd="1" destOrd="0" presId="urn:microsoft.com/office/officeart/2005/8/layout/vList2"/>
    <dgm:cxn modelId="{B72DB19B-B8C6-4650-A5D0-46786B02C296}" type="presParOf" srcId="{110AA283-C242-411F-8128-6D0F052EC0FC}" destId="{F6C7A65D-6766-4726-BEFE-CBA40896CF94}" srcOrd="2" destOrd="0" presId="urn:microsoft.com/office/officeart/2005/8/layout/vList2"/>
    <dgm:cxn modelId="{D9A8CAD4-E896-4BB6-A85D-613716E53CF0}" type="presParOf" srcId="{110AA283-C242-411F-8128-6D0F052EC0FC}" destId="{31696398-7AE3-42EB-A50E-EBB32A6CEE1F}" srcOrd="3" destOrd="0" presId="urn:microsoft.com/office/officeart/2005/8/layout/vList2"/>
    <dgm:cxn modelId="{E5914212-46D0-4386-A09B-CC07004ABA1B}" type="presParOf" srcId="{110AA283-C242-411F-8128-6D0F052EC0FC}" destId="{0383ED2D-73F2-4FE4-83FF-8CF30BB17713}" srcOrd="4" destOrd="0" presId="urn:microsoft.com/office/officeart/2005/8/layout/vList2"/>
    <dgm:cxn modelId="{CE5592E6-45DC-4904-90C4-80200FE3B397}" type="presParOf" srcId="{110AA283-C242-411F-8128-6D0F052EC0FC}" destId="{BED0CCF6-B8E6-439A-A5D8-73B404ECF640}" srcOrd="5" destOrd="0" presId="urn:microsoft.com/office/officeart/2005/8/layout/vList2"/>
    <dgm:cxn modelId="{FA5BCE5B-F22B-45C3-AAF0-48B4788D40AD}" type="presParOf" srcId="{110AA283-C242-411F-8128-6D0F052EC0FC}" destId="{AB0E8BEE-4D35-40BC-9085-3D90CD6B21C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613D4D-E84A-4439-98AD-C1B65E3770FE}"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04EF824C-FD17-4897-8AFC-BD5ED499CD07}">
      <dgm:prSet phldrT="[Text]"/>
      <dgm:spPr/>
      <dgm:t>
        <a:bodyPr/>
        <a:lstStyle/>
        <a:p>
          <a:r>
            <a:rPr lang="en-US" dirty="0" smtClean="0"/>
            <a:t>Eligible communities</a:t>
          </a:r>
          <a:endParaRPr lang="en-US" dirty="0"/>
        </a:p>
      </dgm:t>
    </dgm:pt>
    <dgm:pt modelId="{107F957E-8119-49CB-8394-533DA8E7FCDF}" type="parTrans" cxnId="{4F95596B-4994-4D08-BD7B-D8C8F156BD60}">
      <dgm:prSet/>
      <dgm:spPr/>
      <dgm:t>
        <a:bodyPr/>
        <a:lstStyle/>
        <a:p>
          <a:endParaRPr lang="en-US"/>
        </a:p>
      </dgm:t>
    </dgm:pt>
    <dgm:pt modelId="{223C6394-7CB9-4DDA-895F-0FAC44FC92BA}" type="sibTrans" cxnId="{4F95596B-4994-4D08-BD7B-D8C8F156BD60}">
      <dgm:prSet/>
      <dgm:spPr/>
      <dgm:t>
        <a:bodyPr/>
        <a:lstStyle/>
        <a:p>
          <a:endParaRPr lang="en-US"/>
        </a:p>
      </dgm:t>
    </dgm:pt>
    <dgm:pt modelId="{572A9680-AF42-42B1-B745-2261F69F626C}">
      <dgm:prSet phldrT="[Text]"/>
      <dgm:spPr/>
      <dgm:t>
        <a:bodyPr/>
        <a:lstStyle/>
        <a:p>
          <a:r>
            <a:rPr lang="en-US" dirty="0" smtClean="0"/>
            <a:t>Collaboration between key community partners</a:t>
          </a:r>
          <a:endParaRPr lang="en-US" dirty="0"/>
        </a:p>
      </dgm:t>
    </dgm:pt>
    <dgm:pt modelId="{8DC4FD1C-7C10-431B-BEA2-7279B973F05E}" type="parTrans" cxnId="{DD5E925C-3A05-4AEA-997E-E56651D756DB}">
      <dgm:prSet/>
      <dgm:spPr/>
      <dgm:t>
        <a:bodyPr/>
        <a:lstStyle/>
        <a:p>
          <a:endParaRPr lang="en-US"/>
        </a:p>
      </dgm:t>
    </dgm:pt>
    <dgm:pt modelId="{48E6E551-12CD-40FC-800A-A421F9CB1D28}" type="sibTrans" cxnId="{DD5E925C-3A05-4AEA-997E-E56651D756DB}">
      <dgm:prSet/>
      <dgm:spPr/>
      <dgm:t>
        <a:bodyPr/>
        <a:lstStyle/>
        <a:p>
          <a:endParaRPr lang="en-US"/>
        </a:p>
      </dgm:t>
    </dgm:pt>
    <dgm:pt modelId="{F427EA72-DBEC-4170-8A23-5AA896CB6317}">
      <dgm:prSet phldrT="[Text]"/>
      <dgm:spPr/>
      <dgm:t>
        <a:bodyPr/>
        <a:lstStyle/>
        <a:p>
          <a:r>
            <a:rPr lang="en-US" dirty="0" smtClean="0"/>
            <a:t>Layered, multi-intervention approach</a:t>
          </a:r>
          <a:endParaRPr lang="en-US" dirty="0"/>
        </a:p>
      </dgm:t>
    </dgm:pt>
    <dgm:pt modelId="{E2B69CEC-1260-490B-9A86-F0BE5B8F4621}" type="parTrans" cxnId="{87D587D1-BC05-436B-BD26-45FAA91EA471}">
      <dgm:prSet/>
      <dgm:spPr/>
      <dgm:t>
        <a:bodyPr/>
        <a:lstStyle/>
        <a:p>
          <a:endParaRPr lang="en-US"/>
        </a:p>
      </dgm:t>
    </dgm:pt>
    <dgm:pt modelId="{81A71BCB-4AE8-4A10-8AB7-2480E85C38E5}" type="sibTrans" cxnId="{87D587D1-BC05-436B-BD26-45FAA91EA471}">
      <dgm:prSet/>
      <dgm:spPr/>
      <dgm:t>
        <a:bodyPr/>
        <a:lstStyle/>
        <a:p>
          <a:endParaRPr lang="en-US"/>
        </a:p>
      </dgm:t>
    </dgm:pt>
    <dgm:pt modelId="{7328C72D-A58C-4A9E-800B-D30307D73226}">
      <dgm:prSet phldrT="[Text]"/>
      <dgm:spPr/>
      <dgm:t>
        <a:bodyPr/>
        <a:lstStyle/>
        <a:p>
          <a:r>
            <a:rPr lang="en-US" dirty="0" smtClean="0"/>
            <a:t>Public health approach</a:t>
          </a:r>
          <a:endParaRPr lang="en-US" dirty="0"/>
        </a:p>
      </dgm:t>
    </dgm:pt>
    <dgm:pt modelId="{17915FC8-C5D9-417E-93B1-9FCB4B3F3CE7}" type="parTrans" cxnId="{CC97B826-5CE1-4F3F-A964-CFEDA339FCCE}">
      <dgm:prSet/>
      <dgm:spPr/>
      <dgm:t>
        <a:bodyPr/>
        <a:lstStyle/>
        <a:p>
          <a:endParaRPr lang="en-US"/>
        </a:p>
      </dgm:t>
    </dgm:pt>
    <dgm:pt modelId="{E5C29D5F-2CF5-499E-980E-2F20D651F61B}" type="sibTrans" cxnId="{CC97B826-5CE1-4F3F-A964-CFEDA339FCCE}">
      <dgm:prSet/>
      <dgm:spPr/>
      <dgm:t>
        <a:bodyPr/>
        <a:lstStyle/>
        <a:p>
          <a:endParaRPr lang="en-US"/>
        </a:p>
      </dgm:t>
    </dgm:pt>
    <dgm:pt modelId="{3A6E1DD2-40B9-4A66-8A39-ED72D8F9C845}" type="pres">
      <dgm:prSet presAssocID="{75613D4D-E84A-4439-98AD-C1B65E3770FE}" presName="linear" presStyleCnt="0">
        <dgm:presLayoutVars>
          <dgm:animLvl val="lvl"/>
          <dgm:resizeHandles val="exact"/>
        </dgm:presLayoutVars>
      </dgm:prSet>
      <dgm:spPr/>
      <dgm:t>
        <a:bodyPr/>
        <a:lstStyle/>
        <a:p>
          <a:endParaRPr lang="en-US"/>
        </a:p>
      </dgm:t>
    </dgm:pt>
    <dgm:pt modelId="{B00AE909-6373-41B3-9E70-2EF63E844001}" type="pres">
      <dgm:prSet presAssocID="{04EF824C-FD17-4897-8AFC-BD5ED499CD07}" presName="parentText" presStyleLbl="node1" presStyleIdx="0" presStyleCnt="4">
        <dgm:presLayoutVars>
          <dgm:chMax val="0"/>
          <dgm:bulletEnabled val="1"/>
        </dgm:presLayoutVars>
      </dgm:prSet>
      <dgm:spPr/>
      <dgm:t>
        <a:bodyPr/>
        <a:lstStyle/>
        <a:p>
          <a:endParaRPr lang="en-US"/>
        </a:p>
      </dgm:t>
    </dgm:pt>
    <dgm:pt modelId="{76859B2D-C094-4AC8-87C3-BD7F1BE644D8}" type="pres">
      <dgm:prSet presAssocID="{223C6394-7CB9-4DDA-895F-0FAC44FC92BA}" presName="spacer" presStyleCnt="0"/>
      <dgm:spPr/>
    </dgm:pt>
    <dgm:pt modelId="{C51EA316-51FE-4DE9-AB46-C6965E2B7DC4}" type="pres">
      <dgm:prSet presAssocID="{7328C72D-A58C-4A9E-800B-D30307D73226}" presName="parentText" presStyleLbl="node1" presStyleIdx="1" presStyleCnt="4">
        <dgm:presLayoutVars>
          <dgm:chMax val="0"/>
          <dgm:bulletEnabled val="1"/>
        </dgm:presLayoutVars>
      </dgm:prSet>
      <dgm:spPr/>
      <dgm:t>
        <a:bodyPr/>
        <a:lstStyle/>
        <a:p>
          <a:endParaRPr lang="en-US"/>
        </a:p>
      </dgm:t>
    </dgm:pt>
    <dgm:pt modelId="{C9E2929B-6333-4E83-A42A-8D143D246506}" type="pres">
      <dgm:prSet presAssocID="{E5C29D5F-2CF5-499E-980E-2F20D651F61B}" presName="spacer" presStyleCnt="0"/>
      <dgm:spPr/>
    </dgm:pt>
    <dgm:pt modelId="{99A94F7F-7798-464B-AB52-3FFC3CC18F2F}" type="pres">
      <dgm:prSet presAssocID="{572A9680-AF42-42B1-B745-2261F69F626C}" presName="parentText" presStyleLbl="node1" presStyleIdx="2" presStyleCnt="4">
        <dgm:presLayoutVars>
          <dgm:chMax val="0"/>
          <dgm:bulletEnabled val="1"/>
        </dgm:presLayoutVars>
      </dgm:prSet>
      <dgm:spPr/>
      <dgm:t>
        <a:bodyPr/>
        <a:lstStyle/>
        <a:p>
          <a:endParaRPr lang="en-US"/>
        </a:p>
      </dgm:t>
    </dgm:pt>
    <dgm:pt modelId="{834C6289-C102-467C-97DC-9C7A206B64D4}" type="pres">
      <dgm:prSet presAssocID="{48E6E551-12CD-40FC-800A-A421F9CB1D28}" presName="spacer" presStyleCnt="0"/>
      <dgm:spPr/>
    </dgm:pt>
    <dgm:pt modelId="{FCAA3496-79F8-4830-A449-13CEDC5C2ABD}" type="pres">
      <dgm:prSet presAssocID="{F427EA72-DBEC-4170-8A23-5AA896CB6317}" presName="parentText" presStyleLbl="node1" presStyleIdx="3" presStyleCnt="4">
        <dgm:presLayoutVars>
          <dgm:chMax val="0"/>
          <dgm:bulletEnabled val="1"/>
        </dgm:presLayoutVars>
      </dgm:prSet>
      <dgm:spPr/>
      <dgm:t>
        <a:bodyPr/>
        <a:lstStyle/>
        <a:p>
          <a:endParaRPr lang="en-US"/>
        </a:p>
      </dgm:t>
    </dgm:pt>
  </dgm:ptLst>
  <dgm:cxnLst>
    <dgm:cxn modelId="{99DB641D-74EA-4FA2-AF9B-F21B6C1FB0DA}" type="presOf" srcId="{04EF824C-FD17-4897-8AFC-BD5ED499CD07}" destId="{B00AE909-6373-41B3-9E70-2EF63E844001}" srcOrd="0" destOrd="0" presId="urn:microsoft.com/office/officeart/2005/8/layout/vList2"/>
    <dgm:cxn modelId="{0C8CBAEE-0946-4242-923C-28E2E8D9416E}" type="presOf" srcId="{F427EA72-DBEC-4170-8A23-5AA896CB6317}" destId="{FCAA3496-79F8-4830-A449-13CEDC5C2ABD}" srcOrd="0" destOrd="0" presId="urn:microsoft.com/office/officeart/2005/8/layout/vList2"/>
    <dgm:cxn modelId="{4F95596B-4994-4D08-BD7B-D8C8F156BD60}" srcId="{75613D4D-E84A-4439-98AD-C1B65E3770FE}" destId="{04EF824C-FD17-4897-8AFC-BD5ED499CD07}" srcOrd="0" destOrd="0" parTransId="{107F957E-8119-49CB-8394-533DA8E7FCDF}" sibTransId="{223C6394-7CB9-4DDA-895F-0FAC44FC92BA}"/>
    <dgm:cxn modelId="{6DB5F7A6-29C5-45E6-91B3-07D5CE1AE501}" type="presOf" srcId="{75613D4D-E84A-4439-98AD-C1B65E3770FE}" destId="{3A6E1DD2-40B9-4A66-8A39-ED72D8F9C845}" srcOrd="0" destOrd="0" presId="urn:microsoft.com/office/officeart/2005/8/layout/vList2"/>
    <dgm:cxn modelId="{6979FC21-D52C-4F2D-A7A4-DD29CC3E9B73}" type="presOf" srcId="{572A9680-AF42-42B1-B745-2261F69F626C}" destId="{99A94F7F-7798-464B-AB52-3FFC3CC18F2F}" srcOrd="0" destOrd="0" presId="urn:microsoft.com/office/officeart/2005/8/layout/vList2"/>
    <dgm:cxn modelId="{DD5E925C-3A05-4AEA-997E-E56651D756DB}" srcId="{75613D4D-E84A-4439-98AD-C1B65E3770FE}" destId="{572A9680-AF42-42B1-B745-2261F69F626C}" srcOrd="2" destOrd="0" parTransId="{8DC4FD1C-7C10-431B-BEA2-7279B973F05E}" sibTransId="{48E6E551-12CD-40FC-800A-A421F9CB1D28}"/>
    <dgm:cxn modelId="{CC97B826-5CE1-4F3F-A964-CFEDA339FCCE}" srcId="{75613D4D-E84A-4439-98AD-C1B65E3770FE}" destId="{7328C72D-A58C-4A9E-800B-D30307D73226}" srcOrd="1" destOrd="0" parTransId="{17915FC8-C5D9-417E-93B1-9FCB4B3F3CE7}" sibTransId="{E5C29D5F-2CF5-499E-980E-2F20D651F61B}"/>
    <dgm:cxn modelId="{7E5E414F-4E11-4719-A678-0CDF02F41ACD}" type="presOf" srcId="{7328C72D-A58C-4A9E-800B-D30307D73226}" destId="{C51EA316-51FE-4DE9-AB46-C6965E2B7DC4}" srcOrd="0" destOrd="0" presId="urn:microsoft.com/office/officeart/2005/8/layout/vList2"/>
    <dgm:cxn modelId="{87D587D1-BC05-436B-BD26-45FAA91EA471}" srcId="{75613D4D-E84A-4439-98AD-C1B65E3770FE}" destId="{F427EA72-DBEC-4170-8A23-5AA896CB6317}" srcOrd="3" destOrd="0" parTransId="{E2B69CEC-1260-490B-9A86-F0BE5B8F4621}" sibTransId="{81A71BCB-4AE8-4A10-8AB7-2480E85C38E5}"/>
    <dgm:cxn modelId="{FD4B1C58-DEB7-4827-A130-7705CAA1A78C}" type="presParOf" srcId="{3A6E1DD2-40B9-4A66-8A39-ED72D8F9C845}" destId="{B00AE909-6373-41B3-9E70-2EF63E844001}" srcOrd="0" destOrd="0" presId="urn:microsoft.com/office/officeart/2005/8/layout/vList2"/>
    <dgm:cxn modelId="{824ED9D1-CF47-4C4E-BEB3-894C9C41F5A3}" type="presParOf" srcId="{3A6E1DD2-40B9-4A66-8A39-ED72D8F9C845}" destId="{76859B2D-C094-4AC8-87C3-BD7F1BE644D8}" srcOrd="1" destOrd="0" presId="urn:microsoft.com/office/officeart/2005/8/layout/vList2"/>
    <dgm:cxn modelId="{DCB04B5C-1CB6-45DE-871C-7A7420D2FB4D}" type="presParOf" srcId="{3A6E1DD2-40B9-4A66-8A39-ED72D8F9C845}" destId="{C51EA316-51FE-4DE9-AB46-C6965E2B7DC4}" srcOrd="2" destOrd="0" presId="urn:microsoft.com/office/officeart/2005/8/layout/vList2"/>
    <dgm:cxn modelId="{AA7C4113-F039-4FEC-997C-7FEE3F79AB3B}" type="presParOf" srcId="{3A6E1DD2-40B9-4A66-8A39-ED72D8F9C845}" destId="{C9E2929B-6333-4E83-A42A-8D143D246506}" srcOrd="3" destOrd="0" presId="urn:microsoft.com/office/officeart/2005/8/layout/vList2"/>
    <dgm:cxn modelId="{5DAF4EE4-0002-4B74-985A-DAE3914B0399}" type="presParOf" srcId="{3A6E1DD2-40B9-4A66-8A39-ED72D8F9C845}" destId="{99A94F7F-7798-464B-AB52-3FFC3CC18F2F}" srcOrd="4" destOrd="0" presId="urn:microsoft.com/office/officeart/2005/8/layout/vList2"/>
    <dgm:cxn modelId="{A5715882-DB6E-406D-A828-0EDF6D5D34D2}" type="presParOf" srcId="{3A6E1DD2-40B9-4A66-8A39-ED72D8F9C845}" destId="{834C6289-C102-467C-97DC-9C7A206B64D4}" srcOrd="5" destOrd="0" presId="urn:microsoft.com/office/officeart/2005/8/layout/vList2"/>
    <dgm:cxn modelId="{225FDF79-C711-4FBE-8702-70B272732BD4}" type="presParOf" srcId="{3A6E1DD2-40B9-4A66-8A39-ED72D8F9C845}" destId="{FCAA3496-79F8-4830-A449-13CEDC5C2AB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49FB0F-F54C-4FE1-974C-B34BCAF1536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9B6971-52DD-48BA-A9F8-4283065A361A}">
      <dgm:prSet phldrT="[Text]"/>
      <dgm:spPr/>
      <dgm:t>
        <a:bodyPr/>
        <a:lstStyle/>
        <a:p>
          <a:r>
            <a:rPr lang="en-US" dirty="0" smtClean="0"/>
            <a:t>Only zip codes with high rates </a:t>
          </a:r>
          <a:r>
            <a:rPr lang="en-US" b="1" u="sng" dirty="0" smtClean="0"/>
            <a:t>or</a:t>
          </a:r>
          <a:r>
            <a:rPr lang="en-US" dirty="0" smtClean="0"/>
            <a:t> high counts of child sexual abuse will be considered	</a:t>
          </a:r>
          <a:endParaRPr lang="en-US" dirty="0"/>
        </a:p>
      </dgm:t>
    </dgm:pt>
    <dgm:pt modelId="{B04059A2-985E-4E6F-AC1C-842D5EAC2FAB}" type="parTrans" cxnId="{7501B8E4-E6D8-421E-8243-1CB7D96126E7}">
      <dgm:prSet/>
      <dgm:spPr/>
      <dgm:t>
        <a:bodyPr/>
        <a:lstStyle/>
        <a:p>
          <a:endParaRPr lang="en-US"/>
        </a:p>
      </dgm:t>
    </dgm:pt>
    <dgm:pt modelId="{33E78C3B-6A0B-47B3-AA3C-A31C7481F1AF}" type="sibTrans" cxnId="{7501B8E4-E6D8-421E-8243-1CB7D96126E7}">
      <dgm:prSet/>
      <dgm:spPr/>
      <dgm:t>
        <a:bodyPr/>
        <a:lstStyle/>
        <a:p>
          <a:endParaRPr lang="en-US"/>
        </a:p>
      </dgm:t>
    </dgm:pt>
    <dgm:pt modelId="{C146DC3E-4DDD-4176-B9B4-5F80D37B884F}">
      <dgm:prSet phldrT="[Text]"/>
      <dgm:spPr/>
      <dgm:t>
        <a:bodyPr/>
        <a:lstStyle/>
        <a:p>
          <a:r>
            <a:rPr lang="en-US" dirty="0" smtClean="0"/>
            <a:t>Zip codes with high rates </a:t>
          </a:r>
          <a:r>
            <a:rPr lang="en-US" b="1" u="sng" dirty="0" smtClean="0"/>
            <a:t>and</a:t>
          </a:r>
          <a:r>
            <a:rPr lang="en-US" dirty="0" smtClean="0"/>
            <a:t> high counts of child sexual abuse will be given special consideration</a:t>
          </a:r>
          <a:endParaRPr lang="en-US" dirty="0"/>
        </a:p>
      </dgm:t>
    </dgm:pt>
    <dgm:pt modelId="{789D8D32-B0F0-4B7D-9EF8-D1711DD3BB93}" type="parTrans" cxnId="{D1678699-3A55-4CDA-8324-DBD9A17C93C5}">
      <dgm:prSet/>
      <dgm:spPr/>
      <dgm:t>
        <a:bodyPr/>
        <a:lstStyle/>
        <a:p>
          <a:endParaRPr lang="en-US"/>
        </a:p>
      </dgm:t>
    </dgm:pt>
    <dgm:pt modelId="{E17AEBA2-8CFF-4C80-B04E-0388602A9B27}" type="sibTrans" cxnId="{D1678699-3A55-4CDA-8324-DBD9A17C93C5}">
      <dgm:prSet/>
      <dgm:spPr/>
      <dgm:t>
        <a:bodyPr/>
        <a:lstStyle/>
        <a:p>
          <a:endParaRPr lang="en-US"/>
        </a:p>
      </dgm:t>
    </dgm:pt>
    <dgm:pt modelId="{4E60E4EB-A860-4764-976E-506C486B587C}">
      <dgm:prSet phldrT="[Text]"/>
      <dgm:spPr/>
      <dgm:t>
        <a:bodyPr/>
        <a:lstStyle/>
        <a:p>
          <a:r>
            <a:rPr lang="en-US" dirty="0" smtClean="0"/>
            <a:t>Child Sexual Abuse – 30 Highest Zip Codes by Rate and Count:  </a:t>
          </a:r>
          <a:r>
            <a:rPr lang="en-US" dirty="0" smtClean="0">
              <a:hlinkClick xmlns:r="http://schemas.openxmlformats.org/officeDocument/2006/relationships" r:id="rId1"/>
            </a:rPr>
            <a:t>https://arcg.is/1TS9Db2</a:t>
          </a:r>
          <a:endParaRPr lang="en-US" dirty="0"/>
        </a:p>
      </dgm:t>
    </dgm:pt>
    <dgm:pt modelId="{B3F4A444-D72B-4084-AE43-6DDE3498570C}" type="parTrans" cxnId="{A368B7AB-52F8-4AFA-80CC-2AC961687E52}">
      <dgm:prSet/>
      <dgm:spPr/>
      <dgm:t>
        <a:bodyPr/>
        <a:lstStyle/>
        <a:p>
          <a:endParaRPr lang="en-US"/>
        </a:p>
      </dgm:t>
    </dgm:pt>
    <dgm:pt modelId="{AFAD4DB6-63BF-4B0A-85E1-0C497AE75393}" type="sibTrans" cxnId="{A368B7AB-52F8-4AFA-80CC-2AC961687E52}">
      <dgm:prSet/>
      <dgm:spPr/>
      <dgm:t>
        <a:bodyPr/>
        <a:lstStyle/>
        <a:p>
          <a:endParaRPr lang="en-US"/>
        </a:p>
      </dgm:t>
    </dgm:pt>
    <dgm:pt modelId="{E27400F2-4DDA-48E2-A24E-92916BEE486B}">
      <dgm:prSet phldrT="[Text]"/>
      <dgm:spPr/>
      <dgm:t>
        <a:bodyPr/>
        <a:lstStyle/>
        <a:p>
          <a:r>
            <a:rPr lang="en-US" dirty="0" smtClean="0"/>
            <a:t>Average Child Sexual Abuse Report Rates by County (2008-2018):  </a:t>
          </a:r>
          <a:r>
            <a:rPr lang="en-US" dirty="0" smtClean="0">
              <a:hlinkClick xmlns:r="http://schemas.openxmlformats.org/officeDocument/2006/relationships" r:id="rId2"/>
            </a:rPr>
            <a:t>https://arcg.is/11j1Ku0</a:t>
          </a:r>
          <a:endParaRPr lang="en-US" dirty="0"/>
        </a:p>
      </dgm:t>
    </dgm:pt>
    <dgm:pt modelId="{0E02E7F9-BD97-4E50-BEAE-B34C98129A8B}" type="parTrans" cxnId="{7800D427-D5CF-4820-B54C-4952DD2C6A17}">
      <dgm:prSet/>
      <dgm:spPr/>
      <dgm:t>
        <a:bodyPr/>
        <a:lstStyle/>
        <a:p>
          <a:endParaRPr lang="en-US"/>
        </a:p>
      </dgm:t>
    </dgm:pt>
    <dgm:pt modelId="{F4758AAE-E2EF-4492-A315-060BD8F3575B}" type="sibTrans" cxnId="{7800D427-D5CF-4820-B54C-4952DD2C6A17}">
      <dgm:prSet/>
      <dgm:spPr/>
      <dgm:t>
        <a:bodyPr/>
        <a:lstStyle/>
        <a:p>
          <a:endParaRPr lang="en-US"/>
        </a:p>
      </dgm:t>
    </dgm:pt>
    <dgm:pt modelId="{82BEE7B4-62B3-45BB-A0D6-6F9D95AB5EB1}" type="pres">
      <dgm:prSet presAssocID="{AE49FB0F-F54C-4FE1-974C-B34BCAF1536E}" presName="linear" presStyleCnt="0">
        <dgm:presLayoutVars>
          <dgm:animLvl val="lvl"/>
          <dgm:resizeHandles val="exact"/>
        </dgm:presLayoutVars>
      </dgm:prSet>
      <dgm:spPr/>
      <dgm:t>
        <a:bodyPr/>
        <a:lstStyle/>
        <a:p>
          <a:endParaRPr lang="en-US"/>
        </a:p>
      </dgm:t>
    </dgm:pt>
    <dgm:pt modelId="{1C0F98BE-3AF4-498E-8F24-9C784C4B9E39}" type="pres">
      <dgm:prSet presAssocID="{699B6971-52DD-48BA-A9F8-4283065A361A}" presName="parentText" presStyleLbl="node1" presStyleIdx="0" presStyleCnt="4" custLinFactY="-14036" custLinFactNeighborX="-3" custLinFactNeighborY="-100000">
        <dgm:presLayoutVars>
          <dgm:chMax val="0"/>
          <dgm:bulletEnabled val="1"/>
        </dgm:presLayoutVars>
      </dgm:prSet>
      <dgm:spPr/>
      <dgm:t>
        <a:bodyPr/>
        <a:lstStyle/>
        <a:p>
          <a:endParaRPr lang="en-US"/>
        </a:p>
      </dgm:t>
    </dgm:pt>
    <dgm:pt modelId="{A4211148-F224-4B5B-A525-C8B6C58FF2AE}" type="pres">
      <dgm:prSet presAssocID="{33E78C3B-6A0B-47B3-AA3C-A31C7481F1AF}" presName="spacer" presStyleCnt="0"/>
      <dgm:spPr/>
    </dgm:pt>
    <dgm:pt modelId="{081B0B48-0C1F-46FF-9F8A-E9DABAF41C6A}" type="pres">
      <dgm:prSet presAssocID="{C146DC3E-4DDD-4176-B9B4-5F80D37B884F}" presName="parentText" presStyleLbl="node1" presStyleIdx="1" presStyleCnt="4">
        <dgm:presLayoutVars>
          <dgm:chMax val="0"/>
          <dgm:bulletEnabled val="1"/>
        </dgm:presLayoutVars>
      </dgm:prSet>
      <dgm:spPr/>
      <dgm:t>
        <a:bodyPr/>
        <a:lstStyle/>
        <a:p>
          <a:endParaRPr lang="en-US"/>
        </a:p>
      </dgm:t>
    </dgm:pt>
    <dgm:pt modelId="{2C204C28-4114-4CCD-8D8D-A8964ABFE8B6}" type="pres">
      <dgm:prSet presAssocID="{E17AEBA2-8CFF-4C80-B04E-0388602A9B27}" presName="spacer" presStyleCnt="0"/>
      <dgm:spPr/>
    </dgm:pt>
    <dgm:pt modelId="{626A1C17-710B-4EA0-87D3-6BB1083588E9}" type="pres">
      <dgm:prSet presAssocID="{4E60E4EB-A860-4764-976E-506C486B587C}" presName="parentText" presStyleLbl="node1" presStyleIdx="2" presStyleCnt="4">
        <dgm:presLayoutVars>
          <dgm:chMax val="0"/>
          <dgm:bulletEnabled val="1"/>
        </dgm:presLayoutVars>
      </dgm:prSet>
      <dgm:spPr/>
      <dgm:t>
        <a:bodyPr/>
        <a:lstStyle/>
        <a:p>
          <a:endParaRPr lang="en-US"/>
        </a:p>
      </dgm:t>
    </dgm:pt>
    <dgm:pt modelId="{B7839A32-E3F4-413C-A3D2-8D263BB9C4FA}" type="pres">
      <dgm:prSet presAssocID="{AFAD4DB6-63BF-4B0A-85E1-0C497AE75393}" presName="spacer" presStyleCnt="0"/>
      <dgm:spPr/>
    </dgm:pt>
    <dgm:pt modelId="{E877EACC-7EFA-47A0-8F89-0CDC151D593A}" type="pres">
      <dgm:prSet presAssocID="{E27400F2-4DDA-48E2-A24E-92916BEE486B}" presName="parentText" presStyleLbl="node1" presStyleIdx="3" presStyleCnt="4">
        <dgm:presLayoutVars>
          <dgm:chMax val="0"/>
          <dgm:bulletEnabled val="1"/>
        </dgm:presLayoutVars>
      </dgm:prSet>
      <dgm:spPr/>
      <dgm:t>
        <a:bodyPr/>
        <a:lstStyle/>
        <a:p>
          <a:endParaRPr lang="en-US"/>
        </a:p>
      </dgm:t>
    </dgm:pt>
  </dgm:ptLst>
  <dgm:cxnLst>
    <dgm:cxn modelId="{D1678699-3A55-4CDA-8324-DBD9A17C93C5}" srcId="{AE49FB0F-F54C-4FE1-974C-B34BCAF1536E}" destId="{C146DC3E-4DDD-4176-B9B4-5F80D37B884F}" srcOrd="1" destOrd="0" parTransId="{789D8D32-B0F0-4B7D-9EF8-D1711DD3BB93}" sibTransId="{E17AEBA2-8CFF-4C80-B04E-0388602A9B27}"/>
    <dgm:cxn modelId="{7501B8E4-E6D8-421E-8243-1CB7D96126E7}" srcId="{AE49FB0F-F54C-4FE1-974C-B34BCAF1536E}" destId="{699B6971-52DD-48BA-A9F8-4283065A361A}" srcOrd="0" destOrd="0" parTransId="{B04059A2-985E-4E6F-AC1C-842D5EAC2FAB}" sibTransId="{33E78C3B-6A0B-47B3-AA3C-A31C7481F1AF}"/>
    <dgm:cxn modelId="{B0284FA5-2FC2-468F-8030-F3FDBBB3B5AA}" type="presOf" srcId="{699B6971-52DD-48BA-A9F8-4283065A361A}" destId="{1C0F98BE-3AF4-498E-8F24-9C784C4B9E39}" srcOrd="0" destOrd="0" presId="urn:microsoft.com/office/officeart/2005/8/layout/vList2"/>
    <dgm:cxn modelId="{220CCBA4-96ED-4CA7-8552-B51745A3DC91}" type="presOf" srcId="{4E60E4EB-A860-4764-976E-506C486B587C}" destId="{626A1C17-710B-4EA0-87D3-6BB1083588E9}" srcOrd="0" destOrd="0" presId="urn:microsoft.com/office/officeart/2005/8/layout/vList2"/>
    <dgm:cxn modelId="{B1F341AD-5574-46B1-88AA-37F8E046E2A4}" type="presOf" srcId="{C146DC3E-4DDD-4176-B9B4-5F80D37B884F}" destId="{081B0B48-0C1F-46FF-9F8A-E9DABAF41C6A}" srcOrd="0" destOrd="0" presId="urn:microsoft.com/office/officeart/2005/8/layout/vList2"/>
    <dgm:cxn modelId="{7800D427-D5CF-4820-B54C-4952DD2C6A17}" srcId="{AE49FB0F-F54C-4FE1-974C-B34BCAF1536E}" destId="{E27400F2-4DDA-48E2-A24E-92916BEE486B}" srcOrd="3" destOrd="0" parTransId="{0E02E7F9-BD97-4E50-BEAE-B34C98129A8B}" sibTransId="{F4758AAE-E2EF-4492-A315-060BD8F3575B}"/>
    <dgm:cxn modelId="{C15E2116-6DD6-450C-B6D9-607A444F48D4}" type="presOf" srcId="{E27400F2-4DDA-48E2-A24E-92916BEE486B}" destId="{E877EACC-7EFA-47A0-8F89-0CDC151D593A}" srcOrd="0" destOrd="0" presId="urn:microsoft.com/office/officeart/2005/8/layout/vList2"/>
    <dgm:cxn modelId="{A368B7AB-52F8-4AFA-80CC-2AC961687E52}" srcId="{AE49FB0F-F54C-4FE1-974C-B34BCAF1536E}" destId="{4E60E4EB-A860-4764-976E-506C486B587C}" srcOrd="2" destOrd="0" parTransId="{B3F4A444-D72B-4084-AE43-6DDE3498570C}" sibTransId="{AFAD4DB6-63BF-4B0A-85E1-0C497AE75393}"/>
    <dgm:cxn modelId="{BD4173BB-9A8A-4AB4-AF2A-FB641E81D932}" type="presOf" srcId="{AE49FB0F-F54C-4FE1-974C-B34BCAF1536E}" destId="{82BEE7B4-62B3-45BB-A0D6-6F9D95AB5EB1}" srcOrd="0" destOrd="0" presId="urn:microsoft.com/office/officeart/2005/8/layout/vList2"/>
    <dgm:cxn modelId="{D4034D72-7795-4648-BD8F-CD01899E86F4}" type="presParOf" srcId="{82BEE7B4-62B3-45BB-A0D6-6F9D95AB5EB1}" destId="{1C0F98BE-3AF4-498E-8F24-9C784C4B9E39}" srcOrd="0" destOrd="0" presId="urn:microsoft.com/office/officeart/2005/8/layout/vList2"/>
    <dgm:cxn modelId="{FBC9BB53-A721-4BC9-9C8D-6C5AF8EFF266}" type="presParOf" srcId="{82BEE7B4-62B3-45BB-A0D6-6F9D95AB5EB1}" destId="{A4211148-F224-4B5B-A525-C8B6C58FF2AE}" srcOrd="1" destOrd="0" presId="urn:microsoft.com/office/officeart/2005/8/layout/vList2"/>
    <dgm:cxn modelId="{9BF72979-C0C7-4348-9907-D82DE60C71A9}" type="presParOf" srcId="{82BEE7B4-62B3-45BB-A0D6-6F9D95AB5EB1}" destId="{081B0B48-0C1F-46FF-9F8A-E9DABAF41C6A}" srcOrd="2" destOrd="0" presId="urn:microsoft.com/office/officeart/2005/8/layout/vList2"/>
    <dgm:cxn modelId="{50122B93-D628-40A9-AD36-5F826AD8A33C}" type="presParOf" srcId="{82BEE7B4-62B3-45BB-A0D6-6F9D95AB5EB1}" destId="{2C204C28-4114-4CCD-8D8D-A8964ABFE8B6}" srcOrd="3" destOrd="0" presId="urn:microsoft.com/office/officeart/2005/8/layout/vList2"/>
    <dgm:cxn modelId="{ACF89A51-7612-4C7B-8E4D-6F64789A54F5}" type="presParOf" srcId="{82BEE7B4-62B3-45BB-A0D6-6F9D95AB5EB1}" destId="{626A1C17-710B-4EA0-87D3-6BB1083588E9}" srcOrd="4" destOrd="0" presId="urn:microsoft.com/office/officeart/2005/8/layout/vList2"/>
    <dgm:cxn modelId="{A1320A98-E945-4489-BCA2-54748F7FB237}" type="presParOf" srcId="{82BEE7B4-62B3-45BB-A0D6-6F9D95AB5EB1}" destId="{B7839A32-E3F4-413C-A3D2-8D263BB9C4FA}" srcOrd="5" destOrd="0" presId="urn:microsoft.com/office/officeart/2005/8/layout/vList2"/>
    <dgm:cxn modelId="{1980CBC7-2DAB-40E8-AEAB-31E1ABA7BFDE}" type="presParOf" srcId="{82BEE7B4-62B3-45BB-A0D6-6F9D95AB5EB1}" destId="{E877EACC-7EFA-47A0-8F89-0CDC151D593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EC345D-BA4E-4B2A-8AB1-7853E6EA7922}"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BF6F24B7-CFF9-45F4-AACE-DB2CC90C2AC8}">
      <dgm:prSet phldrT="[Text]"/>
      <dgm:spPr/>
      <dgm:t>
        <a:bodyPr/>
        <a:lstStyle/>
        <a:p>
          <a:r>
            <a:rPr lang="en-US" dirty="0" smtClean="0"/>
            <a:t>Define the problem</a:t>
          </a:r>
          <a:endParaRPr lang="en-US" dirty="0"/>
        </a:p>
      </dgm:t>
    </dgm:pt>
    <dgm:pt modelId="{8D4F70BC-60DF-4860-95FF-418D6ADCCDCB}" type="parTrans" cxnId="{F277F8FA-3EFD-4C51-A615-931C32ACC7F0}">
      <dgm:prSet/>
      <dgm:spPr/>
      <dgm:t>
        <a:bodyPr/>
        <a:lstStyle/>
        <a:p>
          <a:endParaRPr lang="en-US"/>
        </a:p>
      </dgm:t>
    </dgm:pt>
    <dgm:pt modelId="{441BD642-2112-4A36-B3EB-A6D3FFC8F758}" type="sibTrans" cxnId="{F277F8FA-3EFD-4C51-A615-931C32ACC7F0}">
      <dgm:prSet/>
      <dgm:spPr/>
      <dgm:t>
        <a:bodyPr/>
        <a:lstStyle/>
        <a:p>
          <a:endParaRPr lang="en-US"/>
        </a:p>
      </dgm:t>
    </dgm:pt>
    <dgm:pt modelId="{B7B3A7CB-657D-4A04-882D-732BAB5E2806}">
      <dgm:prSet phldrT="[Text]"/>
      <dgm:spPr/>
      <dgm:t>
        <a:bodyPr/>
        <a:lstStyle/>
        <a:p>
          <a:r>
            <a:rPr lang="en-US" dirty="0" smtClean="0"/>
            <a:t>Develop/Implement prevention strategies</a:t>
          </a:r>
          <a:endParaRPr lang="en-US" dirty="0"/>
        </a:p>
      </dgm:t>
    </dgm:pt>
    <dgm:pt modelId="{82157D12-8F39-461D-881A-3A862E04FE78}" type="parTrans" cxnId="{4CFACC36-9C30-4CFE-9766-32FFF2D00456}">
      <dgm:prSet/>
      <dgm:spPr/>
      <dgm:t>
        <a:bodyPr/>
        <a:lstStyle/>
        <a:p>
          <a:endParaRPr lang="en-US"/>
        </a:p>
      </dgm:t>
    </dgm:pt>
    <dgm:pt modelId="{42C57C10-97F3-4357-98CA-85703F55B5B6}" type="sibTrans" cxnId="{4CFACC36-9C30-4CFE-9766-32FFF2D00456}">
      <dgm:prSet/>
      <dgm:spPr/>
      <dgm:t>
        <a:bodyPr/>
        <a:lstStyle/>
        <a:p>
          <a:endParaRPr lang="en-US"/>
        </a:p>
      </dgm:t>
    </dgm:pt>
    <dgm:pt modelId="{AF7F7A81-2ABE-4969-B035-233CFC56E434}">
      <dgm:prSet phldrT="[Text]"/>
      <dgm:spPr/>
      <dgm:t>
        <a:bodyPr/>
        <a:lstStyle/>
        <a:p>
          <a:r>
            <a:rPr lang="en-US" dirty="0" smtClean="0"/>
            <a:t>Assure widespread adoption</a:t>
          </a:r>
          <a:endParaRPr lang="en-US" dirty="0"/>
        </a:p>
      </dgm:t>
    </dgm:pt>
    <dgm:pt modelId="{825DEC84-260B-4ACB-B81A-13879148AAD1}" type="parTrans" cxnId="{152715C1-F729-438F-88D0-4773B0FAC8F1}">
      <dgm:prSet/>
      <dgm:spPr/>
      <dgm:t>
        <a:bodyPr/>
        <a:lstStyle/>
        <a:p>
          <a:endParaRPr lang="en-US"/>
        </a:p>
      </dgm:t>
    </dgm:pt>
    <dgm:pt modelId="{C498BD5A-C442-4DB7-A03C-AD4A24AC2733}" type="sibTrans" cxnId="{152715C1-F729-438F-88D0-4773B0FAC8F1}">
      <dgm:prSet/>
      <dgm:spPr/>
      <dgm:t>
        <a:bodyPr/>
        <a:lstStyle/>
        <a:p>
          <a:endParaRPr lang="en-US"/>
        </a:p>
      </dgm:t>
    </dgm:pt>
    <dgm:pt modelId="{569B9C03-EA05-4769-9137-F1AC49EAA544}">
      <dgm:prSet phldrT="[Text]"/>
      <dgm:spPr/>
      <dgm:t>
        <a:bodyPr/>
        <a:lstStyle/>
        <a:p>
          <a:r>
            <a:rPr lang="en-US" dirty="0" smtClean="0"/>
            <a:t>Identify risk and protective factors</a:t>
          </a:r>
          <a:endParaRPr lang="en-US" dirty="0"/>
        </a:p>
      </dgm:t>
    </dgm:pt>
    <dgm:pt modelId="{714B13A0-89D5-4BF3-A6AF-86DB5EF03DB7}" type="parTrans" cxnId="{DCC927BA-8FCE-433E-9A6C-1BF4EC24DA39}">
      <dgm:prSet/>
      <dgm:spPr/>
      <dgm:t>
        <a:bodyPr/>
        <a:lstStyle/>
        <a:p>
          <a:endParaRPr lang="en-US"/>
        </a:p>
      </dgm:t>
    </dgm:pt>
    <dgm:pt modelId="{426EBAD3-36D4-43C2-A0EE-4418A6AF6250}" type="sibTrans" cxnId="{DCC927BA-8FCE-433E-9A6C-1BF4EC24DA39}">
      <dgm:prSet/>
      <dgm:spPr/>
      <dgm:t>
        <a:bodyPr/>
        <a:lstStyle/>
        <a:p>
          <a:endParaRPr lang="en-US"/>
        </a:p>
      </dgm:t>
    </dgm:pt>
    <dgm:pt modelId="{B3C81FCC-1029-4C07-87CD-2C24594EAECD}" type="pres">
      <dgm:prSet presAssocID="{81EC345D-BA4E-4B2A-8AB1-7853E6EA7922}" presName="linear" presStyleCnt="0">
        <dgm:presLayoutVars>
          <dgm:animLvl val="lvl"/>
          <dgm:resizeHandles val="exact"/>
        </dgm:presLayoutVars>
      </dgm:prSet>
      <dgm:spPr/>
      <dgm:t>
        <a:bodyPr/>
        <a:lstStyle/>
        <a:p>
          <a:endParaRPr lang="en-US"/>
        </a:p>
      </dgm:t>
    </dgm:pt>
    <dgm:pt modelId="{D8463779-520E-4F9F-B85A-9CA4190C3CCB}" type="pres">
      <dgm:prSet presAssocID="{BF6F24B7-CFF9-45F4-AACE-DB2CC90C2AC8}" presName="parentText" presStyleLbl="node1" presStyleIdx="0" presStyleCnt="4">
        <dgm:presLayoutVars>
          <dgm:chMax val="0"/>
          <dgm:bulletEnabled val="1"/>
        </dgm:presLayoutVars>
      </dgm:prSet>
      <dgm:spPr/>
      <dgm:t>
        <a:bodyPr/>
        <a:lstStyle/>
        <a:p>
          <a:endParaRPr lang="en-US"/>
        </a:p>
      </dgm:t>
    </dgm:pt>
    <dgm:pt modelId="{8C7CBB03-FBD4-45BD-82BC-91CCEDD20F32}" type="pres">
      <dgm:prSet presAssocID="{441BD642-2112-4A36-B3EB-A6D3FFC8F758}" presName="spacer" presStyleCnt="0"/>
      <dgm:spPr/>
    </dgm:pt>
    <dgm:pt modelId="{6CDD7441-753A-4CB1-9D33-F1C84765A859}" type="pres">
      <dgm:prSet presAssocID="{569B9C03-EA05-4769-9137-F1AC49EAA544}" presName="parentText" presStyleLbl="node1" presStyleIdx="1" presStyleCnt="4">
        <dgm:presLayoutVars>
          <dgm:chMax val="0"/>
          <dgm:bulletEnabled val="1"/>
        </dgm:presLayoutVars>
      </dgm:prSet>
      <dgm:spPr/>
      <dgm:t>
        <a:bodyPr/>
        <a:lstStyle/>
        <a:p>
          <a:endParaRPr lang="en-US"/>
        </a:p>
      </dgm:t>
    </dgm:pt>
    <dgm:pt modelId="{92837689-DBF1-4F4D-B8A0-2C40312A56EE}" type="pres">
      <dgm:prSet presAssocID="{426EBAD3-36D4-43C2-A0EE-4418A6AF6250}" presName="spacer" presStyleCnt="0"/>
      <dgm:spPr/>
    </dgm:pt>
    <dgm:pt modelId="{49C93FE7-4314-46C8-AB72-B7C5165F3D25}" type="pres">
      <dgm:prSet presAssocID="{B7B3A7CB-657D-4A04-882D-732BAB5E2806}" presName="parentText" presStyleLbl="node1" presStyleIdx="2" presStyleCnt="4">
        <dgm:presLayoutVars>
          <dgm:chMax val="0"/>
          <dgm:bulletEnabled val="1"/>
        </dgm:presLayoutVars>
      </dgm:prSet>
      <dgm:spPr/>
      <dgm:t>
        <a:bodyPr/>
        <a:lstStyle/>
        <a:p>
          <a:endParaRPr lang="en-US"/>
        </a:p>
      </dgm:t>
    </dgm:pt>
    <dgm:pt modelId="{E1EE45E7-2EB7-4321-9812-CDB97EF22DA9}" type="pres">
      <dgm:prSet presAssocID="{42C57C10-97F3-4357-98CA-85703F55B5B6}" presName="spacer" presStyleCnt="0"/>
      <dgm:spPr/>
    </dgm:pt>
    <dgm:pt modelId="{3D7BF06E-6BAE-4755-A39D-6A57671DF5B8}" type="pres">
      <dgm:prSet presAssocID="{AF7F7A81-2ABE-4969-B035-233CFC56E434}" presName="parentText" presStyleLbl="node1" presStyleIdx="3" presStyleCnt="4">
        <dgm:presLayoutVars>
          <dgm:chMax val="0"/>
          <dgm:bulletEnabled val="1"/>
        </dgm:presLayoutVars>
      </dgm:prSet>
      <dgm:spPr/>
      <dgm:t>
        <a:bodyPr/>
        <a:lstStyle/>
        <a:p>
          <a:endParaRPr lang="en-US"/>
        </a:p>
      </dgm:t>
    </dgm:pt>
  </dgm:ptLst>
  <dgm:cxnLst>
    <dgm:cxn modelId="{FE06A6B8-3AFD-4878-B502-1C1A6FD9A094}" type="presOf" srcId="{569B9C03-EA05-4769-9137-F1AC49EAA544}" destId="{6CDD7441-753A-4CB1-9D33-F1C84765A859}" srcOrd="0" destOrd="0" presId="urn:microsoft.com/office/officeart/2005/8/layout/vList2"/>
    <dgm:cxn modelId="{152715C1-F729-438F-88D0-4773B0FAC8F1}" srcId="{81EC345D-BA4E-4B2A-8AB1-7853E6EA7922}" destId="{AF7F7A81-2ABE-4969-B035-233CFC56E434}" srcOrd="3" destOrd="0" parTransId="{825DEC84-260B-4ACB-B81A-13879148AAD1}" sibTransId="{C498BD5A-C442-4DB7-A03C-AD4A24AC2733}"/>
    <dgm:cxn modelId="{915F1B1B-7965-419A-8F62-1B799319ACF8}" type="presOf" srcId="{81EC345D-BA4E-4B2A-8AB1-7853E6EA7922}" destId="{B3C81FCC-1029-4C07-87CD-2C24594EAECD}" srcOrd="0" destOrd="0" presId="urn:microsoft.com/office/officeart/2005/8/layout/vList2"/>
    <dgm:cxn modelId="{F277F8FA-3EFD-4C51-A615-931C32ACC7F0}" srcId="{81EC345D-BA4E-4B2A-8AB1-7853E6EA7922}" destId="{BF6F24B7-CFF9-45F4-AACE-DB2CC90C2AC8}" srcOrd="0" destOrd="0" parTransId="{8D4F70BC-60DF-4860-95FF-418D6ADCCDCB}" sibTransId="{441BD642-2112-4A36-B3EB-A6D3FFC8F758}"/>
    <dgm:cxn modelId="{4CFACC36-9C30-4CFE-9766-32FFF2D00456}" srcId="{81EC345D-BA4E-4B2A-8AB1-7853E6EA7922}" destId="{B7B3A7CB-657D-4A04-882D-732BAB5E2806}" srcOrd="2" destOrd="0" parTransId="{82157D12-8F39-461D-881A-3A862E04FE78}" sibTransId="{42C57C10-97F3-4357-98CA-85703F55B5B6}"/>
    <dgm:cxn modelId="{DCC927BA-8FCE-433E-9A6C-1BF4EC24DA39}" srcId="{81EC345D-BA4E-4B2A-8AB1-7853E6EA7922}" destId="{569B9C03-EA05-4769-9137-F1AC49EAA544}" srcOrd="1" destOrd="0" parTransId="{714B13A0-89D5-4BF3-A6AF-86DB5EF03DB7}" sibTransId="{426EBAD3-36D4-43C2-A0EE-4418A6AF6250}"/>
    <dgm:cxn modelId="{B2BF922E-41E9-47AA-BDF6-ACFD6FCD89BD}" type="presOf" srcId="{BF6F24B7-CFF9-45F4-AACE-DB2CC90C2AC8}" destId="{D8463779-520E-4F9F-B85A-9CA4190C3CCB}" srcOrd="0" destOrd="0" presId="urn:microsoft.com/office/officeart/2005/8/layout/vList2"/>
    <dgm:cxn modelId="{0479E60C-099A-4A4B-BD1A-E0823F666A36}" type="presOf" srcId="{B7B3A7CB-657D-4A04-882D-732BAB5E2806}" destId="{49C93FE7-4314-46C8-AB72-B7C5165F3D25}" srcOrd="0" destOrd="0" presId="urn:microsoft.com/office/officeart/2005/8/layout/vList2"/>
    <dgm:cxn modelId="{8DCD3520-26A0-477C-946E-66086D651694}" type="presOf" srcId="{AF7F7A81-2ABE-4969-B035-233CFC56E434}" destId="{3D7BF06E-6BAE-4755-A39D-6A57671DF5B8}" srcOrd="0" destOrd="0" presId="urn:microsoft.com/office/officeart/2005/8/layout/vList2"/>
    <dgm:cxn modelId="{98A9A46D-3799-4BF6-90F2-16D368F7C958}" type="presParOf" srcId="{B3C81FCC-1029-4C07-87CD-2C24594EAECD}" destId="{D8463779-520E-4F9F-B85A-9CA4190C3CCB}" srcOrd="0" destOrd="0" presId="urn:microsoft.com/office/officeart/2005/8/layout/vList2"/>
    <dgm:cxn modelId="{4BC1B8C7-2CDF-428F-BC7B-C7C994BC86AA}" type="presParOf" srcId="{B3C81FCC-1029-4C07-87CD-2C24594EAECD}" destId="{8C7CBB03-FBD4-45BD-82BC-91CCEDD20F32}" srcOrd="1" destOrd="0" presId="urn:microsoft.com/office/officeart/2005/8/layout/vList2"/>
    <dgm:cxn modelId="{D5AABE27-5F12-4ADC-8FCD-FC01C6BEA305}" type="presParOf" srcId="{B3C81FCC-1029-4C07-87CD-2C24594EAECD}" destId="{6CDD7441-753A-4CB1-9D33-F1C84765A859}" srcOrd="2" destOrd="0" presId="urn:microsoft.com/office/officeart/2005/8/layout/vList2"/>
    <dgm:cxn modelId="{27E12944-12A0-4D95-9163-AB2D85DB1036}" type="presParOf" srcId="{B3C81FCC-1029-4C07-87CD-2C24594EAECD}" destId="{92837689-DBF1-4F4D-B8A0-2C40312A56EE}" srcOrd="3" destOrd="0" presId="urn:microsoft.com/office/officeart/2005/8/layout/vList2"/>
    <dgm:cxn modelId="{4C9D101A-2439-407A-B8F2-34A3FD0905FA}" type="presParOf" srcId="{B3C81FCC-1029-4C07-87CD-2C24594EAECD}" destId="{49C93FE7-4314-46C8-AB72-B7C5165F3D25}" srcOrd="4" destOrd="0" presId="urn:microsoft.com/office/officeart/2005/8/layout/vList2"/>
    <dgm:cxn modelId="{807EB21D-27C3-4A3B-92DD-3E960F219476}" type="presParOf" srcId="{B3C81FCC-1029-4C07-87CD-2C24594EAECD}" destId="{E1EE45E7-2EB7-4321-9812-CDB97EF22DA9}" srcOrd="5" destOrd="0" presId="urn:microsoft.com/office/officeart/2005/8/layout/vList2"/>
    <dgm:cxn modelId="{FB3E1DE4-F358-4F1F-B134-E9D82291A6B4}" type="presParOf" srcId="{B3C81FCC-1029-4C07-87CD-2C24594EAECD}" destId="{3D7BF06E-6BAE-4755-A39D-6A57671DF5B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E7C613-E77B-4777-A137-24B1B9DF5FF9}"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EC0247B1-F601-4470-A0C5-5A537860BF27}">
      <dgm:prSet phldrT="[Text]" custT="1"/>
      <dgm:spPr/>
      <dgm:t>
        <a:bodyPr/>
        <a:lstStyle/>
        <a:p>
          <a:r>
            <a:rPr lang="en-US" sz="2000" dirty="0" smtClean="0"/>
            <a:t>Identify shared goals and co-benefits across sectors to build trust, enable </a:t>
          </a:r>
          <a:r>
            <a:rPr lang="en-US" sz="2000" baseline="0" dirty="0" smtClean="0"/>
            <a:t>partnerships</a:t>
          </a:r>
          <a:r>
            <a:rPr lang="en-US" sz="2000" dirty="0" smtClean="0"/>
            <a:t> and share successes</a:t>
          </a:r>
          <a:endParaRPr lang="en-US" sz="2000" dirty="0"/>
        </a:p>
      </dgm:t>
    </dgm:pt>
    <dgm:pt modelId="{5A721780-4029-4E59-AD0D-844C92BA4202}" type="parTrans" cxnId="{710547B5-DE62-4DB6-B78C-8EC875603DAE}">
      <dgm:prSet/>
      <dgm:spPr/>
      <dgm:t>
        <a:bodyPr/>
        <a:lstStyle/>
        <a:p>
          <a:endParaRPr lang="en-US" sz="1600"/>
        </a:p>
      </dgm:t>
    </dgm:pt>
    <dgm:pt modelId="{9D45CBD6-D37E-4166-BF3F-5FAC3305C941}" type="sibTrans" cxnId="{710547B5-DE62-4DB6-B78C-8EC875603DAE}">
      <dgm:prSet/>
      <dgm:spPr/>
      <dgm:t>
        <a:bodyPr/>
        <a:lstStyle/>
        <a:p>
          <a:endParaRPr lang="en-US" sz="1600"/>
        </a:p>
      </dgm:t>
    </dgm:pt>
    <dgm:pt modelId="{769FA3F7-102B-4AA5-BF91-71738A3885A4}">
      <dgm:prSet phldrT="[Text]" custT="1"/>
      <dgm:spPr/>
      <dgm:t>
        <a:bodyPr/>
        <a:lstStyle/>
        <a:p>
          <a:r>
            <a:rPr lang="en-US" sz="2000" dirty="0" smtClean="0"/>
            <a:t>Activate the community to help frame the conversation and build community buy-in</a:t>
          </a:r>
          <a:endParaRPr lang="en-US" sz="2000" dirty="0"/>
        </a:p>
      </dgm:t>
    </dgm:pt>
    <dgm:pt modelId="{831D4612-12E9-4746-AA41-A860935BF252}" type="parTrans" cxnId="{21A2214E-8C31-43C4-AA5B-89A8A366F021}">
      <dgm:prSet/>
      <dgm:spPr/>
      <dgm:t>
        <a:bodyPr/>
        <a:lstStyle/>
        <a:p>
          <a:endParaRPr lang="en-US" sz="1600"/>
        </a:p>
      </dgm:t>
    </dgm:pt>
    <dgm:pt modelId="{67CF7AAB-9383-4FBC-8C2F-A3329B55E409}" type="sibTrans" cxnId="{21A2214E-8C31-43C4-AA5B-89A8A366F021}">
      <dgm:prSet/>
      <dgm:spPr/>
      <dgm:t>
        <a:bodyPr/>
        <a:lstStyle/>
        <a:p>
          <a:endParaRPr lang="en-US" sz="1600"/>
        </a:p>
      </dgm:t>
    </dgm:pt>
    <dgm:pt modelId="{9F0766E6-4FC1-41ED-B927-96F1F167B82F}">
      <dgm:prSet phldrT="[Text]" custT="1"/>
      <dgm:spPr/>
      <dgm:t>
        <a:bodyPr/>
        <a:lstStyle/>
        <a:p>
          <a:r>
            <a:rPr lang="en-US" sz="2000" dirty="0" smtClean="0"/>
            <a:t>Leverage funding, resources and willingness to partner from complementary programs to support cross-agency efforts</a:t>
          </a:r>
          <a:endParaRPr lang="en-US" sz="2000" dirty="0"/>
        </a:p>
      </dgm:t>
    </dgm:pt>
    <dgm:pt modelId="{DCFCAC6D-8FBC-443F-AC44-D33983304610}" type="parTrans" cxnId="{DFE9E8EE-95D1-484A-92EF-04BA9264DB1A}">
      <dgm:prSet/>
      <dgm:spPr/>
      <dgm:t>
        <a:bodyPr/>
        <a:lstStyle/>
        <a:p>
          <a:endParaRPr lang="en-US" sz="1600"/>
        </a:p>
      </dgm:t>
    </dgm:pt>
    <dgm:pt modelId="{86E8C2BB-570C-4FB4-8CF8-FF39892D56C0}" type="sibTrans" cxnId="{DFE9E8EE-95D1-484A-92EF-04BA9264DB1A}">
      <dgm:prSet/>
      <dgm:spPr/>
      <dgm:t>
        <a:bodyPr/>
        <a:lstStyle/>
        <a:p>
          <a:endParaRPr lang="en-US" sz="1600"/>
        </a:p>
      </dgm:t>
    </dgm:pt>
    <dgm:pt modelId="{4569CE8F-C970-41C8-9B40-4D73C432149F}">
      <dgm:prSet phldrT="[Text]" custT="1"/>
      <dgm:spPr/>
      <dgm:t>
        <a:bodyPr/>
        <a:lstStyle/>
        <a:p>
          <a:r>
            <a:rPr lang="en-US" sz="2000" dirty="0" smtClean="0"/>
            <a:t>Engage partners early and develop relationships</a:t>
          </a:r>
          <a:endParaRPr lang="en-US" sz="2000" dirty="0"/>
        </a:p>
      </dgm:t>
    </dgm:pt>
    <dgm:pt modelId="{C5BD3DF0-C46A-4297-B5ED-AC52F03767B2}" type="parTrans" cxnId="{7A0606D6-5916-4CD9-B298-C5EE09313F05}">
      <dgm:prSet/>
      <dgm:spPr/>
      <dgm:t>
        <a:bodyPr/>
        <a:lstStyle/>
        <a:p>
          <a:endParaRPr lang="en-US" sz="1600"/>
        </a:p>
      </dgm:t>
    </dgm:pt>
    <dgm:pt modelId="{C44825EE-918F-4D88-9D50-74EED4415A13}" type="sibTrans" cxnId="{7A0606D6-5916-4CD9-B298-C5EE09313F05}">
      <dgm:prSet/>
      <dgm:spPr/>
      <dgm:t>
        <a:bodyPr/>
        <a:lstStyle/>
        <a:p>
          <a:endParaRPr lang="en-US" sz="1600"/>
        </a:p>
      </dgm:t>
    </dgm:pt>
    <dgm:pt modelId="{C632F850-6E2B-482F-BDAA-04AAD802D6AD}">
      <dgm:prSet phldrT="[Text]" custT="1"/>
      <dgm:spPr/>
      <dgm:t>
        <a:bodyPr/>
        <a:lstStyle/>
        <a:p>
          <a:r>
            <a:rPr lang="en-US" sz="2000" dirty="0" smtClean="0"/>
            <a:t>Define a common language across and within sectors to help remove communication barriers</a:t>
          </a:r>
          <a:endParaRPr lang="en-US" sz="2000" dirty="0"/>
        </a:p>
      </dgm:t>
    </dgm:pt>
    <dgm:pt modelId="{52A86E44-8242-4C1D-8A75-70ED5B352A68}" type="parTrans" cxnId="{0DFA166F-40D0-437B-BBAA-091309F84528}">
      <dgm:prSet/>
      <dgm:spPr/>
      <dgm:t>
        <a:bodyPr/>
        <a:lstStyle/>
        <a:p>
          <a:endParaRPr lang="en-US" sz="1600"/>
        </a:p>
      </dgm:t>
    </dgm:pt>
    <dgm:pt modelId="{1B64D71F-F0BC-4A99-BEEC-FD0669A554E2}" type="sibTrans" cxnId="{0DFA166F-40D0-437B-BBAA-091309F84528}">
      <dgm:prSet/>
      <dgm:spPr/>
      <dgm:t>
        <a:bodyPr/>
        <a:lstStyle/>
        <a:p>
          <a:endParaRPr lang="en-US" sz="1600"/>
        </a:p>
      </dgm:t>
    </dgm:pt>
    <dgm:pt modelId="{5C3275B6-1C68-4903-AD3E-FC2D17837C92}" type="pres">
      <dgm:prSet presAssocID="{6DE7C613-E77B-4777-A137-24B1B9DF5FF9}" presName="linear" presStyleCnt="0">
        <dgm:presLayoutVars>
          <dgm:animLvl val="lvl"/>
          <dgm:resizeHandles val="exact"/>
        </dgm:presLayoutVars>
      </dgm:prSet>
      <dgm:spPr/>
      <dgm:t>
        <a:bodyPr/>
        <a:lstStyle/>
        <a:p>
          <a:endParaRPr lang="en-US"/>
        </a:p>
      </dgm:t>
    </dgm:pt>
    <dgm:pt modelId="{BF64D00A-42C6-4EEE-858A-4B00CE075D69}" type="pres">
      <dgm:prSet presAssocID="{EC0247B1-F601-4470-A0C5-5A537860BF27}" presName="parentText" presStyleLbl="node1" presStyleIdx="0" presStyleCnt="5">
        <dgm:presLayoutVars>
          <dgm:chMax val="0"/>
          <dgm:bulletEnabled val="1"/>
        </dgm:presLayoutVars>
      </dgm:prSet>
      <dgm:spPr/>
      <dgm:t>
        <a:bodyPr/>
        <a:lstStyle/>
        <a:p>
          <a:endParaRPr lang="en-US"/>
        </a:p>
      </dgm:t>
    </dgm:pt>
    <dgm:pt modelId="{C419B73C-37C1-4705-9D40-13C3940EDD2F}" type="pres">
      <dgm:prSet presAssocID="{9D45CBD6-D37E-4166-BF3F-5FAC3305C941}" presName="spacer" presStyleCnt="0"/>
      <dgm:spPr/>
    </dgm:pt>
    <dgm:pt modelId="{60909334-C92B-4CC5-ACCE-BA6CA53DCFA9}" type="pres">
      <dgm:prSet presAssocID="{4569CE8F-C970-41C8-9B40-4D73C432149F}" presName="parentText" presStyleLbl="node1" presStyleIdx="1" presStyleCnt="5">
        <dgm:presLayoutVars>
          <dgm:chMax val="0"/>
          <dgm:bulletEnabled val="1"/>
        </dgm:presLayoutVars>
      </dgm:prSet>
      <dgm:spPr/>
      <dgm:t>
        <a:bodyPr/>
        <a:lstStyle/>
        <a:p>
          <a:endParaRPr lang="en-US"/>
        </a:p>
      </dgm:t>
    </dgm:pt>
    <dgm:pt modelId="{74E73AA3-6576-421F-AAC0-808DF6AE9B07}" type="pres">
      <dgm:prSet presAssocID="{C44825EE-918F-4D88-9D50-74EED4415A13}" presName="spacer" presStyleCnt="0"/>
      <dgm:spPr/>
    </dgm:pt>
    <dgm:pt modelId="{2D9A0CB0-7D30-4520-8C0C-39B804CE4A6E}" type="pres">
      <dgm:prSet presAssocID="{C632F850-6E2B-482F-BDAA-04AAD802D6AD}" presName="parentText" presStyleLbl="node1" presStyleIdx="2" presStyleCnt="5">
        <dgm:presLayoutVars>
          <dgm:chMax val="0"/>
          <dgm:bulletEnabled val="1"/>
        </dgm:presLayoutVars>
      </dgm:prSet>
      <dgm:spPr/>
      <dgm:t>
        <a:bodyPr/>
        <a:lstStyle/>
        <a:p>
          <a:endParaRPr lang="en-US"/>
        </a:p>
      </dgm:t>
    </dgm:pt>
    <dgm:pt modelId="{77FE2327-782D-45DB-B975-01FB593594B2}" type="pres">
      <dgm:prSet presAssocID="{1B64D71F-F0BC-4A99-BEEC-FD0669A554E2}" presName="spacer" presStyleCnt="0"/>
      <dgm:spPr/>
    </dgm:pt>
    <dgm:pt modelId="{538E7BE5-F26F-4308-8445-D58AD8CC0EF3}" type="pres">
      <dgm:prSet presAssocID="{769FA3F7-102B-4AA5-BF91-71738A3885A4}" presName="parentText" presStyleLbl="node1" presStyleIdx="3" presStyleCnt="5">
        <dgm:presLayoutVars>
          <dgm:chMax val="0"/>
          <dgm:bulletEnabled val="1"/>
        </dgm:presLayoutVars>
      </dgm:prSet>
      <dgm:spPr/>
      <dgm:t>
        <a:bodyPr/>
        <a:lstStyle/>
        <a:p>
          <a:endParaRPr lang="en-US"/>
        </a:p>
      </dgm:t>
    </dgm:pt>
    <dgm:pt modelId="{11C771D5-C94B-4BC5-9208-50EE8374B53E}" type="pres">
      <dgm:prSet presAssocID="{67CF7AAB-9383-4FBC-8C2F-A3329B55E409}" presName="spacer" presStyleCnt="0"/>
      <dgm:spPr/>
    </dgm:pt>
    <dgm:pt modelId="{1E030D6B-8C9F-4A39-A04E-6BEB3DB453F5}" type="pres">
      <dgm:prSet presAssocID="{9F0766E6-4FC1-41ED-B927-96F1F167B82F}" presName="parentText" presStyleLbl="node1" presStyleIdx="4" presStyleCnt="5">
        <dgm:presLayoutVars>
          <dgm:chMax val="0"/>
          <dgm:bulletEnabled val="1"/>
        </dgm:presLayoutVars>
      </dgm:prSet>
      <dgm:spPr/>
      <dgm:t>
        <a:bodyPr/>
        <a:lstStyle/>
        <a:p>
          <a:endParaRPr lang="en-US"/>
        </a:p>
      </dgm:t>
    </dgm:pt>
  </dgm:ptLst>
  <dgm:cxnLst>
    <dgm:cxn modelId="{21A2214E-8C31-43C4-AA5B-89A8A366F021}" srcId="{6DE7C613-E77B-4777-A137-24B1B9DF5FF9}" destId="{769FA3F7-102B-4AA5-BF91-71738A3885A4}" srcOrd="3" destOrd="0" parTransId="{831D4612-12E9-4746-AA41-A860935BF252}" sibTransId="{67CF7AAB-9383-4FBC-8C2F-A3329B55E409}"/>
    <dgm:cxn modelId="{4491D40F-8F82-4EFD-AE11-00847A0036E9}" type="presOf" srcId="{EC0247B1-F601-4470-A0C5-5A537860BF27}" destId="{BF64D00A-42C6-4EEE-858A-4B00CE075D69}" srcOrd="0" destOrd="0" presId="urn:microsoft.com/office/officeart/2005/8/layout/vList2"/>
    <dgm:cxn modelId="{BE230298-F5CE-4E39-9D5F-1C3C928E6204}" type="presOf" srcId="{4569CE8F-C970-41C8-9B40-4D73C432149F}" destId="{60909334-C92B-4CC5-ACCE-BA6CA53DCFA9}" srcOrd="0" destOrd="0" presId="urn:microsoft.com/office/officeart/2005/8/layout/vList2"/>
    <dgm:cxn modelId="{710547B5-DE62-4DB6-B78C-8EC875603DAE}" srcId="{6DE7C613-E77B-4777-A137-24B1B9DF5FF9}" destId="{EC0247B1-F601-4470-A0C5-5A537860BF27}" srcOrd="0" destOrd="0" parTransId="{5A721780-4029-4E59-AD0D-844C92BA4202}" sibTransId="{9D45CBD6-D37E-4166-BF3F-5FAC3305C941}"/>
    <dgm:cxn modelId="{0DFA166F-40D0-437B-BBAA-091309F84528}" srcId="{6DE7C613-E77B-4777-A137-24B1B9DF5FF9}" destId="{C632F850-6E2B-482F-BDAA-04AAD802D6AD}" srcOrd="2" destOrd="0" parTransId="{52A86E44-8242-4C1D-8A75-70ED5B352A68}" sibTransId="{1B64D71F-F0BC-4A99-BEEC-FD0669A554E2}"/>
    <dgm:cxn modelId="{3A36667F-29AF-48AA-BF49-E2768572C31D}" type="presOf" srcId="{9F0766E6-4FC1-41ED-B927-96F1F167B82F}" destId="{1E030D6B-8C9F-4A39-A04E-6BEB3DB453F5}" srcOrd="0" destOrd="0" presId="urn:microsoft.com/office/officeart/2005/8/layout/vList2"/>
    <dgm:cxn modelId="{C3A3B835-889D-40A6-B065-7CB501256041}" type="presOf" srcId="{769FA3F7-102B-4AA5-BF91-71738A3885A4}" destId="{538E7BE5-F26F-4308-8445-D58AD8CC0EF3}" srcOrd="0" destOrd="0" presId="urn:microsoft.com/office/officeart/2005/8/layout/vList2"/>
    <dgm:cxn modelId="{7A0606D6-5916-4CD9-B298-C5EE09313F05}" srcId="{6DE7C613-E77B-4777-A137-24B1B9DF5FF9}" destId="{4569CE8F-C970-41C8-9B40-4D73C432149F}" srcOrd="1" destOrd="0" parTransId="{C5BD3DF0-C46A-4297-B5ED-AC52F03767B2}" sibTransId="{C44825EE-918F-4D88-9D50-74EED4415A13}"/>
    <dgm:cxn modelId="{7716D71E-6E6E-4C76-92C5-0109AA08A4B3}" type="presOf" srcId="{6DE7C613-E77B-4777-A137-24B1B9DF5FF9}" destId="{5C3275B6-1C68-4903-AD3E-FC2D17837C92}" srcOrd="0" destOrd="0" presId="urn:microsoft.com/office/officeart/2005/8/layout/vList2"/>
    <dgm:cxn modelId="{DA14D614-CB35-44D6-AC72-CCD0699CF633}" type="presOf" srcId="{C632F850-6E2B-482F-BDAA-04AAD802D6AD}" destId="{2D9A0CB0-7D30-4520-8C0C-39B804CE4A6E}" srcOrd="0" destOrd="0" presId="urn:microsoft.com/office/officeart/2005/8/layout/vList2"/>
    <dgm:cxn modelId="{DFE9E8EE-95D1-484A-92EF-04BA9264DB1A}" srcId="{6DE7C613-E77B-4777-A137-24B1B9DF5FF9}" destId="{9F0766E6-4FC1-41ED-B927-96F1F167B82F}" srcOrd="4" destOrd="0" parTransId="{DCFCAC6D-8FBC-443F-AC44-D33983304610}" sibTransId="{86E8C2BB-570C-4FB4-8CF8-FF39892D56C0}"/>
    <dgm:cxn modelId="{EFB9712C-255E-40E8-81B8-9C081458A65D}" type="presParOf" srcId="{5C3275B6-1C68-4903-AD3E-FC2D17837C92}" destId="{BF64D00A-42C6-4EEE-858A-4B00CE075D69}" srcOrd="0" destOrd="0" presId="urn:microsoft.com/office/officeart/2005/8/layout/vList2"/>
    <dgm:cxn modelId="{B1890830-9332-4311-9555-48F2AB3AD006}" type="presParOf" srcId="{5C3275B6-1C68-4903-AD3E-FC2D17837C92}" destId="{C419B73C-37C1-4705-9D40-13C3940EDD2F}" srcOrd="1" destOrd="0" presId="urn:microsoft.com/office/officeart/2005/8/layout/vList2"/>
    <dgm:cxn modelId="{5C29E9B7-52A6-4995-96F8-2C2729A623D6}" type="presParOf" srcId="{5C3275B6-1C68-4903-AD3E-FC2D17837C92}" destId="{60909334-C92B-4CC5-ACCE-BA6CA53DCFA9}" srcOrd="2" destOrd="0" presId="urn:microsoft.com/office/officeart/2005/8/layout/vList2"/>
    <dgm:cxn modelId="{07975348-2D7D-45E0-A1EE-5F4AABB83188}" type="presParOf" srcId="{5C3275B6-1C68-4903-AD3E-FC2D17837C92}" destId="{74E73AA3-6576-421F-AAC0-808DF6AE9B07}" srcOrd="3" destOrd="0" presId="urn:microsoft.com/office/officeart/2005/8/layout/vList2"/>
    <dgm:cxn modelId="{EC26D489-DB96-48E9-97F3-0E2127AD8C82}" type="presParOf" srcId="{5C3275B6-1C68-4903-AD3E-FC2D17837C92}" destId="{2D9A0CB0-7D30-4520-8C0C-39B804CE4A6E}" srcOrd="4" destOrd="0" presId="urn:microsoft.com/office/officeart/2005/8/layout/vList2"/>
    <dgm:cxn modelId="{AD36D7CD-B62D-4260-A9E6-4BC1C401A6F2}" type="presParOf" srcId="{5C3275B6-1C68-4903-AD3E-FC2D17837C92}" destId="{77FE2327-782D-45DB-B975-01FB593594B2}" srcOrd="5" destOrd="0" presId="urn:microsoft.com/office/officeart/2005/8/layout/vList2"/>
    <dgm:cxn modelId="{A208CB7E-123D-402D-B449-6973D79ABBFD}" type="presParOf" srcId="{5C3275B6-1C68-4903-AD3E-FC2D17837C92}" destId="{538E7BE5-F26F-4308-8445-D58AD8CC0EF3}" srcOrd="6" destOrd="0" presId="urn:microsoft.com/office/officeart/2005/8/layout/vList2"/>
    <dgm:cxn modelId="{993A95AE-35FB-4EF6-A6D8-0590A8545644}" type="presParOf" srcId="{5C3275B6-1C68-4903-AD3E-FC2D17837C92}" destId="{11C771D5-C94B-4BC5-9208-50EE8374B53E}" srcOrd="7" destOrd="0" presId="urn:microsoft.com/office/officeart/2005/8/layout/vList2"/>
    <dgm:cxn modelId="{9E9E32E9-5E05-4BD7-BC25-E89BE06D749A}" type="presParOf" srcId="{5C3275B6-1C68-4903-AD3E-FC2D17837C92}" destId="{1E030D6B-8C9F-4A39-A04E-6BEB3DB453F5}"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34E231-46CF-4CD9-A735-0CD8F1682E52}"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A0EA256E-A488-492C-8676-5D278FB6BB22}">
      <dgm:prSet phldrT="[Text]"/>
      <dgm:spPr/>
      <dgm:t>
        <a:bodyPr/>
        <a:lstStyle/>
        <a:p>
          <a:r>
            <a:rPr lang="en-US" dirty="0" smtClean="0"/>
            <a:t>Two step process</a:t>
          </a:r>
          <a:endParaRPr lang="en-US" dirty="0"/>
        </a:p>
      </dgm:t>
    </dgm:pt>
    <dgm:pt modelId="{5879C262-A1B6-4F7F-844C-FDC2332AE9BD}" type="parTrans" cxnId="{AFC852FD-76B9-4B85-9AAD-A6DC554B40D9}">
      <dgm:prSet/>
      <dgm:spPr/>
      <dgm:t>
        <a:bodyPr/>
        <a:lstStyle/>
        <a:p>
          <a:endParaRPr lang="en-US"/>
        </a:p>
      </dgm:t>
    </dgm:pt>
    <dgm:pt modelId="{63B4B745-4911-441C-90FE-F7A6D0591470}" type="sibTrans" cxnId="{AFC852FD-76B9-4B85-9AAD-A6DC554B40D9}">
      <dgm:prSet/>
      <dgm:spPr/>
      <dgm:t>
        <a:bodyPr/>
        <a:lstStyle/>
        <a:p>
          <a:endParaRPr lang="en-US"/>
        </a:p>
      </dgm:t>
    </dgm:pt>
    <dgm:pt modelId="{3FF512C9-8FB2-4E12-942F-AAF4182D6E53}">
      <dgm:prSet phldrT="[Text]"/>
      <dgm:spPr/>
      <dgm:t>
        <a:bodyPr/>
        <a:lstStyle/>
        <a:p>
          <a:r>
            <a:rPr lang="en-US" dirty="0" smtClean="0"/>
            <a:t>Letter of Intent (LOI) due September 15, 2020</a:t>
          </a:r>
          <a:endParaRPr lang="en-US" dirty="0"/>
        </a:p>
      </dgm:t>
    </dgm:pt>
    <dgm:pt modelId="{FA42B44D-A695-439D-B6F1-7A43E1474C2C}" type="parTrans" cxnId="{4F757006-CDCA-4542-B907-7964B3C7F3A5}">
      <dgm:prSet/>
      <dgm:spPr/>
      <dgm:t>
        <a:bodyPr/>
        <a:lstStyle/>
        <a:p>
          <a:endParaRPr lang="en-US"/>
        </a:p>
      </dgm:t>
    </dgm:pt>
    <dgm:pt modelId="{D1C288CD-9351-48EA-AB76-053776E89CED}" type="sibTrans" cxnId="{4F757006-CDCA-4542-B907-7964B3C7F3A5}">
      <dgm:prSet/>
      <dgm:spPr/>
      <dgm:t>
        <a:bodyPr/>
        <a:lstStyle/>
        <a:p>
          <a:endParaRPr lang="en-US"/>
        </a:p>
      </dgm:t>
    </dgm:pt>
    <dgm:pt modelId="{494053EC-CD24-4D1C-B577-44A039492262}">
      <dgm:prSet phldrT="[Text]"/>
      <dgm:spPr/>
      <dgm:t>
        <a:bodyPr/>
        <a:lstStyle/>
        <a:p>
          <a:r>
            <a:rPr lang="en-US" dirty="0" smtClean="0"/>
            <a:t>Full applications due October 30, 2020 (by invitation only)</a:t>
          </a:r>
          <a:endParaRPr lang="en-US" dirty="0"/>
        </a:p>
      </dgm:t>
    </dgm:pt>
    <dgm:pt modelId="{7771568C-0F28-4282-988C-57C7B6CB7BD9}" type="parTrans" cxnId="{9FE15F29-92B4-4841-845E-D391ED60CB38}">
      <dgm:prSet/>
      <dgm:spPr/>
      <dgm:t>
        <a:bodyPr/>
        <a:lstStyle/>
        <a:p>
          <a:endParaRPr lang="en-US"/>
        </a:p>
      </dgm:t>
    </dgm:pt>
    <dgm:pt modelId="{6FB9DADC-AE76-47F8-9D25-DD75C65708CC}" type="sibTrans" cxnId="{9FE15F29-92B4-4841-845E-D391ED60CB38}">
      <dgm:prSet/>
      <dgm:spPr/>
      <dgm:t>
        <a:bodyPr/>
        <a:lstStyle/>
        <a:p>
          <a:endParaRPr lang="en-US"/>
        </a:p>
      </dgm:t>
    </dgm:pt>
    <dgm:pt modelId="{F069717E-662D-4CB5-BAD7-97E39386E37A}" type="pres">
      <dgm:prSet presAssocID="{1134E231-46CF-4CD9-A735-0CD8F1682E52}" presName="linear" presStyleCnt="0">
        <dgm:presLayoutVars>
          <dgm:animLvl val="lvl"/>
          <dgm:resizeHandles val="exact"/>
        </dgm:presLayoutVars>
      </dgm:prSet>
      <dgm:spPr/>
      <dgm:t>
        <a:bodyPr/>
        <a:lstStyle/>
        <a:p>
          <a:endParaRPr lang="en-US"/>
        </a:p>
      </dgm:t>
    </dgm:pt>
    <dgm:pt modelId="{0E4C70BE-7A32-4F09-BD71-6DA683DB5D81}" type="pres">
      <dgm:prSet presAssocID="{A0EA256E-A488-492C-8676-5D278FB6BB22}" presName="parentText" presStyleLbl="node1" presStyleIdx="0" presStyleCnt="3">
        <dgm:presLayoutVars>
          <dgm:chMax val="0"/>
          <dgm:bulletEnabled val="1"/>
        </dgm:presLayoutVars>
      </dgm:prSet>
      <dgm:spPr/>
      <dgm:t>
        <a:bodyPr/>
        <a:lstStyle/>
        <a:p>
          <a:endParaRPr lang="en-US"/>
        </a:p>
      </dgm:t>
    </dgm:pt>
    <dgm:pt modelId="{3F548237-87C8-4A00-B174-D8E18E8C3322}" type="pres">
      <dgm:prSet presAssocID="{63B4B745-4911-441C-90FE-F7A6D0591470}" presName="spacer" presStyleCnt="0"/>
      <dgm:spPr/>
    </dgm:pt>
    <dgm:pt modelId="{66C246EA-3EA1-4797-A0D5-E82947420AEA}" type="pres">
      <dgm:prSet presAssocID="{3FF512C9-8FB2-4E12-942F-AAF4182D6E53}" presName="parentText" presStyleLbl="node1" presStyleIdx="1" presStyleCnt="3">
        <dgm:presLayoutVars>
          <dgm:chMax val="0"/>
          <dgm:bulletEnabled val="1"/>
        </dgm:presLayoutVars>
      </dgm:prSet>
      <dgm:spPr/>
      <dgm:t>
        <a:bodyPr/>
        <a:lstStyle/>
        <a:p>
          <a:endParaRPr lang="en-US"/>
        </a:p>
      </dgm:t>
    </dgm:pt>
    <dgm:pt modelId="{CCAD5016-A668-4373-A954-FF2EB66CBEF5}" type="pres">
      <dgm:prSet presAssocID="{D1C288CD-9351-48EA-AB76-053776E89CED}" presName="spacer" presStyleCnt="0"/>
      <dgm:spPr/>
    </dgm:pt>
    <dgm:pt modelId="{5C1785BE-2ED8-4EF7-B473-328F93839D2E}" type="pres">
      <dgm:prSet presAssocID="{494053EC-CD24-4D1C-B577-44A039492262}" presName="parentText" presStyleLbl="node1" presStyleIdx="2" presStyleCnt="3">
        <dgm:presLayoutVars>
          <dgm:chMax val="0"/>
          <dgm:bulletEnabled val="1"/>
        </dgm:presLayoutVars>
      </dgm:prSet>
      <dgm:spPr/>
      <dgm:t>
        <a:bodyPr/>
        <a:lstStyle/>
        <a:p>
          <a:endParaRPr lang="en-US"/>
        </a:p>
      </dgm:t>
    </dgm:pt>
  </dgm:ptLst>
  <dgm:cxnLst>
    <dgm:cxn modelId="{36041C9C-C852-40F7-88B0-0B1322779FB8}" type="presOf" srcId="{494053EC-CD24-4D1C-B577-44A039492262}" destId="{5C1785BE-2ED8-4EF7-B473-328F93839D2E}" srcOrd="0" destOrd="0" presId="urn:microsoft.com/office/officeart/2005/8/layout/vList2"/>
    <dgm:cxn modelId="{4F757006-CDCA-4542-B907-7964B3C7F3A5}" srcId="{1134E231-46CF-4CD9-A735-0CD8F1682E52}" destId="{3FF512C9-8FB2-4E12-942F-AAF4182D6E53}" srcOrd="1" destOrd="0" parTransId="{FA42B44D-A695-439D-B6F1-7A43E1474C2C}" sibTransId="{D1C288CD-9351-48EA-AB76-053776E89CED}"/>
    <dgm:cxn modelId="{FCDB4414-02CF-4982-B8D4-090FD283E590}" type="presOf" srcId="{A0EA256E-A488-492C-8676-5D278FB6BB22}" destId="{0E4C70BE-7A32-4F09-BD71-6DA683DB5D81}" srcOrd="0" destOrd="0" presId="urn:microsoft.com/office/officeart/2005/8/layout/vList2"/>
    <dgm:cxn modelId="{9FE15F29-92B4-4841-845E-D391ED60CB38}" srcId="{1134E231-46CF-4CD9-A735-0CD8F1682E52}" destId="{494053EC-CD24-4D1C-B577-44A039492262}" srcOrd="2" destOrd="0" parTransId="{7771568C-0F28-4282-988C-57C7B6CB7BD9}" sibTransId="{6FB9DADC-AE76-47F8-9D25-DD75C65708CC}"/>
    <dgm:cxn modelId="{AFC852FD-76B9-4B85-9AAD-A6DC554B40D9}" srcId="{1134E231-46CF-4CD9-A735-0CD8F1682E52}" destId="{A0EA256E-A488-492C-8676-5D278FB6BB22}" srcOrd="0" destOrd="0" parTransId="{5879C262-A1B6-4F7F-844C-FDC2332AE9BD}" sibTransId="{63B4B745-4911-441C-90FE-F7A6D0591470}"/>
    <dgm:cxn modelId="{5C1938F6-62D8-4B2C-A2BA-E21F405CA6F0}" type="presOf" srcId="{3FF512C9-8FB2-4E12-942F-AAF4182D6E53}" destId="{66C246EA-3EA1-4797-A0D5-E82947420AEA}" srcOrd="0" destOrd="0" presId="urn:microsoft.com/office/officeart/2005/8/layout/vList2"/>
    <dgm:cxn modelId="{60DC4EBC-73E5-401D-9A0B-9E7540FF8B22}" type="presOf" srcId="{1134E231-46CF-4CD9-A735-0CD8F1682E52}" destId="{F069717E-662D-4CB5-BAD7-97E39386E37A}" srcOrd="0" destOrd="0" presId="urn:microsoft.com/office/officeart/2005/8/layout/vList2"/>
    <dgm:cxn modelId="{C2274134-BAC1-49C9-9A7D-B4E25137696C}" type="presParOf" srcId="{F069717E-662D-4CB5-BAD7-97E39386E37A}" destId="{0E4C70BE-7A32-4F09-BD71-6DA683DB5D81}" srcOrd="0" destOrd="0" presId="urn:microsoft.com/office/officeart/2005/8/layout/vList2"/>
    <dgm:cxn modelId="{92C5F69D-0E91-448F-8E35-586B62B56089}" type="presParOf" srcId="{F069717E-662D-4CB5-BAD7-97E39386E37A}" destId="{3F548237-87C8-4A00-B174-D8E18E8C3322}" srcOrd="1" destOrd="0" presId="urn:microsoft.com/office/officeart/2005/8/layout/vList2"/>
    <dgm:cxn modelId="{E420FCB8-6A97-4E17-BF31-3F3E60CA402C}" type="presParOf" srcId="{F069717E-662D-4CB5-BAD7-97E39386E37A}" destId="{66C246EA-3EA1-4797-A0D5-E82947420AEA}" srcOrd="2" destOrd="0" presId="urn:microsoft.com/office/officeart/2005/8/layout/vList2"/>
    <dgm:cxn modelId="{120D3807-F13D-435B-B71A-63DBDAB1F65B}" type="presParOf" srcId="{F069717E-662D-4CB5-BAD7-97E39386E37A}" destId="{CCAD5016-A668-4373-A954-FF2EB66CBEF5}" srcOrd="3" destOrd="0" presId="urn:microsoft.com/office/officeart/2005/8/layout/vList2"/>
    <dgm:cxn modelId="{8BD02A31-8214-45A9-B41F-8E489393E644}" type="presParOf" srcId="{F069717E-662D-4CB5-BAD7-97E39386E37A}" destId="{5C1785BE-2ED8-4EF7-B473-328F93839D2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52CBEAD-A36F-4959-B121-EDEBADBE3FF2}"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457F239A-6078-4475-B37A-18E52ECDBB35}">
      <dgm:prSet phldrT="[Text]"/>
      <dgm:spPr/>
      <dgm:t>
        <a:bodyPr/>
        <a:lstStyle/>
        <a:p>
          <a:r>
            <a:rPr lang="en-US" dirty="0" smtClean="0"/>
            <a:t>Due by close of business on September 15, 2020.  Email LOIs to </a:t>
          </a:r>
          <a:r>
            <a:rPr lang="en-US" b="1" dirty="0" smtClean="0">
              <a:hlinkClick xmlns:r="http://schemas.openxmlformats.org/officeDocument/2006/relationships" r:id="rId1"/>
            </a:rPr>
            <a:t>ctf@oa.mo.gov</a:t>
          </a:r>
          <a:endParaRPr lang="en-US" dirty="0"/>
        </a:p>
      </dgm:t>
    </dgm:pt>
    <dgm:pt modelId="{AE721F30-7348-4127-876A-2916D36A4743}" type="parTrans" cxnId="{8F6F3EDE-F1F9-49BA-B7CE-09E5040F3B50}">
      <dgm:prSet/>
      <dgm:spPr/>
      <dgm:t>
        <a:bodyPr/>
        <a:lstStyle/>
        <a:p>
          <a:endParaRPr lang="en-US"/>
        </a:p>
      </dgm:t>
    </dgm:pt>
    <dgm:pt modelId="{70A1C6C8-3C15-420D-9B71-D5F41482B811}" type="sibTrans" cxnId="{8F6F3EDE-F1F9-49BA-B7CE-09E5040F3B50}">
      <dgm:prSet/>
      <dgm:spPr/>
      <dgm:t>
        <a:bodyPr/>
        <a:lstStyle/>
        <a:p>
          <a:endParaRPr lang="en-US"/>
        </a:p>
      </dgm:t>
    </dgm:pt>
    <dgm:pt modelId="{D891D181-5282-4685-BF1F-003C11EE09B0}">
      <dgm:prSet phldrT="[Text]"/>
      <dgm:spPr/>
      <dgm:t>
        <a:bodyPr/>
        <a:lstStyle/>
        <a:p>
          <a:r>
            <a:rPr lang="en-US" dirty="0" smtClean="0"/>
            <a:t>LOIs will be reviewed and invitations to submit full proposals emailed by September 30, 2020</a:t>
          </a:r>
          <a:endParaRPr lang="en-US" dirty="0"/>
        </a:p>
      </dgm:t>
    </dgm:pt>
    <dgm:pt modelId="{4BBB6242-E64C-4475-897C-A671387E2C64}" type="parTrans" cxnId="{4DCB920C-6578-47C0-B847-AFC86ECE40AE}">
      <dgm:prSet/>
      <dgm:spPr/>
      <dgm:t>
        <a:bodyPr/>
        <a:lstStyle/>
        <a:p>
          <a:endParaRPr lang="en-US"/>
        </a:p>
      </dgm:t>
    </dgm:pt>
    <dgm:pt modelId="{BFE2AA02-61E7-490F-AD59-FDD40F78B0B6}" type="sibTrans" cxnId="{4DCB920C-6578-47C0-B847-AFC86ECE40AE}">
      <dgm:prSet/>
      <dgm:spPr/>
      <dgm:t>
        <a:bodyPr/>
        <a:lstStyle/>
        <a:p>
          <a:endParaRPr lang="en-US"/>
        </a:p>
      </dgm:t>
    </dgm:pt>
    <dgm:pt modelId="{F084A083-CA34-41CF-9BD9-BAA7D5876258}">
      <dgm:prSet phldrT="[Text]"/>
      <dgm:spPr/>
      <dgm:t>
        <a:bodyPr/>
        <a:lstStyle/>
        <a:p>
          <a:r>
            <a:rPr lang="en-US" dirty="0" smtClean="0"/>
            <a:t>Complete all sections of the LOI, keeping it to three pages</a:t>
          </a:r>
          <a:endParaRPr lang="en-US" dirty="0"/>
        </a:p>
      </dgm:t>
    </dgm:pt>
    <dgm:pt modelId="{D2BF9722-0AF7-41E2-89C6-9AB2540FE3CE}" type="parTrans" cxnId="{B22C3C76-5B37-4146-B420-05850C670E73}">
      <dgm:prSet/>
      <dgm:spPr/>
      <dgm:t>
        <a:bodyPr/>
        <a:lstStyle/>
        <a:p>
          <a:endParaRPr lang="en-US"/>
        </a:p>
      </dgm:t>
    </dgm:pt>
    <dgm:pt modelId="{3408A17A-DA76-4443-B2BC-C683D41B6C05}" type="sibTrans" cxnId="{B22C3C76-5B37-4146-B420-05850C670E73}">
      <dgm:prSet/>
      <dgm:spPr/>
      <dgm:t>
        <a:bodyPr/>
        <a:lstStyle/>
        <a:p>
          <a:endParaRPr lang="en-US"/>
        </a:p>
      </dgm:t>
    </dgm:pt>
    <dgm:pt modelId="{7AAE247E-81FA-42C3-8E34-FF9F518056D0}" type="pres">
      <dgm:prSet presAssocID="{D52CBEAD-A36F-4959-B121-EDEBADBE3FF2}" presName="linear" presStyleCnt="0">
        <dgm:presLayoutVars>
          <dgm:animLvl val="lvl"/>
          <dgm:resizeHandles val="exact"/>
        </dgm:presLayoutVars>
      </dgm:prSet>
      <dgm:spPr/>
      <dgm:t>
        <a:bodyPr/>
        <a:lstStyle/>
        <a:p>
          <a:endParaRPr lang="en-US"/>
        </a:p>
      </dgm:t>
    </dgm:pt>
    <dgm:pt modelId="{18C97F9C-FDE8-4517-A7AB-6AA086A6EFB4}" type="pres">
      <dgm:prSet presAssocID="{457F239A-6078-4475-B37A-18E52ECDBB35}" presName="parentText" presStyleLbl="node1" presStyleIdx="0" presStyleCnt="3">
        <dgm:presLayoutVars>
          <dgm:chMax val="0"/>
          <dgm:bulletEnabled val="1"/>
        </dgm:presLayoutVars>
      </dgm:prSet>
      <dgm:spPr/>
      <dgm:t>
        <a:bodyPr/>
        <a:lstStyle/>
        <a:p>
          <a:endParaRPr lang="en-US"/>
        </a:p>
      </dgm:t>
    </dgm:pt>
    <dgm:pt modelId="{C25E2B1A-2412-4B14-B257-A98D0289B938}" type="pres">
      <dgm:prSet presAssocID="{70A1C6C8-3C15-420D-9B71-D5F41482B811}" presName="spacer" presStyleCnt="0"/>
      <dgm:spPr/>
    </dgm:pt>
    <dgm:pt modelId="{47B4A5E5-348C-43D4-BBCE-04F792A2E94B}" type="pres">
      <dgm:prSet presAssocID="{F084A083-CA34-41CF-9BD9-BAA7D5876258}" presName="parentText" presStyleLbl="node1" presStyleIdx="1" presStyleCnt="3">
        <dgm:presLayoutVars>
          <dgm:chMax val="0"/>
          <dgm:bulletEnabled val="1"/>
        </dgm:presLayoutVars>
      </dgm:prSet>
      <dgm:spPr/>
      <dgm:t>
        <a:bodyPr/>
        <a:lstStyle/>
        <a:p>
          <a:endParaRPr lang="en-US"/>
        </a:p>
      </dgm:t>
    </dgm:pt>
    <dgm:pt modelId="{C054C2C3-25F4-4808-BB8C-36F2F0A7E2DA}" type="pres">
      <dgm:prSet presAssocID="{3408A17A-DA76-4443-B2BC-C683D41B6C05}" presName="spacer" presStyleCnt="0"/>
      <dgm:spPr/>
    </dgm:pt>
    <dgm:pt modelId="{C7519293-D82B-4370-A49F-122C93B72788}" type="pres">
      <dgm:prSet presAssocID="{D891D181-5282-4685-BF1F-003C11EE09B0}" presName="parentText" presStyleLbl="node1" presStyleIdx="2" presStyleCnt="3">
        <dgm:presLayoutVars>
          <dgm:chMax val="0"/>
          <dgm:bulletEnabled val="1"/>
        </dgm:presLayoutVars>
      </dgm:prSet>
      <dgm:spPr/>
      <dgm:t>
        <a:bodyPr/>
        <a:lstStyle/>
        <a:p>
          <a:endParaRPr lang="en-US"/>
        </a:p>
      </dgm:t>
    </dgm:pt>
  </dgm:ptLst>
  <dgm:cxnLst>
    <dgm:cxn modelId="{673E7981-2E2F-4632-8C8F-6F5189248104}" type="presOf" srcId="{F084A083-CA34-41CF-9BD9-BAA7D5876258}" destId="{47B4A5E5-348C-43D4-BBCE-04F792A2E94B}" srcOrd="0" destOrd="0" presId="urn:microsoft.com/office/officeart/2005/8/layout/vList2"/>
    <dgm:cxn modelId="{8F6F3EDE-F1F9-49BA-B7CE-09E5040F3B50}" srcId="{D52CBEAD-A36F-4959-B121-EDEBADBE3FF2}" destId="{457F239A-6078-4475-B37A-18E52ECDBB35}" srcOrd="0" destOrd="0" parTransId="{AE721F30-7348-4127-876A-2916D36A4743}" sibTransId="{70A1C6C8-3C15-420D-9B71-D5F41482B811}"/>
    <dgm:cxn modelId="{4DCB920C-6578-47C0-B847-AFC86ECE40AE}" srcId="{D52CBEAD-A36F-4959-B121-EDEBADBE3FF2}" destId="{D891D181-5282-4685-BF1F-003C11EE09B0}" srcOrd="2" destOrd="0" parTransId="{4BBB6242-E64C-4475-897C-A671387E2C64}" sibTransId="{BFE2AA02-61E7-490F-AD59-FDD40F78B0B6}"/>
    <dgm:cxn modelId="{B22C3C76-5B37-4146-B420-05850C670E73}" srcId="{D52CBEAD-A36F-4959-B121-EDEBADBE3FF2}" destId="{F084A083-CA34-41CF-9BD9-BAA7D5876258}" srcOrd="1" destOrd="0" parTransId="{D2BF9722-0AF7-41E2-89C6-9AB2540FE3CE}" sibTransId="{3408A17A-DA76-4443-B2BC-C683D41B6C05}"/>
    <dgm:cxn modelId="{D83D4F9F-664F-48F4-BDEC-46907CBAA810}" type="presOf" srcId="{D52CBEAD-A36F-4959-B121-EDEBADBE3FF2}" destId="{7AAE247E-81FA-42C3-8E34-FF9F518056D0}" srcOrd="0" destOrd="0" presId="urn:microsoft.com/office/officeart/2005/8/layout/vList2"/>
    <dgm:cxn modelId="{ACF03473-0E93-4C4D-8DC2-D4D9D09E5998}" type="presOf" srcId="{457F239A-6078-4475-B37A-18E52ECDBB35}" destId="{18C97F9C-FDE8-4517-A7AB-6AA086A6EFB4}" srcOrd="0" destOrd="0" presId="urn:microsoft.com/office/officeart/2005/8/layout/vList2"/>
    <dgm:cxn modelId="{788CEA32-4B37-436A-9984-02B516DABBC9}" type="presOf" srcId="{D891D181-5282-4685-BF1F-003C11EE09B0}" destId="{C7519293-D82B-4370-A49F-122C93B72788}" srcOrd="0" destOrd="0" presId="urn:microsoft.com/office/officeart/2005/8/layout/vList2"/>
    <dgm:cxn modelId="{D2411B48-EDDC-47BC-ABBD-0F1931E5E4AD}" type="presParOf" srcId="{7AAE247E-81FA-42C3-8E34-FF9F518056D0}" destId="{18C97F9C-FDE8-4517-A7AB-6AA086A6EFB4}" srcOrd="0" destOrd="0" presId="urn:microsoft.com/office/officeart/2005/8/layout/vList2"/>
    <dgm:cxn modelId="{64130944-37D8-45BD-B0B3-EC2B7EB428F6}" type="presParOf" srcId="{7AAE247E-81FA-42C3-8E34-FF9F518056D0}" destId="{C25E2B1A-2412-4B14-B257-A98D0289B938}" srcOrd="1" destOrd="0" presId="urn:microsoft.com/office/officeart/2005/8/layout/vList2"/>
    <dgm:cxn modelId="{A5CC4724-8AE6-4EE5-8D0B-D759B439CE20}" type="presParOf" srcId="{7AAE247E-81FA-42C3-8E34-FF9F518056D0}" destId="{47B4A5E5-348C-43D4-BBCE-04F792A2E94B}" srcOrd="2" destOrd="0" presId="urn:microsoft.com/office/officeart/2005/8/layout/vList2"/>
    <dgm:cxn modelId="{C982C796-9B8F-4ACC-9369-65F328D870D3}" type="presParOf" srcId="{7AAE247E-81FA-42C3-8E34-FF9F518056D0}" destId="{C054C2C3-25F4-4808-BB8C-36F2F0A7E2DA}" srcOrd="3" destOrd="0" presId="urn:microsoft.com/office/officeart/2005/8/layout/vList2"/>
    <dgm:cxn modelId="{C4F08B05-8744-46C6-A00E-BE8682C65557}" type="presParOf" srcId="{7AAE247E-81FA-42C3-8E34-FF9F518056D0}" destId="{C7519293-D82B-4370-A49F-122C93B7278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1A6401-4045-4E18-BE82-A0CA4AF3546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556F09A-21B2-4F01-B733-4F089C05846C}">
      <dgm:prSet phldrT="[Text]"/>
      <dgm:spPr/>
      <dgm:t>
        <a:bodyPr/>
        <a:lstStyle/>
        <a:p>
          <a:r>
            <a:rPr lang="en-US" dirty="0" smtClean="0"/>
            <a:t>Single spaced with font no smaller than 11</a:t>
          </a:r>
          <a:endParaRPr lang="en-US" dirty="0"/>
        </a:p>
      </dgm:t>
    </dgm:pt>
    <dgm:pt modelId="{B6E14ED7-157C-47D3-900C-F3C37C228FAA}" type="parTrans" cxnId="{A81728ED-481F-4286-A1A4-B1E4E07AAB62}">
      <dgm:prSet/>
      <dgm:spPr/>
      <dgm:t>
        <a:bodyPr/>
        <a:lstStyle/>
        <a:p>
          <a:endParaRPr lang="en-US"/>
        </a:p>
      </dgm:t>
    </dgm:pt>
    <dgm:pt modelId="{C75D461C-EC28-400C-9AEE-3B4C1BD4A44E}" type="sibTrans" cxnId="{A81728ED-481F-4286-A1A4-B1E4E07AAB62}">
      <dgm:prSet/>
      <dgm:spPr/>
      <dgm:t>
        <a:bodyPr/>
        <a:lstStyle/>
        <a:p>
          <a:endParaRPr lang="en-US"/>
        </a:p>
      </dgm:t>
    </dgm:pt>
    <dgm:pt modelId="{E55E17DA-7D37-4ECE-B5F2-BA135E865DA5}">
      <dgm:prSet phldrT="[Text]"/>
      <dgm:spPr/>
      <dgm:t>
        <a:bodyPr/>
        <a:lstStyle/>
        <a:p>
          <a:r>
            <a:rPr lang="en-US" dirty="0" smtClean="0"/>
            <a:t>Follow the outline noted in the RFP</a:t>
          </a:r>
          <a:endParaRPr lang="en-US" dirty="0"/>
        </a:p>
      </dgm:t>
    </dgm:pt>
    <dgm:pt modelId="{C170F7BF-3981-432C-9694-648DE77C19B2}" type="parTrans" cxnId="{44377915-F708-4EB4-B825-41526517E47A}">
      <dgm:prSet/>
      <dgm:spPr/>
      <dgm:t>
        <a:bodyPr/>
        <a:lstStyle/>
        <a:p>
          <a:endParaRPr lang="en-US"/>
        </a:p>
      </dgm:t>
    </dgm:pt>
    <dgm:pt modelId="{7A7F6966-03C5-4105-9D22-980E409A045F}" type="sibTrans" cxnId="{44377915-F708-4EB4-B825-41526517E47A}">
      <dgm:prSet/>
      <dgm:spPr/>
      <dgm:t>
        <a:bodyPr/>
        <a:lstStyle/>
        <a:p>
          <a:endParaRPr lang="en-US"/>
        </a:p>
      </dgm:t>
    </dgm:pt>
    <dgm:pt modelId="{E8C34A23-164B-4B06-8BB2-128659BCF4FE}">
      <dgm:prSet phldrT="[Text]"/>
      <dgm:spPr/>
      <dgm:t>
        <a:bodyPr/>
        <a:lstStyle/>
        <a:p>
          <a:r>
            <a:rPr lang="en-US" dirty="0" smtClean="0"/>
            <a:t>Separate each section with headings</a:t>
          </a:r>
          <a:endParaRPr lang="en-US" dirty="0"/>
        </a:p>
      </dgm:t>
    </dgm:pt>
    <dgm:pt modelId="{F44DC6C2-C24E-4499-8CC1-08D59B48CAF8}" type="parTrans" cxnId="{56574B2C-0C86-4CC0-A04B-F00F3F42325C}">
      <dgm:prSet/>
      <dgm:spPr/>
      <dgm:t>
        <a:bodyPr/>
        <a:lstStyle/>
        <a:p>
          <a:endParaRPr lang="en-US"/>
        </a:p>
      </dgm:t>
    </dgm:pt>
    <dgm:pt modelId="{10C2FA62-1A88-46D8-AA0C-EE7BDB93A32D}" type="sibTrans" cxnId="{56574B2C-0C86-4CC0-A04B-F00F3F42325C}">
      <dgm:prSet/>
      <dgm:spPr/>
      <dgm:t>
        <a:bodyPr/>
        <a:lstStyle/>
        <a:p>
          <a:endParaRPr lang="en-US"/>
        </a:p>
      </dgm:t>
    </dgm:pt>
    <dgm:pt modelId="{29FE3EA0-AD7C-4200-A362-47206A6BA061}">
      <dgm:prSet phldrT="[Text]"/>
      <dgm:spPr/>
      <dgm:t>
        <a:bodyPr/>
        <a:lstStyle/>
        <a:p>
          <a:r>
            <a:rPr lang="en-US" dirty="0" smtClean="0"/>
            <a:t>Adhere to the noted page limits</a:t>
          </a:r>
          <a:endParaRPr lang="en-US" dirty="0"/>
        </a:p>
      </dgm:t>
    </dgm:pt>
    <dgm:pt modelId="{66E36923-0881-4A74-BC3B-5E240B69DD17}" type="parTrans" cxnId="{3D949A8C-6D6D-449E-8A90-46FBFF0B3B23}">
      <dgm:prSet/>
      <dgm:spPr/>
      <dgm:t>
        <a:bodyPr/>
        <a:lstStyle/>
        <a:p>
          <a:endParaRPr lang="en-US"/>
        </a:p>
      </dgm:t>
    </dgm:pt>
    <dgm:pt modelId="{05D0A2D9-53C2-4E92-97B5-83A79A40A3A1}" type="sibTrans" cxnId="{3D949A8C-6D6D-449E-8A90-46FBFF0B3B23}">
      <dgm:prSet/>
      <dgm:spPr/>
      <dgm:t>
        <a:bodyPr/>
        <a:lstStyle/>
        <a:p>
          <a:endParaRPr lang="en-US"/>
        </a:p>
      </dgm:t>
    </dgm:pt>
    <dgm:pt modelId="{E3B4343C-68C9-4DBF-9E15-264BAFD0F32E}">
      <dgm:prSet phldrT="[Text]"/>
      <dgm:spPr/>
      <dgm:t>
        <a:bodyPr/>
        <a:lstStyle/>
        <a:p>
          <a:endParaRPr lang="en-US" dirty="0"/>
        </a:p>
      </dgm:t>
    </dgm:pt>
    <dgm:pt modelId="{379DB2D0-568F-4B06-8F42-D18F481B2B9B}" type="parTrans" cxnId="{F349143C-1C53-4DA1-91CC-120BDE38C5A5}">
      <dgm:prSet/>
      <dgm:spPr/>
      <dgm:t>
        <a:bodyPr/>
        <a:lstStyle/>
        <a:p>
          <a:endParaRPr lang="en-US"/>
        </a:p>
      </dgm:t>
    </dgm:pt>
    <dgm:pt modelId="{AD7596B3-4E64-4AFB-9C5F-054A4162D3E7}" type="sibTrans" cxnId="{F349143C-1C53-4DA1-91CC-120BDE38C5A5}">
      <dgm:prSet/>
      <dgm:spPr/>
      <dgm:t>
        <a:bodyPr/>
        <a:lstStyle/>
        <a:p>
          <a:endParaRPr lang="en-US"/>
        </a:p>
      </dgm:t>
    </dgm:pt>
    <dgm:pt modelId="{18E27324-B24C-488D-90AC-EE18270B6F16}" type="pres">
      <dgm:prSet presAssocID="{5D1A6401-4045-4E18-BE82-A0CA4AF35469}" presName="diagram" presStyleCnt="0">
        <dgm:presLayoutVars>
          <dgm:dir/>
          <dgm:resizeHandles val="exact"/>
        </dgm:presLayoutVars>
      </dgm:prSet>
      <dgm:spPr/>
      <dgm:t>
        <a:bodyPr/>
        <a:lstStyle/>
        <a:p>
          <a:endParaRPr lang="en-US"/>
        </a:p>
      </dgm:t>
    </dgm:pt>
    <dgm:pt modelId="{C350111F-8536-4C19-81B2-53D9F407108A}" type="pres">
      <dgm:prSet presAssocID="{C556F09A-21B2-4F01-B733-4F089C05846C}" presName="node" presStyleLbl="node1" presStyleIdx="0" presStyleCnt="4">
        <dgm:presLayoutVars>
          <dgm:bulletEnabled val="1"/>
        </dgm:presLayoutVars>
      </dgm:prSet>
      <dgm:spPr/>
      <dgm:t>
        <a:bodyPr/>
        <a:lstStyle/>
        <a:p>
          <a:endParaRPr lang="en-US"/>
        </a:p>
      </dgm:t>
    </dgm:pt>
    <dgm:pt modelId="{390B10E2-42A0-47F1-87E6-A33C1BC1A568}" type="pres">
      <dgm:prSet presAssocID="{C75D461C-EC28-400C-9AEE-3B4C1BD4A44E}" presName="sibTrans" presStyleCnt="0"/>
      <dgm:spPr/>
    </dgm:pt>
    <dgm:pt modelId="{56F72885-FC1A-48B5-AC2A-73713D185060}" type="pres">
      <dgm:prSet presAssocID="{E55E17DA-7D37-4ECE-B5F2-BA135E865DA5}" presName="node" presStyleLbl="node1" presStyleIdx="1" presStyleCnt="4">
        <dgm:presLayoutVars>
          <dgm:bulletEnabled val="1"/>
        </dgm:presLayoutVars>
      </dgm:prSet>
      <dgm:spPr/>
      <dgm:t>
        <a:bodyPr/>
        <a:lstStyle/>
        <a:p>
          <a:endParaRPr lang="en-US"/>
        </a:p>
      </dgm:t>
    </dgm:pt>
    <dgm:pt modelId="{34EFEA91-5AEE-4F3A-BC09-7BE22A1AE474}" type="pres">
      <dgm:prSet presAssocID="{7A7F6966-03C5-4105-9D22-980E409A045F}" presName="sibTrans" presStyleCnt="0"/>
      <dgm:spPr/>
    </dgm:pt>
    <dgm:pt modelId="{B3F98116-69A1-483F-8EB4-5781F78C830A}" type="pres">
      <dgm:prSet presAssocID="{E8C34A23-164B-4B06-8BB2-128659BCF4FE}" presName="node" presStyleLbl="node1" presStyleIdx="2" presStyleCnt="4">
        <dgm:presLayoutVars>
          <dgm:bulletEnabled val="1"/>
        </dgm:presLayoutVars>
      </dgm:prSet>
      <dgm:spPr/>
      <dgm:t>
        <a:bodyPr/>
        <a:lstStyle/>
        <a:p>
          <a:endParaRPr lang="en-US"/>
        </a:p>
      </dgm:t>
    </dgm:pt>
    <dgm:pt modelId="{DEDCEB6E-C54D-4499-85AF-1ED04C9632C0}" type="pres">
      <dgm:prSet presAssocID="{10C2FA62-1A88-46D8-AA0C-EE7BDB93A32D}" presName="sibTrans" presStyleCnt="0"/>
      <dgm:spPr/>
    </dgm:pt>
    <dgm:pt modelId="{9CFD5CEA-DD71-4085-848A-61152C7B7A40}" type="pres">
      <dgm:prSet presAssocID="{29FE3EA0-AD7C-4200-A362-47206A6BA061}" presName="node" presStyleLbl="node1" presStyleIdx="3" presStyleCnt="4">
        <dgm:presLayoutVars>
          <dgm:bulletEnabled val="1"/>
        </dgm:presLayoutVars>
      </dgm:prSet>
      <dgm:spPr/>
      <dgm:t>
        <a:bodyPr/>
        <a:lstStyle/>
        <a:p>
          <a:endParaRPr lang="en-US"/>
        </a:p>
      </dgm:t>
    </dgm:pt>
  </dgm:ptLst>
  <dgm:cxnLst>
    <dgm:cxn modelId="{F349143C-1C53-4DA1-91CC-120BDE38C5A5}" srcId="{29FE3EA0-AD7C-4200-A362-47206A6BA061}" destId="{E3B4343C-68C9-4DBF-9E15-264BAFD0F32E}" srcOrd="0" destOrd="0" parTransId="{379DB2D0-568F-4B06-8F42-D18F481B2B9B}" sibTransId="{AD7596B3-4E64-4AFB-9C5F-054A4162D3E7}"/>
    <dgm:cxn modelId="{EA8B1C8B-0370-42CA-A4C1-59EB596E8B14}" type="presOf" srcId="{5D1A6401-4045-4E18-BE82-A0CA4AF35469}" destId="{18E27324-B24C-488D-90AC-EE18270B6F16}" srcOrd="0" destOrd="0" presId="urn:microsoft.com/office/officeart/2005/8/layout/default"/>
    <dgm:cxn modelId="{44377915-F708-4EB4-B825-41526517E47A}" srcId="{5D1A6401-4045-4E18-BE82-A0CA4AF35469}" destId="{E55E17DA-7D37-4ECE-B5F2-BA135E865DA5}" srcOrd="1" destOrd="0" parTransId="{C170F7BF-3981-432C-9694-648DE77C19B2}" sibTransId="{7A7F6966-03C5-4105-9D22-980E409A045F}"/>
    <dgm:cxn modelId="{AEA5F1BC-36A8-4D49-9DB5-A665C18E38E6}" type="presOf" srcId="{29FE3EA0-AD7C-4200-A362-47206A6BA061}" destId="{9CFD5CEA-DD71-4085-848A-61152C7B7A40}" srcOrd="0" destOrd="0" presId="urn:microsoft.com/office/officeart/2005/8/layout/default"/>
    <dgm:cxn modelId="{A28521FC-3DD2-42A2-A8E2-E5FDB6BA81B1}" type="presOf" srcId="{C556F09A-21B2-4F01-B733-4F089C05846C}" destId="{C350111F-8536-4C19-81B2-53D9F407108A}" srcOrd="0" destOrd="0" presId="urn:microsoft.com/office/officeart/2005/8/layout/default"/>
    <dgm:cxn modelId="{EB941496-7D7C-4447-9F90-AE5238D4CCA7}" type="presOf" srcId="{E8C34A23-164B-4B06-8BB2-128659BCF4FE}" destId="{B3F98116-69A1-483F-8EB4-5781F78C830A}" srcOrd="0" destOrd="0" presId="urn:microsoft.com/office/officeart/2005/8/layout/default"/>
    <dgm:cxn modelId="{31ABD15D-0328-4E8C-8402-0E3F4F42C4C0}" type="presOf" srcId="{E3B4343C-68C9-4DBF-9E15-264BAFD0F32E}" destId="{9CFD5CEA-DD71-4085-848A-61152C7B7A40}" srcOrd="0" destOrd="1" presId="urn:microsoft.com/office/officeart/2005/8/layout/default"/>
    <dgm:cxn modelId="{880693FF-909D-402A-B973-062F1A214094}" type="presOf" srcId="{E55E17DA-7D37-4ECE-B5F2-BA135E865DA5}" destId="{56F72885-FC1A-48B5-AC2A-73713D185060}" srcOrd="0" destOrd="0" presId="urn:microsoft.com/office/officeart/2005/8/layout/default"/>
    <dgm:cxn modelId="{56574B2C-0C86-4CC0-A04B-F00F3F42325C}" srcId="{5D1A6401-4045-4E18-BE82-A0CA4AF35469}" destId="{E8C34A23-164B-4B06-8BB2-128659BCF4FE}" srcOrd="2" destOrd="0" parTransId="{F44DC6C2-C24E-4499-8CC1-08D59B48CAF8}" sibTransId="{10C2FA62-1A88-46D8-AA0C-EE7BDB93A32D}"/>
    <dgm:cxn modelId="{3D949A8C-6D6D-449E-8A90-46FBFF0B3B23}" srcId="{5D1A6401-4045-4E18-BE82-A0CA4AF35469}" destId="{29FE3EA0-AD7C-4200-A362-47206A6BA061}" srcOrd="3" destOrd="0" parTransId="{66E36923-0881-4A74-BC3B-5E240B69DD17}" sibTransId="{05D0A2D9-53C2-4E92-97B5-83A79A40A3A1}"/>
    <dgm:cxn modelId="{A81728ED-481F-4286-A1A4-B1E4E07AAB62}" srcId="{5D1A6401-4045-4E18-BE82-A0CA4AF35469}" destId="{C556F09A-21B2-4F01-B733-4F089C05846C}" srcOrd="0" destOrd="0" parTransId="{B6E14ED7-157C-47D3-900C-F3C37C228FAA}" sibTransId="{C75D461C-EC28-400C-9AEE-3B4C1BD4A44E}"/>
    <dgm:cxn modelId="{C906AF0A-B55F-4511-B80D-4960482EF3D9}" type="presParOf" srcId="{18E27324-B24C-488D-90AC-EE18270B6F16}" destId="{C350111F-8536-4C19-81B2-53D9F407108A}" srcOrd="0" destOrd="0" presId="urn:microsoft.com/office/officeart/2005/8/layout/default"/>
    <dgm:cxn modelId="{1AA2323F-B931-4DDA-93D8-69DDCBB86523}" type="presParOf" srcId="{18E27324-B24C-488D-90AC-EE18270B6F16}" destId="{390B10E2-42A0-47F1-87E6-A33C1BC1A568}" srcOrd="1" destOrd="0" presId="urn:microsoft.com/office/officeart/2005/8/layout/default"/>
    <dgm:cxn modelId="{949517DB-4BA8-46BD-B0CF-27301199A3DC}" type="presParOf" srcId="{18E27324-B24C-488D-90AC-EE18270B6F16}" destId="{56F72885-FC1A-48B5-AC2A-73713D185060}" srcOrd="2" destOrd="0" presId="urn:microsoft.com/office/officeart/2005/8/layout/default"/>
    <dgm:cxn modelId="{E1DEAFC5-4FB4-4C0C-97E9-DC4E16A2C176}" type="presParOf" srcId="{18E27324-B24C-488D-90AC-EE18270B6F16}" destId="{34EFEA91-5AEE-4F3A-BC09-7BE22A1AE474}" srcOrd="3" destOrd="0" presId="urn:microsoft.com/office/officeart/2005/8/layout/default"/>
    <dgm:cxn modelId="{574CECFB-C78A-418C-9CFB-512E2CB2C68C}" type="presParOf" srcId="{18E27324-B24C-488D-90AC-EE18270B6F16}" destId="{B3F98116-69A1-483F-8EB4-5781F78C830A}" srcOrd="4" destOrd="0" presId="urn:microsoft.com/office/officeart/2005/8/layout/default"/>
    <dgm:cxn modelId="{9247FBB5-F6CC-49E3-B99C-146BF31D4EF1}" type="presParOf" srcId="{18E27324-B24C-488D-90AC-EE18270B6F16}" destId="{DEDCEB6E-C54D-4499-85AF-1ED04C9632C0}" srcOrd="5" destOrd="0" presId="urn:microsoft.com/office/officeart/2005/8/layout/default"/>
    <dgm:cxn modelId="{B0B638CD-0FDE-4F05-91C2-8C327ACAD9E2}" type="presParOf" srcId="{18E27324-B24C-488D-90AC-EE18270B6F16}" destId="{9CFD5CEA-DD71-4085-848A-61152C7B7A4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9E8D3-EDAF-4373-B01C-79EA474AA791}">
      <dsp:nvSpPr>
        <dsp:cNvPr id="0" name=""/>
        <dsp:cNvSpPr/>
      </dsp:nvSpPr>
      <dsp:spPr>
        <a:xfrm>
          <a:off x="0" y="42299"/>
          <a:ext cx="7848600" cy="4258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smtClean="0"/>
            <a:t>The Children’s Trust Fund (CTF) is Missouri’s foundation for child abuse prevention.  CTF was created by the Missouri General Assembly in 1983 for the sole purpose of preventing the abuse and neglect of children.  </a:t>
          </a:r>
          <a:endParaRPr lang="en-US" sz="4000" kern="1200"/>
        </a:p>
      </dsp:txBody>
      <dsp:txXfrm>
        <a:off x="207897" y="250196"/>
        <a:ext cx="7432806" cy="38430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8E239-3691-477D-8194-73D4CC4CFA79}">
      <dsp:nvSpPr>
        <dsp:cNvPr id="0" name=""/>
        <dsp:cNvSpPr/>
      </dsp:nvSpPr>
      <dsp:spPr>
        <a:xfrm>
          <a:off x="0" y="9115"/>
          <a:ext cx="7290055" cy="194640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u="none" kern="1200" dirty="0" smtClean="0"/>
            <a:t>Limit to ½ page</a:t>
          </a:r>
          <a:endParaRPr lang="en-US" sz="3900" u="none" kern="1200" dirty="0"/>
        </a:p>
      </dsp:txBody>
      <dsp:txXfrm>
        <a:off x="95016" y="104131"/>
        <a:ext cx="7100023" cy="1756372"/>
      </dsp:txXfrm>
    </dsp:sp>
    <dsp:sp modelId="{D1441134-700C-4647-A13B-F809B43C6B00}">
      <dsp:nvSpPr>
        <dsp:cNvPr id="0" name=""/>
        <dsp:cNvSpPr/>
      </dsp:nvSpPr>
      <dsp:spPr>
        <a:xfrm>
          <a:off x="0" y="2067840"/>
          <a:ext cx="7290055" cy="194640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dirty="0" smtClean="0"/>
            <a:t>Provide a brief, but concise, summary of the project for which funds are requested  </a:t>
          </a:r>
          <a:endParaRPr lang="en-US" sz="3900" kern="1200" dirty="0"/>
        </a:p>
      </dsp:txBody>
      <dsp:txXfrm>
        <a:off x="95016" y="2162856"/>
        <a:ext cx="7100023" cy="175637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22797-E979-4850-961A-9F615393FE8B}">
      <dsp:nvSpPr>
        <dsp:cNvPr id="0" name=""/>
        <dsp:cNvSpPr/>
      </dsp:nvSpPr>
      <dsp:spPr>
        <a:xfrm>
          <a:off x="0" y="192"/>
          <a:ext cx="7372350" cy="88568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Limit to 1 page</a:t>
          </a:r>
          <a:endParaRPr lang="en-US" sz="2000" kern="1200" dirty="0"/>
        </a:p>
      </dsp:txBody>
      <dsp:txXfrm>
        <a:off x="43236" y="43428"/>
        <a:ext cx="7285878" cy="799215"/>
      </dsp:txXfrm>
    </dsp:sp>
    <dsp:sp modelId="{4D34EC6A-BA56-464C-94E5-21F0495DAB12}">
      <dsp:nvSpPr>
        <dsp:cNvPr id="0" name=""/>
        <dsp:cNvSpPr/>
      </dsp:nvSpPr>
      <dsp:spPr>
        <a:xfrm>
          <a:off x="0" y="898634"/>
          <a:ext cx="7372350" cy="88568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Describe the population within the targeted zip code(s) or county that will targeted by the proposed project</a:t>
          </a:r>
          <a:endParaRPr lang="en-US" sz="2000" kern="1200" dirty="0"/>
        </a:p>
      </dsp:txBody>
      <dsp:txXfrm>
        <a:off x="43236" y="941870"/>
        <a:ext cx="7285878" cy="799215"/>
      </dsp:txXfrm>
    </dsp:sp>
    <dsp:sp modelId="{1A586488-14BC-44C3-AF69-7A2E990C768E}">
      <dsp:nvSpPr>
        <dsp:cNvPr id="0" name=""/>
        <dsp:cNvSpPr/>
      </dsp:nvSpPr>
      <dsp:spPr>
        <a:xfrm>
          <a:off x="0" y="1797077"/>
          <a:ext cx="7372350" cy="88568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Include rates and number of incidences of child sexual abuse</a:t>
          </a:r>
          <a:endParaRPr lang="en-US" sz="2000" kern="1200" dirty="0"/>
        </a:p>
      </dsp:txBody>
      <dsp:txXfrm>
        <a:off x="43236" y="1840313"/>
        <a:ext cx="7285878" cy="799215"/>
      </dsp:txXfrm>
    </dsp:sp>
    <dsp:sp modelId="{48385CC8-8386-4A3D-BC24-792EFFA87156}">
      <dsp:nvSpPr>
        <dsp:cNvPr id="0" name=""/>
        <dsp:cNvSpPr/>
      </dsp:nvSpPr>
      <dsp:spPr>
        <a:xfrm>
          <a:off x="0" y="2695519"/>
          <a:ext cx="7372350" cy="88568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Include characteristics of the community including those that increase child sexual abuse risk factors, as well as those that demonstrate a readiness to address child sexual abuse</a:t>
          </a:r>
          <a:endParaRPr lang="en-US" sz="2000" kern="1200" dirty="0"/>
        </a:p>
      </dsp:txBody>
      <dsp:txXfrm>
        <a:off x="43236" y="2738755"/>
        <a:ext cx="7285878" cy="79921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3263F-899A-43B1-8FB2-AAE73FCBB7F2}">
      <dsp:nvSpPr>
        <dsp:cNvPr id="0" name=""/>
        <dsp:cNvSpPr/>
      </dsp:nvSpPr>
      <dsp:spPr>
        <a:xfrm>
          <a:off x="0" y="591056"/>
          <a:ext cx="7772400" cy="92569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Limit to 1.5 pages</a:t>
          </a:r>
          <a:endParaRPr lang="en-US" sz="2800" kern="1200" dirty="0"/>
        </a:p>
      </dsp:txBody>
      <dsp:txXfrm>
        <a:off x="45189" y="636245"/>
        <a:ext cx="7682022" cy="835321"/>
      </dsp:txXfrm>
    </dsp:sp>
    <dsp:sp modelId="{107B4D23-CF13-472E-867E-148F1068CA6E}">
      <dsp:nvSpPr>
        <dsp:cNvPr id="0" name=""/>
        <dsp:cNvSpPr/>
      </dsp:nvSpPr>
      <dsp:spPr>
        <a:xfrm>
          <a:off x="0" y="1705606"/>
          <a:ext cx="7772400" cy="194699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u="none" kern="1200" dirty="0" smtClean="0"/>
            <a:t>Describe the proposed child sexual abuse prevention efforts and the methodology for preventing child sexual abuse in the target area – describe project intentions, and how goals and anticipated outcomes are to be realized</a:t>
          </a:r>
          <a:endParaRPr lang="en-US" sz="2800" u="none" kern="1200" dirty="0"/>
        </a:p>
      </dsp:txBody>
      <dsp:txXfrm>
        <a:off x="95044" y="1800650"/>
        <a:ext cx="7582312" cy="175690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373CC-7A88-4B98-A4AE-7B02DBF1C31B}">
      <dsp:nvSpPr>
        <dsp:cNvPr id="0" name=""/>
        <dsp:cNvSpPr/>
      </dsp:nvSpPr>
      <dsp:spPr>
        <a:xfrm>
          <a:off x="0" y="52257"/>
          <a:ext cx="8610600" cy="1952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smtClean="0"/>
            <a:t>Limit to1 page</a:t>
          </a:r>
          <a:endParaRPr lang="en-US" sz="3400" kern="1200"/>
        </a:p>
      </dsp:txBody>
      <dsp:txXfrm>
        <a:off x="95314" y="147571"/>
        <a:ext cx="8419972" cy="1761896"/>
      </dsp:txXfrm>
    </dsp:sp>
    <dsp:sp modelId="{769CD9DB-1DD3-4BB1-8272-DB76FAE4213F}">
      <dsp:nvSpPr>
        <dsp:cNvPr id="0" name=""/>
        <dsp:cNvSpPr/>
      </dsp:nvSpPr>
      <dsp:spPr>
        <a:xfrm>
          <a:off x="0" y="2102702"/>
          <a:ext cx="8610600" cy="3102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smtClean="0"/>
            <a:t>Identify and briefly describe the community partners who will be involved in this project, including the role they will play in the project.  Please attach Memorandums of Understanding and/or Letters of Support, or other documentation</a:t>
          </a:r>
          <a:endParaRPr lang="en-US" sz="3400" kern="1200"/>
        </a:p>
      </dsp:txBody>
      <dsp:txXfrm>
        <a:off x="151468" y="2254170"/>
        <a:ext cx="8307664" cy="279990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6BA8F-76EB-4052-BD16-7773B8F1EEE1}">
      <dsp:nvSpPr>
        <dsp:cNvPr id="0" name=""/>
        <dsp:cNvSpPr/>
      </dsp:nvSpPr>
      <dsp:spPr>
        <a:xfrm>
          <a:off x="0" y="0"/>
          <a:ext cx="7620000" cy="13988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Limit to ¾ page</a:t>
          </a:r>
          <a:endParaRPr lang="en-US" sz="2900" kern="1200"/>
        </a:p>
      </dsp:txBody>
      <dsp:txXfrm>
        <a:off x="68284" y="68284"/>
        <a:ext cx="7483432" cy="1262237"/>
      </dsp:txXfrm>
    </dsp:sp>
    <dsp:sp modelId="{AD0D02D2-6423-4EED-9C16-C398CEC92622}">
      <dsp:nvSpPr>
        <dsp:cNvPr id="0" name=""/>
        <dsp:cNvSpPr/>
      </dsp:nvSpPr>
      <dsp:spPr>
        <a:xfrm>
          <a:off x="0" y="1558358"/>
          <a:ext cx="7620000" cy="22743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State the mission of the applicant organization. Describe any experience or accomplishments in the area of child abuse and neglect prevention, including applicant history of providing child abuse and neglect prevention services </a:t>
          </a:r>
          <a:endParaRPr lang="en-US" sz="2900" kern="1200"/>
        </a:p>
      </dsp:txBody>
      <dsp:txXfrm>
        <a:off x="111026" y="1669384"/>
        <a:ext cx="7397948" cy="205231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F1C721-D1B8-4A95-81F8-68B11A84011C}">
      <dsp:nvSpPr>
        <dsp:cNvPr id="0" name=""/>
        <dsp:cNvSpPr/>
      </dsp:nvSpPr>
      <dsp:spPr>
        <a:xfrm>
          <a:off x="0" y="0"/>
          <a:ext cx="7586663" cy="105560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Limit to 1 page </a:t>
          </a:r>
          <a:endParaRPr lang="en-US" sz="2900" kern="1200"/>
        </a:p>
      </dsp:txBody>
      <dsp:txXfrm>
        <a:off x="51530" y="51530"/>
        <a:ext cx="7483603" cy="952543"/>
      </dsp:txXfrm>
    </dsp:sp>
    <dsp:sp modelId="{438BBCEC-A4CA-469E-830F-32B50D227963}">
      <dsp:nvSpPr>
        <dsp:cNvPr id="0" name=""/>
        <dsp:cNvSpPr/>
      </dsp:nvSpPr>
      <dsp:spPr>
        <a:xfrm>
          <a:off x="0" y="1090657"/>
          <a:ext cx="7586663" cy="22743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Align with Attachment 2 (budget template). Detail the expenses requested in the budget for Year 1 only.  Please include the basis for cost and an explanation of why the request is important to the implementation of the project </a:t>
          </a:r>
          <a:endParaRPr lang="en-US" sz="2900" kern="1200" dirty="0"/>
        </a:p>
      </dsp:txBody>
      <dsp:txXfrm>
        <a:off x="111026" y="1201683"/>
        <a:ext cx="7364611" cy="205231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E0E15-DBB4-4449-B698-9BC9878FABFB}">
      <dsp:nvSpPr>
        <dsp:cNvPr id="0" name=""/>
        <dsp:cNvSpPr/>
      </dsp:nvSpPr>
      <dsp:spPr>
        <a:xfrm>
          <a:off x="0" y="67819"/>
          <a:ext cx="7289800" cy="124769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Year 1 – budget for 6-month contract</a:t>
          </a:r>
          <a:endParaRPr lang="en-US" sz="2500" kern="1200" dirty="0"/>
        </a:p>
      </dsp:txBody>
      <dsp:txXfrm>
        <a:off x="60907" y="128726"/>
        <a:ext cx="7167986" cy="1125881"/>
      </dsp:txXfrm>
    </dsp:sp>
    <dsp:sp modelId="{A3A552C2-7B4E-45FF-9B41-47039DEF84D3}">
      <dsp:nvSpPr>
        <dsp:cNvPr id="0" name=""/>
        <dsp:cNvSpPr/>
      </dsp:nvSpPr>
      <dsp:spPr>
        <a:xfrm>
          <a:off x="0" y="1387514"/>
          <a:ext cx="7289800" cy="124769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Years 2-4 – budgets based on 12-month contracts and award will be no more that 2 x the amount awarded in year one	</a:t>
          </a:r>
          <a:endParaRPr lang="en-US" sz="2500" kern="1200" dirty="0"/>
        </a:p>
      </dsp:txBody>
      <dsp:txXfrm>
        <a:off x="60907" y="1448421"/>
        <a:ext cx="7167986" cy="1125881"/>
      </dsp:txXfrm>
    </dsp:sp>
    <dsp:sp modelId="{585E3ECE-E031-4EFA-9C7F-6593299B6BD9}">
      <dsp:nvSpPr>
        <dsp:cNvPr id="0" name=""/>
        <dsp:cNvSpPr/>
      </dsp:nvSpPr>
      <dsp:spPr>
        <a:xfrm>
          <a:off x="0" y="2743200"/>
          <a:ext cx="7289800" cy="124769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Year 5 – budget for 6-month contract and award amount will be the same as in year one</a:t>
          </a:r>
          <a:endParaRPr lang="en-US" sz="2500" kern="1200" dirty="0"/>
        </a:p>
      </dsp:txBody>
      <dsp:txXfrm>
        <a:off x="60907" y="2804107"/>
        <a:ext cx="7167986" cy="112588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EEA44-0458-4247-A8A2-BFF2745DCDAE}">
      <dsp:nvSpPr>
        <dsp:cNvPr id="0" name=""/>
        <dsp:cNvSpPr/>
      </dsp:nvSpPr>
      <dsp:spPr>
        <a:xfrm>
          <a:off x="0" y="4035"/>
          <a:ext cx="7461504" cy="1732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Must use the logic model template (Attachment 2)</a:t>
          </a:r>
          <a:endParaRPr lang="en-US" sz="2700" kern="1200"/>
        </a:p>
      </dsp:txBody>
      <dsp:txXfrm>
        <a:off x="84574" y="88609"/>
        <a:ext cx="7292356" cy="1563366"/>
      </dsp:txXfrm>
    </dsp:sp>
    <dsp:sp modelId="{9E0C59D8-E722-4C3E-BD20-7852883BC8DA}">
      <dsp:nvSpPr>
        <dsp:cNvPr id="0" name=""/>
        <dsp:cNvSpPr/>
      </dsp:nvSpPr>
      <dsp:spPr>
        <a:xfrm>
          <a:off x="0" y="1814310"/>
          <a:ext cx="7461504" cy="1732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Detail the goal(s), objectives, anticipated outcomes, activities and timeline for the proposed project, as well as what evaluation* tools or data collection tools will be used to assess the project.</a:t>
          </a:r>
          <a:endParaRPr lang="en-US" sz="2700" kern="1200" dirty="0"/>
        </a:p>
      </dsp:txBody>
      <dsp:txXfrm>
        <a:off x="84574" y="1898884"/>
        <a:ext cx="7292356" cy="156336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FDA07-1270-4836-8843-6A9C5B742949}">
      <dsp:nvSpPr>
        <dsp:cNvPr id="0" name=""/>
        <dsp:cNvSpPr/>
      </dsp:nvSpPr>
      <dsp:spPr>
        <a:xfrm>
          <a:off x="0" y="16805"/>
          <a:ext cx="8077200" cy="10881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Applicants </a:t>
          </a:r>
          <a:r>
            <a:rPr lang="en-US" sz="3000" b="1" u="sng" kern="1200" dirty="0" smtClean="0"/>
            <a:t>MUST</a:t>
          </a:r>
          <a:r>
            <a:rPr lang="en-US" sz="3000" kern="1200" dirty="0" smtClean="0"/>
            <a:t> use the forms provided by the Children’s Trust Fund.</a:t>
          </a:r>
          <a:endParaRPr lang="en-US" sz="3000" kern="1200" dirty="0"/>
        </a:p>
      </dsp:txBody>
      <dsp:txXfrm>
        <a:off x="53117" y="69922"/>
        <a:ext cx="7970966" cy="98186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9A5CF-15A2-46B3-83DB-EDB353378191}">
      <dsp:nvSpPr>
        <dsp:cNvPr id="0" name=""/>
        <dsp:cNvSpPr/>
      </dsp:nvSpPr>
      <dsp:spPr>
        <a:xfrm>
          <a:off x="0" y="239745"/>
          <a:ext cx="8216153" cy="11969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dirty="0" smtClean="0"/>
            <a:t>Letter of Intent to apply and (if invited) full proposals must be emailed to </a:t>
          </a:r>
          <a:r>
            <a:rPr lang="en-US" sz="3300" kern="1200" dirty="0" smtClean="0">
              <a:hlinkClick xmlns:r="http://schemas.openxmlformats.org/officeDocument/2006/relationships" r:id="rId1"/>
            </a:rPr>
            <a:t>ctf@oa.mo.gov</a:t>
          </a:r>
          <a:r>
            <a:rPr lang="en-US" sz="3300" kern="1200" dirty="0" smtClean="0"/>
            <a:t>. </a:t>
          </a:r>
          <a:endParaRPr lang="en-US" sz="3300" kern="1200" dirty="0"/>
        </a:p>
      </dsp:txBody>
      <dsp:txXfrm>
        <a:off x="58428" y="298173"/>
        <a:ext cx="8099297" cy="10800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E7FC9-AE1E-4214-A4B2-738C3D17C984}">
      <dsp:nvSpPr>
        <dsp:cNvPr id="0" name=""/>
        <dsp:cNvSpPr/>
      </dsp:nvSpPr>
      <dsp:spPr>
        <a:xfrm>
          <a:off x="0" y="11022"/>
          <a:ext cx="7289800" cy="105183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Preventing child sexual abuse is a CTF strategic priority</a:t>
          </a:r>
          <a:endParaRPr lang="en-US" sz="2900" kern="1200" dirty="0"/>
        </a:p>
      </dsp:txBody>
      <dsp:txXfrm>
        <a:off x="51346" y="62368"/>
        <a:ext cx="7187108" cy="949138"/>
      </dsp:txXfrm>
    </dsp:sp>
    <dsp:sp modelId="{F6C7A65D-6766-4726-BEFE-CBA40896CF94}">
      <dsp:nvSpPr>
        <dsp:cNvPr id="0" name=""/>
        <dsp:cNvSpPr/>
      </dsp:nvSpPr>
      <dsp:spPr>
        <a:xfrm>
          <a:off x="0" y="1146372"/>
          <a:ext cx="7289800" cy="105183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First time release of funds solely targeting the prevention of child sexual abuse</a:t>
          </a:r>
          <a:endParaRPr lang="en-US" sz="2900" kern="1200" dirty="0"/>
        </a:p>
      </dsp:txBody>
      <dsp:txXfrm>
        <a:off x="51346" y="1197718"/>
        <a:ext cx="7187108" cy="949138"/>
      </dsp:txXfrm>
    </dsp:sp>
    <dsp:sp modelId="{0383ED2D-73F2-4FE4-83FF-8CF30BB17713}">
      <dsp:nvSpPr>
        <dsp:cNvPr id="0" name=""/>
        <dsp:cNvSpPr/>
      </dsp:nvSpPr>
      <dsp:spPr>
        <a:xfrm>
          <a:off x="0" y="2281722"/>
          <a:ext cx="7289800" cy="105183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Up to $2 million allocated over 48 months</a:t>
          </a:r>
          <a:endParaRPr lang="en-US" sz="2900" kern="1200" dirty="0"/>
        </a:p>
      </dsp:txBody>
      <dsp:txXfrm>
        <a:off x="51346" y="2333068"/>
        <a:ext cx="7187108" cy="949138"/>
      </dsp:txXfrm>
    </dsp:sp>
    <dsp:sp modelId="{AB0E8BEE-4D35-40BC-9085-3D90CD6B21C0}">
      <dsp:nvSpPr>
        <dsp:cNvPr id="0" name=""/>
        <dsp:cNvSpPr/>
      </dsp:nvSpPr>
      <dsp:spPr>
        <a:xfrm>
          <a:off x="0" y="3417072"/>
          <a:ext cx="7289800" cy="105183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Priority on creating a culture of protection and prevention </a:t>
          </a:r>
          <a:endParaRPr lang="en-US" sz="2900" kern="1200" dirty="0"/>
        </a:p>
      </dsp:txBody>
      <dsp:txXfrm>
        <a:off x="51346" y="3468418"/>
        <a:ext cx="7187108" cy="949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AE909-6373-41B3-9E70-2EF63E844001}">
      <dsp:nvSpPr>
        <dsp:cNvPr id="0" name=""/>
        <dsp:cNvSpPr/>
      </dsp:nvSpPr>
      <dsp:spPr>
        <a:xfrm>
          <a:off x="0" y="10287"/>
          <a:ext cx="7613650" cy="1199926"/>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Eligible communities</a:t>
          </a:r>
          <a:endParaRPr lang="en-US" sz="3300" kern="1200" dirty="0"/>
        </a:p>
      </dsp:txBody>
      <dsp:txXfrm>
        <a:off x="58576" y="68863"/>
        <a:ext cx="7496498" cy="1082774"/>
      </dsp:txXfrm>
    </dsp:sp>
    <dsp:sp modelId="{C51EA316-51FE-4DE9-AB46-C6965E2B7DC4}">
      <dsp:nvSpPr>
        <dsp:cNvPr id="0" name=""/>
        <dsp:cNvSpPr/>
      </dsp:nvSpPr>
      <dsp:spPr>
        <a:xfrm>
          <a:off x="0" y="1305253"/>
          <a:ext cx="7613650" cy="1199926"/>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Public health approach</a:t>
          </a:r>
          <a:endParaRPr lang="en-US" sz="3300" kern="1200" dirty="0"/>
        </a:p>
      </dsp:txBody>
      <dsp:txXfrm>
        <a:off x="58576" y="1363829"/>
        <a:ext cx="7496498" cy="1082774"/>
      </dsp:txXfrm>
    </dsp:sp>
    <dsp:sp modelId="{99A94F7F-7798-464B-AB52-3FFC3CC18F2F}">
      <dsp:nvSpPr>
        <dsp:cNvPr id="0" name=""/>
        <dsp:cNvSpPr/>
      </dsp:nvSpPr>
      <dsp:spPr>
        <a:xfrm>
          <a:off x="0" y="2600219"/>
          <a:ext cx="7613650" cy="1199926"/>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Collaboration between key community partners</a:t>
          </a:r>
          <a:endParaRPr lang="en-US" sz="3300" kern="1200" dirty="0"/>
        </a:p>
      </dsp:txBody>
      <dsp:txXfrm>
        <a:off x="58576" y="2658795"/>
        <a:ext cx="7496498" cy="1082774"/>
      </dsp:txXfrm>
    </dsp:sp>
    <dsp:sp modelId="{FCAA3496-79F8-4830-A449-13CEDC5C2ABD}">
      <dsp:nvSpPr>
        <dsp:cNvPr id="0" name=""/>
        <dsp:cNvSpPr/>
      </dsp:nvSpPr>
      <dsp:spPr>
        <a:xfrm>
          <a:off x="0" y="3895186"/>
          <a:ext cx="7613650" cy="1199926"/>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Layered, multi-intervention approach</a:t>
          </a:r>
          <a:endParaRPr lang="en-US" sz="3300" kern="1200" dirty="0"/>
        </a:p>
      </dsp:txBody>
      <dsp:txXfrm>
        <a:off x="58576" y="3953762"/>
        <a:ext cx="7496498" cy="10827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F98BE-3AF4-498E-8F24-9C784C4B9E39}">
      <dsp:nvSpPr>
        <dsp:cNvPr id="0" name=""/>
        <dsp:cNvSpPr/>
      </dsp:nvSpPr>
      <dsp:spPr>
        <a:xfrm>
          <a:off x="0" y="0"/>
          <a:ext cx="7289800" cy="9430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Only zip codes with high rates </a:t>
          </a:r>
          <a:r>
            <a:rPr lang="en-US" sz="2600" b="1" u="sng" kern="1200" dirty="0" smtClean="0"/>
            <a:t>or</a:t>
          </a:r>
          <a:r>
            <a:rPr lang="en-US" sz="2600" kern="1200" dirty="0" smtClean="0"/>
            <a:t> high counts of child sexual abuse will be considered	</a:t>
          </a:r>
          <a:endParaRPr lang="en-US" sz="2600" kern="1200" dirty="0"/>
        </a:p>
      </dsp:txBody>
      <dsp:txXfrm>
        <a:off x="46034" y="46034"/>
        <a:ext cx="7197732" cy="850952"/>
      </dsp:txXfrm>
    </dsp:sp>
    <dsp:sp modelId="{081B0B48-0C1F-46FF-9F8A-E9DABAF41C6A}">
      <dsp:nvSpPr>
        <dsp:cNvPr id="0" name=""/>
        <dsp:cNvSpPr/>
      </dsp:nvSpPr>
      <dsp:spPr>
        <a:xfrm>
          <a:off x="0" y="1030902"/>
          <a:ext cx="7289800" cy="9430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Zip codes with high rates </a:t>
          </a:r>
          <a:r>
            <a:rPr lang="en-US" sz="2600" b="1" u="sng" kern="1200" dirty="0" smtClean="0"/>
            <a:t>and</a:t>
          </a:r>
          <a:r>
            <a:rPr lang="en-US" sz="2600" kern="1200" dirty="0" smtClean="0"/>
            <a:t> high counts of child sexual abuse will be given special consideration</a:t>
          </a:r>
          <a:endParaRPr lang="en-US" sz="2600" kern="1200" dirty="0"/>
        </a:p>
      </dsp:txBody>
      <dsp:txXfrm>
        <a:off x="46034" y="1076936"/>
        <a:ext cx="7197732" cy="850952"/>
      </dsp:txXfrm>
    </dsp:sp>
    <dsp:sp modelId="{626A1C17-710B-4EA0-87D3-6BB1083588E9}">
      <dsp:nvSpPr>
        <dsp:cNvPr id="0" name=""/>
        <dsp:cNvSpPr/>
      </dsp:nvSpPr>
      <dsp:spPr>
        <a:xfrm>
          <a:off x="0" y="2048802"/>
          <a:ext cx="7289800" cy="9430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Child Sexual Abuse – 30 Highest Zip Codes by Rate and Count:  </a:t>
          </a:r>
          <a:r>
            <a:rPr lang="en-US" sz="2600" kern="1200" dirty="0" smtClean="0">
              <a:hlinkClick xmlns:r="http://schemas.openxmlformats.org/officeDocument/2006/relationships" r:id="rId1"/>
            </a:rPr>
            <a:t>https://arcg.is/1TS9Db2</a:t>
          </a:r>
          <a:endParaRPr lang="en-US" sz="2600" kern="1200" dirty="0"/>
        </a:p>
      </dsp:txBody>
      <dsp:txXfrm>
        <a:off x="46034" y="2094836"/>
        <a:ext cx="7197732" cy="850952"/>
      </dsp:txXfrm>
    </dsp:sp>
    <dsp:sp modelId="{E877EACC-7EFA-47A0-8F89-0CDC151D593A}">
      <dsp:nvSpPr>
        <dsp:cNvPr id="0" name=""/>
        <dsp:cNvSpPr/>
      </dsp:nvSpPr>
      <dsp:spPr>
        <a:xfrm>
          <a:off x="0" y="3066702"/>
          <a:ext cx="7289800" cy="9430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Average Child Sexual Abuse Report Rates by County (2008-2018):  </a:t>
          </a:r>
          <a:r>
            <a:rPr lang="en-US" sz="2600" kern="1200" dirty="0" smtClean="0">
              <a:hlinkClick xmlns:r="http://schemas.openxmlformats.org/officeDocument/2006/relationships" r:id="rId2"/>
            </a:rPr>
            <a:t>https://arcg.is/11j1Ku0</a:t>
          </a:r>
          <a:endParaRPr lang="en-US" sz="2600" kern="1200" dirty="0"/>
        </a:p>
      </dsp:txBody>
      <dsp:txXfrm>
        <a:off x="46034" y="3112736"/>
        <a:ext cx="7197732" cy="8509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63779-520E-4F9F-B85A-9CA4190C3CCB}">
      <dsp:nvSpPr>
        <dsp:cNvPr id="0" name=""/>
        <dsp:cNvSpPr/>
      </dsp:nvSpPr>
      <dsp:spPr>
        <a:xfrm>
          <a:off x="0" y="553512"/>
          <a:ext cx="7289800" cy="752895"/>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Define the problem</a:t>
          </a:r>
          <a:endParaRPr lang="en-US" sz="3300" kern="1200" dirty="0"/>
        </a:p>
      </dsp:txBody>
      <dsp:txXfrm>
        <a:off x="36753" y="590265"/>
        <a:ext cx="7216294" cy="679389"/>
      </dsp:txXfrm>
    </dsp:sp>
    <dsp:sp modelId="{6CDD7441-753A-4CB1-9D33-F1C84765A859}">
      <dsp:nvSpPr>
        <dsp:cNvPr id="0" name=""/>
        <dsp:cNvSpPr/>
      </dsp:nvSpPr>
      <dsp:spPr>
        <a:xfrm>
          <a:off x="0" y="1401447"/>
          <a:ext cx="7289800" cy="752895"/>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Identify risk and protective factors</a:t>
          </a:r>
          <a:endParaRPr lang="en-US" sz="3300" kern="1200" dirty="0"/>
        </a:p>
      </dsp:txBody>
      <dsp:txXfrm>
        <a:off x="36753" y="1438200"/>
        <a:ext cx="7216294" cy="679389"/>
      </dsp:txXfrm>
    </dsp:sp>
    <dsp:sp modelId="{49C93FE7-4314-46C8-AB72-B7C5165F3D25}">
      <dsp:nvSpPr>
        <dsp:cNvPr id="0" name=""/>
        <dsp:cNvSpPr/>
      </dsp:nvSpPr>
      <dsp:spPr>
        <a:xfrm>
          <a:off x="0" y="2249382"/>
          <a:ext cx="7289800" cy="752895"/>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Develop/Implement prevention strategies</a:t>
          </a:r>
          <a:endParaRPr lang="en-US" sz="3300" kern="1200" dirty="0"/>
        </a:p>
      </dsp:txBody>
      <dsp:txXfrm>
        <a:off x="36753" y="2286135"/>
        <a:ext cx="7216294" cy="679389"/>
      </dsp:txXfrm>
    </dsp:sp>
    <dsp:sp modelId="{3D7BF06E-6BAE-4755-A39D-6A57671DF5B8}">
      <dsp:nvSpPr>
        <dsp:cNvPr id="0" name=""/>
        <dsp:cNvSpPr/>
      </dsp:nvSpPr>
      <dsp:spPr>
        <a:xfrm>
          <a:off x="0" y="3097317"/>
          <a:ext cx="7289800" cy="752895"/>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Assure widespread adoption</a:t>
          </a:r>
          <a:endParaRPr lang="en-US" sz="3300" kern="1200" dirty="0"/>
        </a:p>
      </dsp:txBody>
      <dsp:txXfrm>
        <a:off x="36753" y="3134070"/>
        <a:ext cx="7216294" cy="6793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4D00A-42C6-4EEE-858A-4B00CE075D69}">
      <dsp:nvSpPr>
        <dsp:cNvPr id="0" name=""/>
        <dsp:cNvSpPr/>
      </dsp:nvSpPr>
      <dsp:spPr>
        <a:xfrm>
          <a:off x="0" y="16740"/>
          <a:ext cx="7289800" cy="76752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Identify shared goals and co-benefits across sectors to build trust, enable </a:t>
          </a:r>
          <a:r>
            <a:rPr lang="en-US" sz="2000" kern="1200" baseline="0" dirty="0" smtClean="0"/>
            <a:t>partnerships</a:t>
          </a:r>
          <a:r>
            <a:rPr lang="en-US" sz="2000" kern="1200" dirty="0" smtClean="0"/>
            <a:t> and share successes</a:t>
          </a:r>
          <a:endParaRPr lang="en-US" sz="2000" kern="1200" dirty="0"/>
        </a:p>
      </dsp:txBody>
      <dsp:txXfrm>
        <a:off x="37467" y="54207"/>
        <a:ext cx="7214866" cy="692586"/>
      </dsp:txXfrm>
    </dsp:sp>
    <dsp:sp modelId="{60909334-C92B-4CC5-ACCE-BA6CA53DCFA9}">
      <dsp:nvSpPr>
        <dsp:cNvPr id="0" name=""/>
        <dsp:cNvSpPr/>
      </dsp:nvSpPr>
      <dsp:spPr>
        <a:xfrm>
          <a:off x="0" y="902340"/>
          <a:ext cx="7289800" cy="76752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Engage partners early and develop relationships</a:t>
          </a:r>
          <a:endParaRPr lang="en-US" sz="2000" kern="1200" dirty="0"/>
        </a:p>
      </dsp:txBody>
      <dsp:txXfrm>
        <a:off x="37467" y="939807"/>
        <a:ext cx="7214866" cy="692586"/>
      </dsp:txXfrm>
    </dsp:sp>
    <dsp:sp modelId="{2D9A0CB0-7D30-4520-8C0C-39B804CE4A6E}">
      <dsp:nvSpPr>
        <dsp:cNvPr id="0" name=""/>
        <dsp:cNvSpPr/>
      </dsp:nvSpPr>
      <dsp:spPr>
        <a:xfrm>
          <a:off x="0" y="1787940"/>
          <a:ext cx="7289800" cy="76752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Define a common language across and within sectors to help remove communication barriers</a:t>
          </a:r>
          <a:endParaRPr lang="en-US" sz="2000" kern="1200" dirty="0"/>
        </a:p>
      </dsp:txBody>
      <dsp:txXfrm>
        <a:off x="37467" y="1825407"/>
        <a:ext cx="7214866" cy="692586"/>
      </dsp:txXfrm>
    </dsp:sp>
    <dsp:sp modelId="{538E7BE5-F26F-4308-8445-D58AD8CC0EF3}">
      <dsp:nvSpPr>
        <dsp:cNvPr id="0" name=""/>
        <dsp:cNvSpPr/>
      </dsp:nvSpPr>
      <dsp:spPr>
        <a:xfrm>
          <a:off x="0" y="2673540"/>
          <a:ext cx="7289800" cy="76752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Activate the community to help frame the conversation and build community buy-in</a:t>
          </a:r>
          <a:endParaRPr lang="en-US" sz="2000" kern="1200" dirty="0"/>
        </a:p>
      </dsp:txBody>
      <dsp:txXfrm>
        <a:off x="37467" y="2711007"/>
        <a:ext cx="7214866" cy="692586"/>
      </dsp:txXfrm>
    </dsp:sp>
    <dsp:sp modelId="{1E030D6B-8C9F-4A39-A04E-6BEB3DB453F5}">
      <dsp:nvSpPr>
        <dsp:cNvPr id="0" name=""/>
        <dsp:cNvSpPr/>
      </dsp:nvSpPr>
      <dsp:spPr>
        <a:xfrm>
          <a:off x="0" y="3559140"/>
          <a:ext cx="7289800" cy="76752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Leverage funding, resources and willingness to partner from complementary programs to support cross-agency efforts</a:t>
          </a:r>
          <a:endParaRPr lang="en-US" sz="2000" kern="1200" dirty="0"/>
        </a:p>
      </dsp:txBody>
      <dsp:txXfrm>
        <a:off x="37467" y="3596607"/>
        <a:ext cx="7214866"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C70BE-7A32-4F09-BD71-6DA683DB5D81}">
      <dsp:nvSpPr>
        <dsp:cNvPr id="0" name=""/>
        <dsp:cNvSpPr/>
      </dsp:nvSpPr>
      <dsp:spPr>
        <a:xfrm>
          <a:off x="0" y="39144"/>
          <a:ext cx="7289800" cy="1345372"/>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Two step process</a:t>
          </a:r>
          <a:endParaRPr lang="en-US" sz="3700" kern="1200" dirty="0"/>
        </a:p>
      </dsp:txBody>
      <dsp:txXfrm>
        <a:off x="65676" y="104820"/>
        <a:ext cx="7158448" cy="1214020"/>
      </dsp:txXfrm>
    </dsp:sp>
    <dsp:sp modelId="{66C246EA-3EA1-4797-A0D5-E82947420AEA}">
      <dsp:nvSpPr>
        <dsp:cNvPr id="0" name=""/>
        <dsp:cNvSpPr/>
      </dsp:nvSpPr>
      <dsp:spPr>
        <a:xfrm>
          <a:off x="0" y="1491076"/>
          <a:ext cx="7289800" cy="1345372"/>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Letter of Intent (LOI) due September 15, 2020</a:t>
          </a:r>
          <a:endParaRPr lang="en-US" sz="3700" kern="1200" dirty="0"/>
        </a:p>
      </dsp:txBody>
      <dsp:txXfrm>
        <a:off x="65676" y="1556752"/>
        <a:ext cx="7158448" cy="1214020"/>
      </dsp:txXfrm>
    </dsp:sp>
    <dsp:sp modelId="{5C1785BE-2ED8-4EF7-B473-328F93839D2E}">
      <dsp:nvSpPr>
        <dsp:cNvPr id="0" name=""/>
        <dsp:cNvSpPr/>
      </dsp:nvSpPr>
      <dsp:spPr>
        <a:xfrm>
          <a:off x="0" y="2943008"/>
          <a:ext cx="7289800" cy="1345372"/>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Full applications due October 30, 2020 (by invitation only)</a:t>
          </a:r>
          <a:endParaRPr lang="en-US" sz="3700" kern="1200" dirty="0"/>
        </a:p>
      </dsp:txBody>
      <dsp:txXfrm>
        <a:off x="65676" y="3008684"/>
        <a:ext cx="7158448" cy="12140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97F9C-FDE8-4517-A7AB-6AA086A6EFB4}">
      <dsp:nvSpPr>
        <dsp:cNvPr id="0" name=""/>
        <dsp:cNvSpPr/>
      </dsp:nvSpPr>
      <dsp:spPr>
        <a:xfrm>
          <a:off x="0" y="450681"/>
          <a:ext cx="7289800" cy="105183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Due by close of business on September 15, 2020.  Email LOIs to </a:t>
          </a:r>
          <a:r>
            <a:rPr lang="en-US" sz="2900" b="1" kern="1200" dirty="0" smtClean="0">
              <a:hlinkClick xmlns:r="http://schemas.openxmlformats.org/officeDocument/2006/relationships" r:id="rId1"/>
            </a:rPr>
            <a:t>ctf@oa.mo.gov</a:t>
          </a:r>
          <a:endParaRPr lang="en-US" sz="2900" kern="1200" dirty="0"/>
        </a:p>
      </dsp:txBody>
      <dsp:txXfrm>
        <a:off x="51346" y="502027"/>
        <a:ext cx="7187108" cy="949138"/>
      </dsp:txXfrm>
    </dsp:sp>
    <dsp:sp modelId="{47B4A5E5-348C-43D4-BBCE-04F792A2E94B}">
      <dsp:nvSpPr>
        <dsp:cNvPr id="0" name=""/>
        <dsp:cNvSpPr/>
      </dsp:nvSpPr>
      <dsp:spPr>
        <a:xfrm>
          <a:off x="0" y="1586031"/>
          <a:ext cx="7289800" cy="105183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Complete all sections of the LOI, keeping it to three pages</a:t>
          </a:r>
          <a:endParaRPr lang="en-US" sz="2900" kern="1200" dirty="0"/>
        </a:p>
      </dsp:txBody>
      <dsp:txXfrm>
        <a:off x="51346" y="1637377"/>
        <a:ext cx="7187108" cy="949138"/>
      </dsp:txXfrm>
    </dsp:sp>
    <dsp:sp modelId="{C7519293-D82B-4370-A49F-122C93B72788}">
      <dsp:nvSpPr>
        <dsp:cNvPr id="0" name=""/>
        <dsp:cNvSpPr/>
      </dsp:nvSpPr>
      <dsp:spPr>
        <a:xfrm>
          <a:off x="0" y="2721381"/>
          <a:ext cx="7289800" cy="1051830"/>
        </a:xfrm>
        <a:prstGeom prst="roundRect">
          <a:avLst/>
        </a:prstGeom>
        <a:solidFill>
          <a:schemeClr val="accent1">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LOIs will be reviewed and invitations to submit full proposals emailed by September 30, 2020</a:t>
          </a:r>
          <a:endParaRPr lang="en-US" sz="2900" kern="1200" dirty="0"/>
        </a:p>
      </dsp:txBody>
      <dsp:txXfrm>
        <a:off x="51346" y="2772727"/>
        <a:ext cx="7187108" cy="9491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0111F-8536-4C19-81B2-53D9F407108A}">
      <dsp:nvSpPr>
        <dsp:cNvPr id="0" name=""/>
        <dsp:cNvSpPr/>
      </dsp:nvSpPr>
      <dsp:spPr>
        <a:xfrm>
          <a:off x="397059" y="794"/>
          <a:ext cx="3093181" cy="18559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Single spaced with font no smaller than 11</a:t>
          </a:r>
          <a:endParaRPr lang="en-US" sz="3200" kern="1200" dirty="0"/>
        </a:p>
      </dsp:txBody>
      <dsp:txXfrm>
        <a:off x="397059" y="794"/>
        <a:ext cx="3093181" cy="1855909"/>
      </dsp:txXfrm>
    </dsp:sp>
    <dsp:sp modelId="{56F72885-FC1A-48B5-AC2A-73713D185060}">
      <dsp:nvSpPr>
        <dsp:cNvPr id="0" name=""/>
        <dsp:cNvSpPr/>
      </dsp:nvSpPr>
      <dsp:spPr>
        <a:xfrm>
          <a:off x="3799559" y="794"/>
          <a:ext cx="3093181" cy="18559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Follow the outline noted in the RFP</a:t>
          </a:r>
          <a:endParaRPr lang="en-US" sz="3200" kern="1200" dirty="0"/>
        </a:p>
      </dsp:txBody>
      <dsp:txXfrm>
        <a:off x="3799559" y="794"/>
        <a:ext cx="3093181" cy="1855909"/>
      </dsp:txXfrm>
    </dsp:sp>
    <dsp:sp modelId="{B3F98116-69A1-483F-8EB4-5781F78C830A}">
      <dsp:nvSpPr>
        <dsp:cNvPr id="0" name=""/>
        <dsp:cNvSpPr/>
      </dsp:nvSpPr>
      <dsp:spPr>
        <a:xfrm>
          <a:off x="397059" y="2166021"/>
          <a:ext cx="3093181" cy="18559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Separate each section with headings</a:t>
          </a:r>
          <a:endParaRPr lang="en-US" sz="3200" kern="1200" dirty="0"/>
        </a:p>
      </dsp:txBody>
      <dsp:txXfrm>
        <a:off x="397059" y="2166021"/>
        <a:ext cx="3093181" cy="1855909"/>
      </dsp:txXfrm>
    </dsp:sp>
    <dsp:sp modelId="{9CFD5CEA-DD71-4085-848A-61152C7B7A40}">
      <dsp:nvSpPr>
        <dsp:cNvPr id="0" name=""/>
        <dsp:cNvSpPr/>
      </dsp:nvSpPr>
      <dsp:spPr>
        <a:xfrm>
          <a:off x="3799559" y="2166021"/>
          <a:ext cx="3093181" cy="18559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t>Adhere to the noted page limits</a:t>
          </a:r>
          <a:endParaRPr lang="en-US" sz="3200" kern="1200" dirty="0"/>
        </a:p>
        <a:p>
          <a:pPr marL="228600" lvl="1" indent="-228600" algn="l" defTabSz="1111250">
            <a:lnSpc>
              <a:spcPct val="90000"/>
            </a:lnSpc>
            <a:spcBef>
              <a:spcPct val="0"/>
            </a:spcBef>
            <a:spcAft>
              <a:spcPct val="15000"/>
            </a:spcAft>
            <a:buChar char="••"/>
          </a:pPr>
          <a:endParaRPr lang="en-US" sz="2500" kern="1200" dirty="0"/>
        </a:p>
      </dsp:txBody>
      <dsp:txXfrm>
        <a:off x="3799559" y="2166021"/>
        <a:ext cx="3093181" cy="18559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6" cy="465138"/>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lvl1pPr defTabSz="921511">
              <a:defRPr sz="1200"/>
            </a:lvl1pPr>
          </a:lstStyle>
          <a:p>
            <a:endParaRPr lang="en-US"/>
          </a:p>
        </p:txBody>
      </p:sp>
      <p:sp>
        <p:nvSpPr>
          <p:cNvPr id="12291" name="Rectangle 3"/>
          <p:cNvSpPr>
            <a:spLocks noGrp="1" noChangeArrowheads="1"/>
          </p:cNvSpPr>
          <p:nvPr>
            <p:ph type="dt" sz="quarter" idx="1"/>
          </p:nvPr>
        </p:nvSpPr>
        <p:spPr bwMode="auto">
          <a:xfrm>
            <a:off x="3971925" y="0"/>
            <a:ext cx="3038476" cy="465138"/>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lvl1pPr algn="r" defTabSz="921511">
              <a:defRPr sz="1200"/>
            </a:lvl1pPr>
          </a:lstStyle>
          <a:p>
            <a:endParaRPr lang="en-US"/>
          </a:p>
        </p:txBody>
      </p:sp>
      <p:sp>
        <p:nvSpPr>
          <p:cNvPr id="12292" name="Rectangle 4"/>
          <p:cNvSpPr>
            <a:spLocks noGrp="1" noChangeArrowheads="1"/>
          </p:cNvSpPr>
          <p:nvPr>
            <p:ph type="ftr" sz="quarter" idx="2"/>
          </p:nvPr>
        </p:nvSpPr>
        <p:spPr bwMode="auto">
          <a:xfrm>
            <a:off x="0" y="8831265"/>
            <a:ext cx="3038476" cy="465137"/>
          </a:xfrm>
          <a:prstGeom prst="rect">
            <a:avLst/>
          </a:prstGeom>
          <a:noFill/>
          <a:ln w="9525">
            <a:noFill/>
            <a:miter lim="800000"/>
            <a:headEnd/>
            <a:tailEnd/>
          </a:ln>
          <a:effectLst/>
        </p:spPr>
        <p:txBody>
          <a:bodyPr vert="horz" wrap="square" lIns="92179" tIns="46089" rIns="92179" bIns="46089" numCol="1" anchor="b" anchorCtr="0" compatLnSpc="1">
            <a:prstTxWarp prst="textNoShape">
              <a:avLst/>
            </a:prstTxWarp>
          </a:bodyPr>
          <a:lstStyle>
            <a:lvl1pPr defTabSz="921511">
              <a:defRPr sz="1200"/>
            </a:lvl1pPr>
          </a:lstStyle>
          <a:p>
            <a:endParaRPr lang="en-US"/>
          </a:p>
        </p:txBody>
      </p:sp>
      <p:sp>
        <p:nvSpPr>
          <p:cNvPr id="12293" name="Rectangle 5"/>
          <p:cNvSpPr>
            <a:spLocks noGrp="1" noChangeArrowheads="1"/>
          </p:cNvSpPr>
          <p:nvPr>
            <p:ph type="sldNum" sz="quarter" idx="3"/>
          </p:nvPr>
        </p:nvSpPr>
        <p:spPr bwMode="auto">
          <a:xfrm>
            <a:off x="3971925" y="8831265"/>
            <a:ext cx="3038476" cy="465137"/>
          </a:xfrm>
          <a:prstGeom prst="rect">
            <a:avLst/>
          </a:prstGeom>
          <a:noFill/>
          <a:ln w="9525">
            <a:noFill/>
            <a:miter lim="800000"/>
            <a:headEnd/>
            <a:tailEnd/>
          </a:ln>
          <a:effectLst/>
        </p:spPr>
        <p:txBody>
          <a:bodyPr vert="horz" wrap="square" lIns="92179" tIns="46089" rIns="92179" bIns="46089" numCol="1" anchor="b" anchorCtr="0" compatLnSpc="1">
            <a:prstTxWarp prst="textNoShape">
              <a:avLst/>
            </a:prstTxWarp>
          </a:bodyPr>
          <a:lstStyle>
            <a:lvl1pPr algn="r" defTabSz="921511">
              <a:defRPr sz="1200"/>
            </a:lvl1pPr>
          </a:lstStyle>
          <a:p>
            <a:fld id="{CF556FD8-ADB5-41C2-B1EA-A61700489EF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38476" cy="465138"/>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lvl1pPr defTabSz="921511">
              <a:defRPr sz="1200"/>
            </a:lvl1pPr>
          </a:lstStyle>
          <a:p>
            <a:endParaRPr lang="en-US"/>
          </a:p>
        </p:txBody>
      </p:sp>
      <p:sp>
        <p:nvSpPr>
          <p:cNvPr id="86019" name="Rectangle 3"/>
          <p:cNvSpPr>
            <a:spLocks noGrp="1" noChangeArrowheads="1"/>
          </p:cNvSpPr>
          <p:nvPr>
            <p:ph type="dt" idx="1"/>
          </p:nvPr>
        </p:nvSpPr>
        <p:spPr bwMode="auto">
          <a:xfrm>
            <a:off x="3971925" y="0"/>
            <a:ext cx="3038476" cy="465138"/>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lvl1pPr algn="r" defTabSz="921511">
              <a:defRPr sz="1200"/>
            </a:lvl1pPr>
          </a:lstStyle>
          <a:p>
            <a:endParaRPr lang="en-US"/>
          </a:p>
        </p:txBody>
      </p:sp>
      <p:sp>
        <p:nvSpPr>
          <p:cNvPr id="86020" name="Rectangle 4"/>
          <p:cNvSpPr>
            <a:spLocks noGrp="1" noRot="1" noChangeAspect="1" noChangeArrowheads="1" noTextEdit="1"/>
          </p:cNvSpPr>
          <p:nvPr>
            <p:ph type="sldImg" idx="2"/>
          </p:nvPr>
        </p:nvSpPr>
        <p:spPr bwMode="auto">
          <a:xfrm>
            <a:off x="1185863" y="698500"/>
            <a:ext cx="4643437" cy="3482975"/>
          </a:xfrm>
          <a:prstGeom prst="rect">
            <a:avLst/>
          </a:prstGeom>
          <a:noFill/>
          <a:ln w="9525">
            <a:solidFill>
              <a:srgbClr val="000000"/>
            </a:solidFill>
            <a:miter lim="800000"/>
            <a:headEnd/>
            <a:tailEnd/>
          </a:ln>
          <a:effectLst/>
        </p:spPr>
      </p:sp>
      <p:sp>
        <p:nvSpPr>
          <p:cNvPr id="86021" name="Rectangle 5"/>
          <p:cNvSpPr>
            <a:spLocks noGrp="1" noChangeArrowheads="1"/>
          </p:cNvSpPr>
          <p:nvPr>
            <p:ph type="body" sz="quarter" idx="3"/>
          </p:nvPr>
        </p:nvSpPr>
        <p:spPr bwMode="auto">
          <a:xfrm>
            <a:off x="935040" y="4416427"/>
            <a:ext cx="5140325" cy="4181475"/>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2" name="Rectangle 6"/>
          <p:cNvSpPr>
            <a:spLocks noGrp="1" noChangeArrowheads="1"/>
          </p:cNvSpPr>
          <p:nvPr>
            <p:ph type="ftr" sz="quarter" idx="4"/>
          </p:nvPr>
        </p:nvSpPr>
        <p:spPr bwMode="auto">
          <a:xfrm>
            <a:off x="0" y="8831265"/>
            <a:ext cx="3038476" cy="465137"/>
          </a:xfrm>
          <a:prstGeom prst="rect">
            <a:avLst/>
          </a:prstGeom>
          <a:noFill/>
          <a:ln w="9525">
            <a:noFill/>
            <a:miter lim="800000"/>
            <a:headEnd/>
            <a:tailEnd/>
          </a:ln>
          <a:effectLst/>
        </p:spPr>
        <p:txBody>
          <a:bodyPr vert="horz" wrap="square" lIns="92179" tIns="46089" rIns="92179" bIns="46089" numCol="1" anchor="b" anchorCtr="0" compatLnSpc="1">
            <a:prstTxWarp prst="textNoShape">
              <a:avLst/>
            </a:prstTxWarp>
          </a:bodyPr>
          <a:lstStyle>
            <a:lvl1pPr defTabSz="921511">
              <a:defRPr sz="1200"/>
            </a:lvl1pPr>
          </a:lstStyle>
          <a:p>
            <a:endParaRPr lang="en-US"/>
          </a:p>
        </p:txBody>
      </p:sp>
      <p:sp>
        <p:nvSpPr>
          <p:cNvPr id="86023" name="Rectangle 7"/>
          <p:cNvSpPr>
            <a:spLocks noGrp="1" noChangeArrowheads="1"/>
          </p:cNvSpPr>
          <p:nvPr>
            <p:ph type="sldNum" sz="quarter" idx="5"/>
          </p:nvPr>
        </p:nvSpPr>
        <p:spPr bwMode="auto">
          <a:xfrm>
            <a:off x="3971925" y="8831265"/>
            <a:ext cx="3038476" cy="465137"/>
          </a:xfrm>
          <a:prstGeom prst="rect">
            <a:avLst/>
          </a:prstGeom>
          <a:noFill/>
          <a:ln w="9525">
            <a:noFill/>
            <a:miter lim="800000"/>
            <a:headEnd/>
            <a:tailEnd/>
          </a:ln>
          <a:effectLst/>
        </p:spPr>
        <p:txBody>
          <a:bodyPr vert="horz" wrap="square" lIns="92179" tIns="46089" rIns="92179" bIns="46089" numCol="1" anchor="b" anchorCtr="0" compatLnSpc="1">
            <a:prstTxWarp prst="textNoShape">
              <a:avLst/>
            </a:prstTxWarp>
          </a:bodyPr>
          <a:lstStyle>
            <a:lvl1pPr algn="r" defTabSz="921511">
              <a:defRPr sz="1200"/>
            </a:lvl1pPr>
          </a:lstStyle>
          <a:p>
            <a:fld id="{F1D6A053-3AF9-4F11-A7F6-9CF37FEE6F1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rcg.is/1TS9Db2"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arcg.is/11j1Ku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preventioninstitute.org/tools/spectrum-prevention-0"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prevent360.org/about-prevent-360"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0F5F0-792F-4C71-8796-4EFB4ACFF295}" type="slidenum">
              <a:rPr lang="en-US"/>
              <a:pPr/>
              <a:t>1</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r>
              <a:rPr lang="en-US" sz="1600" dirty="0" smtClean="0"/>
              <a:t>Welcome</a:t>
            </a:r>
          </a:p>
          <a:p>
            <a:endParaRPr lang="en-US" sz="1600" dirty="0" smtClean="0"/>
          </a:p>
          <a:p>
            <a:r>
              <a:rPr lang="en-US" sz="1600" dirty="0" smtClean="0"/>
              <a:t> </a:t>
            </a:r>
            <a:endParaRPr lang="en-US" sz="16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14</a:t>
            </a:fld>
            <a:endParaRPr lang="en-US"/>
          </a:p>
        </p:txBody>
      </p:sp>
    </p:spTree>
    <p:extLst>
      <p:ext uri="{BB962C8B-B14F-4D97-AF65-F5344CB8AC3E}">
        <p14:creationId xmlns:p14="http://schemas.microsoft.com/office/powerpoint/2010/main" val="1785409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a:t>
            </a:r>
            <a:r>
              <a:rPr lang="en-US" baseline="0" dirty="0" smtClean="0"/>
              <a:t> data that supports the need.</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15</a:t>
            </a:fld>
            <a:endParaRPr lang="en-US"/>
          </a:p>
        </p:txBody>
      </p:sp>
    </p:spTree>
    <p:extLst>
      <p:ext uri="{BB962C8B-B14F-4D97-AF65-F5344CB8AC3E}">
        <p14:creationId xmlns:p14="http://schemas.microsoft.com/office/powerpoint/2010/main" val="45242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16</a:t>
            </a:fld>
            <a:endParaRPr lang="en-US"/>
          </a:p>
        </p:txBody>
      </p:sp>
    </p:spTree>
    <p:extLst>
      <p:ext uri="{BB962C8B-B14F-4D97-AF65-F5344CB8AC3E}">
        <p14:creationId xmlns:p14="http://schemas.microsoft.com/office/powerpoint/2010/main" val="2232793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Priority</a:t>
            </a:r>
            <a:r>
              <a:rPr lang="en-US" baseline="0" dirty="0" smtClean="0"/>
              <a:t> consideration will be given to </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18</a:t>
            </a:fld>
            <a:endParaRPr lang="en-US"/>
          </a:p>
        </p:txBody>
      </p:sp>
    </p:spTree>
    <p:extLst>
      <p:ext uri="{BB962C8B-B14F-4D97-AF65-F5344CB8AC3E}">
        <p14:creationId xmlns:p14="http://schemas.microsoft.com/office/powerpoint/2010/main" val="1510295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r>
              <a:rPr lang="en-US" dirty="0" smtClean="0"/>
              <a:t>*While estimates for Years 2-5 are requested on Attachment 2, detail for those years are not needed for this proposal.  Successful applicants will be required to submit renewal applications for each additional year of the project. Detailed budgets will be required at the time of renewal for each additional year of the project.</a:t>
            </a:r>
          </a:p>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19</a:t>
            </a:fld>
            <a:endParaRPr lang="en-US"/>
          </a:p>
        </p:txBody>
      </p:sp>
    </p:spTree>
    <p:extLst>
      <p:ext uri="{BB962C8B-B14F-4D97-AF65-F5344CB8AC3E}">
        <p14:creationId xmlns:p14="http://schemas.microsoft.com/office/powerpoint/2010/main" val="2013541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Salaries and Wages – wages</a:t>
            </a:r>
            <a:r>
              <a:rPr lang="en-US" sz="1600" baseline="0" dirty="0" smtClean="0"/>
              <a:t> for personnel that will be working on the project for which CTF funding is being requested</a:t>
            </a:r>
          </a:p>
          <a:p>
            <a:r>
              <a:rPr lang="en-US" sz="1600" baseline="0" dirty="0" smtClean="0"/>
              <a:t>Fringe Benefits –fringe benefit costs to support CTF-funded project staff</a:t>
            </a:r>
          </a:p>
          <a:p>
            <a:r>
              <a:rPr lang="en-US" sz="1600" baseline="0" dirty="0" smtClean="0"/>
              <a:t>Contractual Services – must be documented with a contract detailing services to be performed and agreed upon compensation</a:t>
            </a:r>
          </a:p>
          <a:p>
            <a:r>
              <a:rPr lang="en-US" sz="1600" baseline="0" dirty="0" smtClean="0"/>
              <a:t>Space Costs – space costs specific project-related staff</a:t>
            </a:r>
          </a:p>
          <a:p>
            <a:r>
              <a:rPr lang="en-US" sz="1600" baseline="0" dirty="0" smtClean="0"/>
              <a:t>Consumable Supplies – Office supplies</a:t>
            </a:r>
          </a:p>
          <a:p>
            <a:r>
              <a:rPr lang="en-US" sz="1600" baseline="0" dirty="0" smtClean="0"/>
              <a:t>Travel – Meals, mileage and lodging related to project specific services or  project staff development (travel to approved conference).  Mileage capped at 37 cents/mile (state rate).</a:t>
            </a:r>
          </a:p>
          <a:p>
            <a:endParaRPr lang="en-US" sz="1600" baseline="0" dirty="0" smtClean="0"/>
          </a:p>
          <a:p>
            <a:endParaRPr lang="en-US" sz="1600" baseline="0" dirty="0" smtClean="0"/>
          </a:p>
        </p:txBody>
      </p:sp>
      <p:sp>
        <p:nvSpPr>
          <p:cNvPr id="4" name="Slide Number Placeholder 3"/>
          <p:cNvSpPr>
            <a:spLocks noGrp="1"/>
          </p:cNvSpPr>
          <p:nvPr>
            <p:ph type="sldNum" sz="quarter" idx="10"/>
          </p:nvPr>
        </p:nvSpPr>
        <p:spPr/>
        <p:txBody>
          <a:bodyPr/>
          <a:lstStyle/>
          <a:p>
            <a:fld id="{F1D6A053-3AF9-4F11-A7F6-9CF37FEE6F10}" type="slidenum">
              <a:rPr lang="en-US" smtClean="0"/>
              <a:pPr/>
              <a:t>20</a:t>
            </a:fld>
            <a:endParaRPr lang="en-US"/>
          </a:p>
        </p:txBody>
      </p:sp>
    </p:spTree>
    <p:extLst>
      <p:ext uri="{BB962C8B-B14F-4D97-AF65-F5344CB8AC3E}">
        <p14:creationId xmlns:p14="http://schemas.microsoft.com/office/powerpoint/2010/main" val="4105128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Communications – costs related to landline</a:t>
            </a:r>
            <a:r>
              <a:rPr lang="en-US" baseline="0" dirty="0" smtClean="0"/>
              <a:t> and cell phone services</a:t>
            </a:r>
          </a:p>
          <a:p>
            <a:r>
              <a:rPr lang="en-US" baseline="0" dirty="0" smtClean="0"/>
              <a:t>Non-consumables – equipment, furniture</a:t>
            </a:r>
          </a:p>
          <a:p>
            <a:r>
              <a:rPr lang="en-US" baseline="0" dirty="0" smtClean="0"/>
              <a:t>Program Related Expenses – materials for working with parents/families, conference registrations</a:t>
            </a:r>
          </a:p>
          <a:p>
            <a:r>
              <a:rPr lang="en-US" baseline="0" dirty="0" smtClean="0"/>
              <a:t>Other Costs – if awarded, annual background check fees may be requested through the grant.  Administrative costs (capped at 5%).</a:t>
            </a:r>
          </a:p>
          <a:p>
            <a:r>
              <a:rPr lang="en-US" baseline="0" dirty="0" smtClean="0"/>
              <a:t>  	For the sake of reporting volunteer time as match, please include that estimated value on the Other Costs line-item/Local match column</a:t>
            </a:r>
          </a:p>
          <a:p>
            <a:pPr marL="0" indent="0">
              <a:buFont typeface="Wingdings" panose="05000000000000000000" pitchFamily="2" charset="2"/>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21</a:t>
            </a:fld>
            <a:endParaRPr lang="en-US"/>
          </a:p>
        </p:txBody>
      </p:sp>
    </p:spTree>
    <p:extLst>
      <p:ext uri="{BB962C8B-B14F-4D97-AF65-F5344CB8AC3E}">
        <p14:creationId xmlns:p14="http://schemas.microsoft.com/office/powerpoint/2010/main" val="3213593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22</a:t>
            </a:fld>
            <a:endParaRPr lang="en-US"/>
          </a:p>
        </p:txBody>
      </p:sp>
    </p:spTree>
    <p:extLst>
      <p:ext uri="{BB962C8B-B14F-4D97-AF65-F5344CB8AC3E}">
        <p14:creationId xmlns:p14="http://schemas.microsoft.com/office/powerpoint/2010/main" val="226257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a</a:t>
            </a:r>
            <a:r>
              <a:rPr lang="en-US" baseline="0" dirty="0" smtClean="0"/>
              <a:t> grant is awarded in year one for $50,000 for a six-month contract.  Grantee’s maximum amount available for years 2-4 (12-month contracts) is $100,000 each year.  The fifth year will be a six-month contract and the award amount $50,000 in this example (same as for the first year).</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24</a:t>
            </a:fld>
            <a:endParaRPr lang="en-US"/>
          </a:p>
        </p:txBody>
      </p:sp>
    </p:spTree>
    <p:extLst>
      <p:ext uri="{BB962C8B-B14F-4D97-AF65-F5344CB8AC3E}">
        <p14:creationId xmlns:p14="http://schemas.microsoft.com/office/powerpoint/2010/main" val="2552900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956712-152B-458D-998E-F60512791887}" type="slidenum">
              <a:rPr lang="en-US"/>
              <a:pPr/>
              <a:t>2</a:t>
            </a:fld>
            <a:endParaRPr lang="en-U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smtClean="0"/>
              <a:t> </a:t>
            </a:r>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25</a:t>
            </a:fld>
            <a:endParaRPr lang="en-US"/>
          </a:p>
        </p:txBody>
      </p:sp>
    </p:spTree>
    <p:extLst>
      <p:ext uri="{BB962C8B-B14F-4D97-AF65-F5344CB8AC3E}">
        <p14:creationId xmlns:p14="http://schemas.microsoft.com/office/powerpoint/2010/main" val="3795822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 may be process oriented – for example, revising</a:t>
            </a:r>
            <a:r>
              <a:rPr lang="en-US" baseline="0" dirty="0" smtClean="0"/>
              <a:t> an agencies policies and procedures as they relate to preventing child sexual abuse.</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27</a:t>
            </a:fld>
            <a:endParaRPr lang="en-US"/>
          </a:p>
        </p:txBody>
      </p:sp>
    </p:spTree>
    <p:extLst>
      <p:ext uri="{BB962C8B-B14F-4D97-AF65-F5344CB8AC3E}">
        <p14:creationId xmlns:p14="http://schemas.microsoft.com/office/powerpoint/2010/main" val="1711793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The</a:t>
            </a:r>
            <a:r>
              <a:rPr lang="en-US" baseline="0" dirty="0" smtClean="0"/>
              <a:t> tools you propose to use to evaluate the success of project must measure data related to the anticipated outcomes.</a:t>
            </a:r>
            <a:endParaRPr lang="en-US" dirty="0" smtClean="0"/>
          </a:p>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28</a:t>
            </a:fld>
            <a:endParaRPr lang="en-US"/>
          </a:p>
        </p:txBody>
      </p:sp>
    </p:spTree>
    <p:extLst>
      <p:ext uri="{BB962C8B-B14F-4D97-AF65-F5344CB8AC3E}">
        <p14:creationId xmlns:p14="http://schemas.microsoft.com/office/powerpoint/2010/main" val="27298327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29</a:t>
            </a:fld>
            <a:endParaRPr lang="en-US"/>
          </a:p>
        </p:txBody>
      </p:sp>
    </p:spTree>
    <p:extLst>
      <p:ext uri="{BB962C8B-B14F-4D97-AF65-F5344CB8AC3E}">
        <p14:creationId xmlns:p14="http://schemas.microsoft.com/office/powerpoint/2010/main" val="677350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6A053-3AF9-4F11-A7F6-9CF37FEE6F10}" type="slidenum">
              <a:rPr lang="en-US" smtClean="0"/>
              <a:pPr/>
              <a:t>30</a:t>
            </a:fld>
            <a:endParaRPr lang="en-US"/>
          </a:p>
        </p:txBody>
      </p:sp>
    </p:spTree>
    <p:extLst>
      <p:ext uri="{BB962C8B-B14F-4D97-AF65-F5344CB8AC3E}">
        <p14:creationId xmlns:p14="http://schemas.microsoft.com/office/powerpoint/2010/main" val="571774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6A053-3AF9-4F11-A7F6-9CF37FEE6F10}" type="slidenum">
              <a:rPr lang="en-US" smtClean="0"/>
              <a:pPr/>
              <a:t>31</a:t>
            </a:fld>
            <a:endParaRPr lang="en-US"/>
          </a:p>
        </p:txBody>
      </p:sp>
    </p:spTree>
    <p:extLst>
      <p:ext uri="{BB962C8B-B14F-4D97-AF65-F5344CB8AC3E}">
        <p14:creationId xmlns:p14="http://schemas.microsoft.com/office/powerpoint/2010/main" val="8564332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awarded…more detail and instruction will be included in the award</a:t>
            </a:r>
            <a:r>
              <a:rPr lang="en-US" baseline="0" dirty="0" smtClean="0"/>
              <a:t> notification and compliance meeting for successful applicants.  </a:t>
            </a:r>
          </a:p>
          <a:p>
            <a:r>
              <a:rPr lang="en-US" baseline="0" dirty="0" smtClean="0"/>
              <a:t>Site visits:  In person or virtual. Purpose is to discuss program progress, as well as review of documentation related to expenditures.</a:t>
            </a:r>
          </a:p>
          <a:p>
            <a:r>
              <a:rPr lang="en-US" baseline="0" dirty="0" smtClean="0"/>
              <a:t>Progress reports:  Required as part of renewal application process.  </a:t>
            </a:r>
          </a:p>
          <a:p>
            <a:r>
              <a:rPr lang="en-US" baseline="0" dirty="0" smtClean="0"/>
              <a:t>Annual reports:  Due July 31 for the preceding fiscal year.</a:t>
            </a:r>
          </a:p>
          <a:p>
            <a:r>
              <a:rPr lang="en-US" baseline="0" dirty="0" smtClean="0"/>
              <a:t>Compliance meeting – will be virtual</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32</a:t>
            </a:fld>
            <a:endParaRPr lang="en-US"/>
          </a:p>
        </p:txBody>
      </p:sp>
    </p:spTree>
    <p:extLst>
      <p:ext uri="{BB962C8B-B14F-4D97-AF65-F5344CB8AC3E}">
        <p14:creationId xmlns:p14="http://schemas.microsoft.com/office/powerpoint/2010/main" val="41624242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6A053-3AF9-4F11-A7F6-9CF37FEE6F10}" type="slidenum">
              <a:rPr lang="en-US" smtClean="0"/>
              <a:pPr/>
              <a:t>33</a:t>
            </a:fld>
            <a:endParaRPr lang="en-US"/>
          </a:p>
        </p:txBody>
      </p:sp>
    </p:spTree>
    <p:extLst>
      <p:ext uri="{BB962C8B-B14F-4D97-AF65-F5344CB8AC3E}">
        <p14:creationId xmlns:p14="http://schemas.microsoft.com/office/powerpoint/2010/main" val="2623345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6A053-3AF9-4F11-A7F6-9CF37FEE6F10}" type="slidenum">
              <a:rPr lang="en-US" smtClean="0"/>
              <a:pPr/>
              <a:t>34</a:t>
            </a:fld>
            <a:endParaRPr lang="en-US"/>
          </a:p>
        </p:txBody>
      </p:sp>
    </p:spTree>
    <p:extLst>
      <p:ext uri="{BB962C8B-B14F-4D97-AF65-F5344CB8AC3E}">
        <p14:creationId xmlns:p14="http://schemas.microsoft.com/office/powerpoint/2010/main" val="21667124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15300-30AB-4041-9B02-63A51C1FE3FA}" type="slidenum">
              <a:rPr lang="en-US"/>
              <a:pPr/>
              <a:t>35</a:t>
            </a:fld>
            <a:endParaRPr lang="en-U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 </a:t>
            </a:r>
            <a:endParaRPr lang="en-US" sz="2000"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4</a:t>
            </a:fld>
            <a:endParaRPr lang="en-US"/>
          </a:p>
        </p:txBody>
      </p:sp>
    </p:spTree>
    <p:extLst>
      <p:ext uri="{BB962C8B-B14F-4D97-AF65-F5344CB8AC3E}">
        <p14:creationId xmlns:p14="http://schemas.microsoft.com/office/powerpoint/2010/main" val="1995872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mn-cs"/>
              </a:rPr>
              <a:t>Website &gt; Funded Programs main tab: Funding Opportunities</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36</a:t>
            </a:fld>
            <a:endParaRPr lang="en-US"/>
          </a:p>
        </p:txBody>
      </p:sp>
    </p:spTree>
    <p:extLst>
      <p:ext uri="{BB962C8B-B14F-4D97-AF65-F5344CB8AC3E}">
        <p14:creationId xmlns:p14="http://schemas.microsoft.com/office/powerpoint/2010/main" val="27250474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DA84E-1AC2-46DD-A1B4-F757035CCB02}" type="slidenum">
              <a:rPr lang="en-US"/>
              <a:pPr/>
              <a:t>37</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6A053-3AF9-4F11-A7F6-9CF37FEE6F10}" type="slidenum">
              <a:rPr lang="en-US" smtClean="0"/>
              <a:pPr/>
              <a:t>38</a:t>
            </a:fld>
            <a:endParaRPr lang="en-US"/>
          </a:p>
        </p:txBody>
      </p:sp>
    </p:spTree>
    <p:extLst>
      <p:ext uri="{BB962C8B-B14F-4D97-AF65-F5344CB8AC3E}">
        <p14:creationId xmlns:p14="http://schemas.microsoft.com/office/powerpoint/2010/main" val="991402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Times New Roman" pitchFamily="18" charset="0"/>
                <a:ea typeface="+mn-ea"/>
                <a:cs typeface="+mn-cs"/>
              </a:rPr>
              <a:t>Eligible Communities</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Proposals will only be considered for interventions targeting zip codes with high rates </a:t>
            </a:r>
            <a:r>
              <a:rPr lang="en-US" sz="1200" b="1" kern="1200" dirty="0" smtClean="0">
                <a:solidFill>
                  <a:schemeClr val="tx1"/>
                </a:solidFill>
                <a:effectLst/>
                <a:latin typeface="Times New Roman" pitchFamily="18" charset="0"/>
                <a:ea typeface="+mn-ea"/>
                <a:cs typeface="+mn-cs"/>
              </a:rPr>
              <a:t>or</a:t>
            </a:r>
            <a:r>
              <a:rPr lang="en-US" sz="1200" kern="1200" dirty="0" smtClean="0">
                <a:solidFill>
                  <a:schemeClr val="tx1"/>
                </a:solidFill>
                <a:effectLst/>
                <a:latin typeface="Times New Roman" pitchFamily="18" charset="0"/>
                <a:ea typeface="+mn-ea"/>
                <a:cs typeface="+mn-cs"/>
              </a:rPr>
              <a:t> counts of child sexual abuse reports. Special consideration will be given to proposals targeting zip codes with high rates </a:t>
            </a:r>
            <a:r>
              <a:rPr lang="en-US" sz="1200" b="1" kern="1200" dirty="0" smtClean="0">
                <a:solidFill>
                  <a:schemeClr val="tx1"/>
                </a:solidFill>
                <a:effectLst/>
                <a:latin typeface="Times New Roman" pitchFamily="18" charset="0"/>
                <a:ea typeface="+mn-ea"/>
                <a:cs typeface="+mn-cs"/>
              </a:rPr>
              <a:t>and</a:t>
            </a:r>
            <a:r>
              <a:rPr lang="en-US" sz="1200" kern="1200" dirty="0" smtClean="0">
                <a:solidFill>
                  <a:schemeClr val="tx1"/>
                </a:solidFill>
                <a:effectLst/>
                <a:latin typeface="Times New Roman" pitchFamily="18" charset="0"/>
                <a:ea typeface="+mn-ea"/>
                <a:cs typeface="+mn-cs"/>
              </a:rPr>
              <a:t> high counts of child sexual abuse reports.</a:t>
            </a:r>
          </a:p>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Please see the following maps to determine which Missouri communities are eligible for funding.</a:t>
            </a:r>
          </a:p>
          <a:p>
            <a:r>
              <a:rPr lang="en-US" sz="1200" kern="1200" dirty="0" smtClean="0">
                <a:solidFill>
                  <a:schemeClr val="tx1"/>
                </a:solidFill>
                <a:effectLst/>
                <a:latin typeface="Times New Roman" pitchFamily="18" charset="0"/>
                <a:ea typeface="+mn-ea"/>
                <a:cs typeface="+mn-cs"/>
              </a:rPr>
              <a:t>Child Sexual Abuse – 30 Highest Zip Codes by Rate and Count: </a:t>
            </a:r>
          </a:p>
          <a:p>
            <a:r>
              <a:rPr lang="en-US" sz="1200" u="sng" kern="1200" dirty="0" smtClean="0">
                <a:solidFill>
                  <a:schemeClr val="tx1"/>
                </a:solidFill>
                <a:effectLst/>
                <a:latin typeface="Times New Roman" pitchFamily="18" charset="0"/>
                <a:ea typeface="+mn-ea"/>
                <a:cs typeface="+mn-cs"/>
                <a:hlinkClick r:id="rId3"/>
              </a:rPr>
              <a:t>https://arcg.is/1TS9Db2</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Average Child Sexual Abuse Report Rates by County (2008-2018): </a:t>
            </a:r>
          </a:p>
          <a:p>
            <a:r>
              <a:rPr lang="en-US" sz="1200" u="sng" kern="1200" dirty="0" smtClean="0">
                <a:solidFill>
                  <a:schemeClr val="tx1"/>
                </a:solidFill>
                <a:effectLst/>
                <a:latin typeface="Times New Roman" pitchFamily="18" charset="0"/>
                <a:ea typeface="+mn-ea"/>
                <a:cs typeface="+mn-cs"/>
                <a:hlinkClick r:id="rId4"/>
              </a:rPr>
              <a:t>https://arcg.is/11j1Ku0</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Full county efforts, or efforts extending beyond the zip codes with high rates or counts, will be considered but must be well justified. </a:t>
            </a:r>
          </a:p>
          <a:p>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5</a:t>
            </a:fld>
            <a:endParaRPr lang="en-US"/>
          </a:p>
        </p:txBody>
      </p:sp>
    </p:spTree>
    <p:extLst>
      <p:ext uri="{BB962C8B-B14F-4D97-AF65-F5344CB8AC3E}">
        <p14:creationId xmlns:p14="http://schemas.microsoft.com/office/powerpoint/2010/main" val="3760764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Working together, sharing resources, and combining talents enhance the opportunities and increases</a:t>
            </a:r>
            <a:r>
              <a:rPr lang="en-US" sz="1200" b="0" i="0" kern="1200" baseline="0" dirty="0" smtClean="0">
                <a:solidFill>
                  <a:schemeClr val="tx1"/>
                </a:solidFill>
                <a:effectLst/>
                <a:latin typeface="Times New Roman" pitchFamily="18" charset="0"/>
                <a:ea typeface="+mn-ea"/>
                <a:cs typeface="+mn-cs"/>
              </a:rPr>
              <a:t> chances</a:t>
            </a:r>
            <a:r>
              <a:rPr lang="en-US" sz="1200" b="0" i="0" kern="1200" dirty="0" smtClean="0">
                <a:solidFill>
                  <a:schemeClr val="tx1"/>
                </a:solidFill>
                <a:effectLst/>
                <a:latin typeface="Times New Roman" pitchFamily="18" charset="0"/>
                <a:ea typeface="+mn-ea"/>
                <a:cs typeface="+mn-cs"/>
              </a:rPr>
              <a:t> for achieving anticipated</a:t>
            </a:r>
            <a:r>
              <a:rPr lang="en-US" sz="1200" b="0" i="0" kern="1200" baseline="0" dirty="0" smtClean="0">
                <a:solidFill>
                  <a:schemeClr val="tx1"/>
                </a:solidFill>
                <a:effectLst/>
                <a:latin typeface="Times New Roman" pitchFamily="18" charset="0"/>
                <a:ea typeface="+mn-ea"/>
                <a:cs typeface="+mn-cs"/>
              </a:rPr>
              <a:t> </a:t>
            </a:r>
            <a:r>
              <a:rPr lang="en-US" sz="1200" b="0" i="0" kern="1200" dirty="0" smtClean="0">
                <a:solidFill>
                  <a:schemeClr val="tx1"/>
                </a:solidFill>
                <a:effectLst/>
                <a:latin typeface="Times New Roman" pitchFamily="18" charset="0"/>
                <a:ea typeface="+mn-ea"/>
                <a:cs typeface="+mn-cs"/>
              </a:rPr>
              <a:t>outcomes. Because of the complexity of child sexual abuse, agencies and others that are</a:t>
            </a:r>
            <a:r>
              <a:rPr lang="en-US" sz="1200" b="0" i="0" kern="1200" baseline="0" dirty="0" smtClean="0">
                <a:solidFill>
                  <a:schemeClr val="tx1"/>
                </a:solidFill>
                <a:effectLst/>
                <a:latin typeface="Times New Roman" pitchFamily="18" charset="0"/>
                <a:ea typeface="+mn-ea"/>
                <a:cs typeface="+mn-cs"/>
              </a:rPr>
              <a:t> </a:t>
            </a:r>
            <a:r>
              <a:rPr lang="en-US" sz="1200" b="0" i="0" kern="1200" dirty="0" smtClean="0">
                <a:solidFill>
                  <a:schemeClr val="tx1"/>
                </a:solidFill>
                <a:effectLst/>
                <a:latin typeface="Times New Roman" pitchFamily="18" charset="0"/>
                <a:ea typeface="+mn-ea"/>
                <a:cs typeface="+mn-cs"/>
              </a:rPr>
              <a:t>involved in prevention efforts cannot be as effective working in isolation.</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This</a:t>
            </a:r>
            <a:r>
              <a:rPr lang="en-US" sz="1200" b="0" i="0" kern="1200" baseline="0" dirty="0" smtClean="0">
                <a:solidFill>
                  <a:schemeClr val="tx1"/>
                </a:solidFill>
                <a:effectLst/>
                <a:latin typeface="Times New Roman" pitchFamily="18" charset="0"/>
                <a:ea typeface="+mn-ea"/>
                <a:cs typeface="+mn-cs"/>
              </a:rPr>
              <a:t> table is from the Association of State and Territorial Health Officials’ National Prevention Strategy.  It may be a helpful resource.</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7</a:t>
            </a:fld>
            <a:endParaRPr lang="en-US"/>
          </a:p>
        </p:txBody>
      </p:sp>
    </p:spTree>
    <p:extLst>
      <p:ext uri="{BB962C8B-B14F-4D97-AF65-F5344CB8AC3E}">
        <p14:creationId xmlns:p14="http://schemas.microsoft.com/office/powerpoint/2010/main" val="3357647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Addressing</a:t>
            </a:r>
            <a:r>
              <a:rPr lang="en-US" baseline="0" dirty="0" smtClean="0"/>
              <a:t> child sexual abuse effectively will require multiple strategies, especially when doing so in away that aims to have community-wide impact.  The Prevention Institute’s Spectrum of Prevention illustrates the different layers that go into creating change.  The Prevent 360’s Levels of Prevention illustrate those, from individual to societal levels, in a community that you will want to consider when thinking through strategies and potential interventions.  Originally two different slides, I decided to put these two tables side by side as an opportunity to crosswalk between the two.</a:t>
            </a: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Credit:</a:t>
            </a:r>
            <a:r>
              <a:rPr lang="en-US" baseline="0" dirty="0" smtClean="0"/>
              <a:t> Spectrum of Prevention – The Prevention Institute (</a:t>
            </a:r>
            <a:r>
              <a:rPr lang="en-US" sz="1200" dirty="0" smtClean="0">
                <a:hlinkClick r:id="rId3"/>
              </a:rPr>
              <a:t>https://www.preventioninstitute.org/tools/spectrum-prevention-0</a:t>
            </a:r>
            <a:r>
              <a:rPr lang="en-US" sz="1200" dirty="0" smtClean="0"/>
              <a:t>)</a:t>
            </a:r>
            <a:endParaRPr lang="en-US" baseline="0" dirty="0" smtClean="0"/>
          </a:p>
          <a:p>
            <a:r>
              <a:rPr lang="en-US" baseline="0" dirty="0" smtClean="0"/>
              <a:t>Credit:  Levels of Prevention/ Prevention 360/Monica Burr Foundation (</a:t>
            </a:r>
            <a:r>
              <a:rPr lang="en-US" dirty="0" smtClean="0">
                <a:hlinkClick r:id="rId4"/>
              </a:rPr>
              <a:t>https://www.prevent360.org/about-prevent-360</a:t>
            </a:r>
            <a:r>
              <a:rPr lang="en-US" dirty="0" smtClean="0"/>
              <a:t>)</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8</a:t>
            </a:fld>
            <a:endParaRPr lang="en-US"/>
          </a:p>
        </p:txBody>
      </p:sp>
    </p:spTree>
    <p:extLst>
      <p:ext uri="{BB962C8B-B14F-4D97-AF65-F5344CB8AC3E}">
        <p14:creationId xmlns:p14="http://schemas.microsoft.com/office/powerpoint/2010/main" val="89970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actual grant cycle is 4 calendar years, because</a:t>
            </a:r>
            <a:r>
              <a:rPr lang="en-US" baseline="0" dirty="0" smtClean="0"/>
              <a:t> CTF is appropriated and allocates funding based on the State Fiscal Year, which runs from July 1-June, there will actually be five contract periods, with two of those being 6-months in length.</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9</a:t>
            </a:fld>
            <a:endParaRPr lang="en-US"/>
          </a:p>
        </p:txBody>
      </p:sp>
    </p:spTree>
    <p:extLst>
      <p:ext uri="{BB962C8B-B14F-4D97-AF65-F5344CB8AC3E}">
        <p14:creationId xmlns:p14="http://schemas.microsoft.com/office/powerpoint/2010/main" val="1865374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the</a:t>
            </a:r>
            <a:r>
              <a:rPr lang="en-US" baseline="0" dirty="0" smtClean="0"/>
              <a:t> review process here...panel of reviewers include CTF staff, CTF board members, and external evaluators with expertise in child sexual abuse prevention.</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11</a:t>
            </a:fld>
            <a:endParaRPr lang="en-US"/>
          </a:p>
        </p:txBody>
      </p:sp>
    </p:spTree>
    <p:extLst>
      <p:ext uri="{BB962C8B-B14F-4D97-AF65-F5344CB8AC3E}">
        <p14:creationId xmlns:p14="http://schemas.microsoft.com/office/powerpoint/2010/main" val="885672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2 – please refer to the maps linked on page 1 of RFP.</a:t>
            </a:r>
          </a:p>
          <a:p>
            <a:r>
              <a:rPr lang="en-US" baseline="0" dirty="0" smtClean="0"/>
              <a:t>Question 3 – may also want to include information on potential collaborative partners.</a:t>
            </a:r>
            <a:endParaRPr lang="en-US" dirty="0"/>
          </a:p>
        </p:txBody>
      </p:sp>
      <p:sp>
        <p:nvSpPr>
          <p:cNvPr id="4" name="Slide Number Placeholder 3"/>
          <p:cNvSpPr>
            <a:spLocks noGrp="1"/>
          </p:cNvSpPr>
          <p:nvPr>
            <p:ph type="sldNum" sz="quarter" idx="10"/>
          </p:nvPr>
        </p:nvSpPr>
        <p:spPr/>
        <p:txBody>
          <a:bodyPr/>
          <a:lstStyle/>
          <a:p>
            <a:fld id="{F1D6A053-3AF9-4F11-A7F6-9CF37FEE6F10}" type="slidenum">
              <a:rPr lang="en-US" smtClean="0"/>
              <a:pPr/>
              <a:t>12</a:t>
            </a:fld>
            <a:endParaRPr lang="en-US"/>
          </a:p>
        </p:txBody>
      </p:sp>
    </p:spTree>
    <p:extLst>
      <p:ext uri="{BB962C8B-B14F-4D97-AF65-F5344CB8AC3E}">
        <p14:creationId xmlns:p14="http://schemas.microsoft.com/office/powerpoint/2010/main" val="426679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B3FBA-0AFC-41C1-A751-DB1F7112D6A8}"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14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F08FA-0476-4D70-8A44-6839E6821ABB}" type="slidenum">
              <a:rPr lang="en-US" smtClean="0"/>
              <a:pPr/>
              <a:t>‹#›</a:t>
            </a:fld>
            <a:endParaRPr lang="en-US"/>
          </a:p>
        </p:txBody>
      </p:sp>
    </p:spTree>
    <p:extLst>
      <p:ext uri="{BB962C8B-B14F-4D97-AF65-F5344CB8AC3E}">
        <p14:creationId xmlns:p14="http://schemas.microsoft.com/office/powerpoint/2010/main" val="2341023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F08FA-0476-4D70-8A44-6839E6821AB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97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F08FA-0476-4D70-8A44-6839E6821ABB}" type="slidenum">
              <a:rPr lang="en-US" smtClean="0"/>
              <a:pPr/>
              <a:t>‹#›</a:t>
            </a:fld>
            <a:endParaRPr lang="en-US"/>
          </a:p>
        </p:txBody>
      </p:sp>
    </p:spTree>
    <p:extLst>
      <p:ext uri="{BB962C8B-B14F-4D97-AF65-F5344CB8AC3E}">
        <p14:creationId xmlns:p14="http://schemas.microsoft.com/office/powerpoint/2010/main" val="244798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F314F-2F5B-42A4-AF37-03EA5FE35F92}"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40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F08FA-0476-4D70-8A44-6839E6821ABB}" type="slidenum">
              <a:rPr lang="en-US" smtClean="0"/>
              <a:pPr/>
              <a:t>‹#›</a:t>
            </a:fld>
            <a:endParaRPr lang="en-US"/>
          </a:p>
        </p:txBody>
      </p:sp>
    </p:spTree>
    <p:extLst>
      <p:ext uri="{BB962C8B-B14F-4D97-AF65-F5344CB8AC3E}">
        <p14:creationId xmlns:p14="http://schemas.microsoft.com/office/powerpoint/2010/main" val="214112438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F08FA-0476-4D70-8A44-6839E6821ABB}" type="slidenum">
              <a:rPr lang="en-US" smtClean="0"/>
              <a:pPr/>
              <a:t>‹#›</a:t>
            </a:fld>
            <a:endParaRPr lang="en-US"/>
          </a:p>
        </p:txBody>
      </p:sp>
    </p:spTree>
    <p:extLst>
      <p:ext uri="{BB962C8B-B14F-4D97-AF65-F5344CB8AC3E}">
        <p14:creationId xmlns:p14="http://schemas.microsoft.com/office/powerpoint/2010/main" val="294217543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0214B-0987-490A-B20C-210C5786864D}" type="slidenum">
              <a:rPr lang="en-US" smtClean="0"/>
              <a:pPr/>
              <a:t>‹#›</a:t>
            </a:fld>
            <a:endParaRPr lang="en-US"/>
          </a:p>
        </p:txBody>
      </p:sp>
    </p:spTree>
    <p:extLst>
      <p:ext uri="{BB962C8B-B14F-4D97-AF65-F5344CB8AC3E}">
        <p14:creationId xmlns:p14="http://schemas.microsoft.com/office/powerpoint/2010/main" val="3825900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9C02F0-D24D-47EC-946D-53FFEDA39794}" type="slidenum">
              <a:rPr lang="en-US" smtClean="0"/>
              <a:pPr/>
              <a:t>‹#›</a:t>
            </a:fld>
            <a:endParaRPr lang="en-US"/>
          </a:p>
        </p:txBody>
      </p:sp>
    </p:spTree>
    <p:extLst>
      <p:ext uri="{BB962C8B-B14F-4D97-AF65-F5344CB8AC3E}">
        <p14:creationId xmlns:p14="http://schemas.microsoft.com/office/powerpoint/2010/main" val="219704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F08FA-0476-4D70-8A44-6839E6821ABB}" type="slidenum">
              <a:rPr lang="en-US" smtClean="0"/>
              <a:pPr/>
              <a:t>‹#›</a:t>
            </a:fld>
            <a:endParaRPr lang="en-US"/>
          </a:p>
        </p:txBody>
      </p:sp>
    </p:spTree>
    <p:extLst>
      <p:ext uri="{BB962C8B-B14F-4D97-AF65-F5344CB8AC3E}">
        <p14:creationId xmlns:p14="http://schemas.microsoft.com/office/powerpoint/2010/main" val="342826020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D783D-FD50-466E-BE4A-D4FA1BC873AD}"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73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C9F08FA-0476-4D70-8A44-6839E6821AB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976697"/>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tf@oa.mo.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ctf@oa.mo.gov"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laura.malzner@oa.mo.gov" TargetMode="External"/><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hyperlink" Target="http://www.ctf4kids.org/"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hyperlink" Target="https://www.astho.org/NPS/Toolkit/Characteristics-of-Successful-Collaboration/" TargetMode="Externa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prevent360.org/about-prevent-360" TargetMode="External"/><Relationship Id="rId5" Type="http://schemas.openxmlformats.org/officeDocument/2006/relationships/image" Target="../media/image4.png"/><Relationship Id="rId4" Type="http://schemas.openxmlformats.org/officeDocument/2006/relationships/hyperlink" Target="https://www.preventioninstitute.org/tools/spectrum-prevention-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838200"/>
            <a:ext cx="7669213" cy="2514600"/>
          </a:xfrm>
        </p:spPr>
        <p:txBody>
          <a:bodyPr>
            <a:normAutofit fontScale="90000"/>
          </a:bodyPr>
          <a:lstStyle/>
          <a:p>
            <a:pPr algn="l"/>
            <a:r>
              <a:rPr lang="en-US" dirty="0"/>
              <a:t/>
            </a:r>
            <a:br>
              <a:rPr lang="en-US" dirty="0"/>
            </a:br>
            <a:r>
              <a:rPr lang="en-US" dirty="0"/>
              <a:t/>
            </a:r>
            <a:br>
              <a:rPr lang="en-US" dirty="0"/>
            </a:br>
            <a:r>
              <a:rPr lang="en-US" sz="3600" b="1" dirty="0" smtClean="0">
                <a:latin typeface="+mn-lt"/>
              </a:rPr>
              <a:t>FY 2021 </a:t>
            </a:r>
            <a:br>
              <a:rPr lang="en-US" sz="3600" b="1" dirty="0" smtClean="0">
                <a:latin typeface="+mn-lt"/>
              </a:rPr>
            </a:br>
            <a:r>
              <a:rPr lang="en-US" sz="3600" b="1" dirty="0" smtClean="0">
                <a:latin typeface="+mn-lt"/>
              </a:rPr>
              <a:t>Child Sexual Abuse Prevention</a:t>
            </a:r>
            <a:r>
              <a:rPr lang="en-US" sz="3100" b="1" dirty="0" smtClean="0">
                <a:latin typeface="+mn-lt"/>
              </a:rPr>
              <a:t> Grant funding Opportunity</a:t>
            </a:r>
            <a:r>
              <a:rPr lang="en-US" sz="3100" b="1" dirty="0">
                <a:effectLst>
                  <a:outerShdw blurRad="38100" dist="38100" dir="2700000" algn="tl">
                    <a:srgbClr val="000000">
                      <a:alpha val="43137"/>
                    </a:srgbClr>
                  </a:outerShdw>
                </a:effectLst>
              </a:rPr>
              <a:t/>
            </a:r>
            <a:br>
              <a:rPr lang="en-US" sz="31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
            </a:r>
            <a:br>
              <a:rPr lang="en-US" sz="4000" b="1" dirty="0">
                <a:effectLst>
                  <a:outerShdw blurRad="38100" dist="38100" dir="2700000" algn="tl">
                    <a:srgbClr val="000000">
                      <a:alpha val="43137"/>
                    </a:srgbClr>
                  </a:outerShdw>
                </a:effectLst>
              </a:rPr>
            </a:br>
            <a:endParaRPr lang="en-US" sz="4000" b="1" dirty="0">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1752600" y="4343400"/>
            <a:ext cx="6553200" cy="914400"/>
          </a:xfrm>
        </p:spPr>
        <p:txBody>
          <a:bodyPr>
            <a:normAutofit fontScale="77500" lnSpcReduction="20000"/>
          </a:bodyPr>
          <a:lstStyle/>
          <a:p>
            <a:pPr>
              <a:lnSpc>
                <a:spcPct val="90000"/>
              </a:lnSpc>
            </a:pPr>
            <a:endParaRPr lang="en-US" b="1" i="1" dirty="0">
              <a:effectLst>
                <a:outerShdw blurRad="38100" dist="38100" dir="2700000" algn="tl">
                  <a:srgbClr val="000000"/>
                </a:outerShdw>
              </a:effectLst>
            </a:endParaRPr>
          </a:p>
          <a:p>
            <a:pPr algn="r">
              <a:lnSpc>
                <a:spcPct val="90000"/>
              </a:lnSpc>
            </a:pPr>
            <a:r>
              <a:rPr lang="en-US" sz="3600" b="1" dirty="0" smtClean="0">
                <a:latin typeface="Calibri" pitchFamily="34" charset="0"/>
              </a:rPr>
              <a:t>Pre-Bid Webinar</a:t>
            </a:r>
          </a:p>
          <a:p>
            <a:pPr algn="r">
              <a:lnSpc>
                <a:spcPct val="90000"/>
              </a:lnSpc>
            </a:pPr>
            <a:r>
              <a:rPr lang="en-US" sz="3600" b="1" dirty="0" smtClean="0">
                <a:latin typeface="Calibri" pitchFamily="34" charset="0"/>
              </a:rPr>
              <a:t>Tuesday, August 18, 2020</a:t>
            </a:r>
            <a:endParaRPr lang="en-US" sz="3600" b="1" dirty="0">
              <a:latin typeface="Calibri"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038598"/>
            <a:ext cx="2743206" cy="12192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Application Process</a:t>
            </a:r>
            <a:endParaRPr lang="en-US"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9312542"/>
              </p:ext>
            </p:extLst>
          </p:nvPr>
        </p:nvGraphicFramePr>
        <p:xfrm>
          <a:off x="609600" y="1905000"/>
          <a:ext cx="7289800" cy="4327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6156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Letter of Intent (LOI) to Apply</a:t>
            </a:r>
            <a:endParaRPr lang="en-US"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4320832"/>
              </p:ext>
            </p:extLst>
          </p:nvPr>
        </p:nvGraphicFramePr>
        <p:xfrm>
          <a:off x="768096" y="1981200"/>
          <a:ext cx="7289800" cy="4223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2648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801639" y="2263"/>
            <a:ext cx="5540721" cy="6853473"/>
          </a:xfrm>
          <a:prstGeom prst="rect">
            <a:avLst/>
          </a:prstGeom>
        </p:spPr>
      </p:pic>
    </p:spTree>
    <p:extLst>
      <p:ext uri="{BB962C8B-B14F-4D97-AF65-F5344CB8AC3E}">
        <p14:creationId xmlns:p14="http://schemas.microsoft.com/office/powerpoint/2010/main" val="872867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Narrative</a:t>
            </a:r>
            <a:endParaRPr lang="en-US"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7174537"/>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7672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r>
              <a:rPr lang="en-US" sz="4000" b="1" dirty="0" smtClean="0">
                <a:latin typeface="+mn-lt"/>
              </a:rPr>
              <a:t>Summary – 5 points</a:t>
            </a:r>
            <a:endParaRPr lang="en-US" sz="4000" b="1" dirty="0">
              <a:latin typeface="+mn-lt"/>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26963491"/>
              </p:ext>
            </p:extLst>
          </p:nvPr>
        </p:nvGraphicFramePr>
        <p:xfrm>
          <a:off x="609600" y="1981200"/>
          <a:ext cx="7290055"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n-US" sz="4000" b="1" dirty="0" smtClean="0">
                <a:latin typeface="+mn-lt"/>
              </a:rPr>
              <a:t>Community or Population to be served – 20 points</a:t>
            </a:r>
            <a:endParaRPr lang="en-US" sz="4000" b="1" dirty="0">
              <a:latin typeface="+mn-lt"/>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88704277"/>
              </p:ext>
            </p:extLst>
          </p:nvPr>
        </p:nvGraphicFramePr>
        <p:xfrm>
          <a:off x="685800" y="2209800"/>
          <a:ext cx="737235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n-US" sz="4000" b="1" dirty="0" smtClean="0">
                <a:latin typeface="+mn-lt"/>
              </a:rPr>
              <a:t>Prevention efforts &amp; Methodology – 20 points</a:t>
            </a:r>
            <a:endParaRPr lang="en-US" sz="4000" b="1" dirty="0">
              <a:latin typeface="+mn-lt"/>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34792446"/>
              </p:ext>
            </p:extLst>
          </p:nvPr>
        </p:nvGraphicFramePr>
        <p:xfrm>
          <a:off x="768096" y="1981200"/>
          <a:ext cx="77724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685800" y="304800"/>
            <a:ext cx="7772400" cy="1143000"/>
          </a:xfrm>
        </p:spPr>
        <p:txBody>
          <a:bodyPr/>
          <a:lstStyle/>
          <a:p>
            <a:r>
              <a:rPr lang="en-US" sz="4000" b="1" dirty="0" smtClean="0">
                <a:latin typeface="+mn-lt"/>
              </a:rPr>
              <a:t>Collaboration – 20 points</a:t>
            </a:r>
            <a:endParaRPr lang="en-US" sz="4000" b="1" dirty="0">
              <a:latin typeface="+mn-l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91859160"/>
              </p:ext>
            </p:extLst>
          </p:nvPr>
        </p:nvGraphicFramePr>
        <p:xfrm>
          <a:off x="381000" y="1295400"/>
          <a:ext cx="8610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685800" y="152400"/>
            <a:ext cx="7772400" cy="1143000"/>
          </a:xfrm>
        </p:spPr>
        <p:txBody>
          <a:bodyPr/>
          <a:lstStyle/>
          <a:p>
            <a:r>
              <a:rPr lang="en-US" sz="4000" b="1" dirty="0" smtClean="0">
                <a:latin typeface="+mn-lt"/>
              </a:rPr>
              <a:t>Organizational Mission and experience – 5 points</a:t>
            </a:r>
            <a:endParaRPr lang="en-US" sz="4000" b="1" dirty="0">
              <a:latin typeface="+mn-lt"/>
            </a:endParaRPr>
          </a:p>
        </p:txBody>
      </p:sp>
      <p:graphicFrame>
        <p:nvGraphicFramePr>
          <p:cNvPr id="3" name="Diagram 2"/>
          <p:cNvGraphicFramePr/>
          <p:nvPr>
            <p:extLst>
              <p:ext uri="{D42A27DB-BD31-4B8C-83A1-F6EECF244321}">
                <p14:modId xmlns:p14="http://schemas.microsoft.com/office/powerpoint/2010/main" val="1899462367"/>
              </p:ext>
            </p:extLst>
          </p:nvPr>
        </p:nvGraphicFramePr>
        <p:xfrm>
          <a:off x="762000" y="1981200"/>
          <a:ext cx="7620000" cy="3908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normAutofit/>
          </a:bodyPr>
          <a:lstStyle/>
          <a:p>
            <a:r>
              <a:rPr lang="en-US" sz="3600" b="1" dirty="0" smtClean="0">
                <a:latin typeface="+mn-lt"/>
              </a:rPr>
              <a:t>Program Budget Description and Justification – 10 points</a:t>
            </a:r>
            <a:endParaRPr lang="en-US" sz="3600" b="1" dirty="0">
              <a:latin typeface="+mn-lt"/>
            </a:endParaRPr>
          </a:p>
        </p:txBody>
      </p:sp>
      <p:graphicFrame>
        <p:nvGraphicFramePr>
          <p:cNvPr id="3" name="Diagram 2"/>
          <p:cNvGraphicFramePr/>
          <p:nvPr>
            <p:extLst>
              <p:ext uri="{D42A27DB-BD31-4B8C-83A1-F6EECF244321}">
                <p14:modId xmlns:p14="http://schemas.microsoft.com/office/powerpoint/2010/main" val="1475024855"/>
              </p:ext>
            </p:extLst>
          </p:nvPr>
        </p:nvGraphicFramePr>
        <p:xfrm>
          <a:off x="741307" y="1981200"/>
          <a:ext cx="7586663"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65786" y="5410200"/>
            <a:ext cx="7537704" cy="1354217"/>
          </a:xfrm>
          <a:prstGeom prst="rect">
            <a:avLst/>
          </a:prstGeom>
          <a:noFill/>
        </p:spPr>
        <p:txBody>
          <a:bodyPr wrap="square" rtlCol="0">
            <a:spAutoFit/>
          </a:bodyPr>
          <a:lstStyle/>
          <a:p>
            <a:r>
              <a:rPr lang="en-US" sz="1600" dirty="0"/>
              <a:t>*While estimates for Years 2-5 are requested on Attachment 2, detail for those years are not needed for this proposal.  Successful applicants will be required to submit renewal applications for each additional year of the project. Detailed budgets will be required at the time of renewal for each additional year of the project.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09600"/>
            <a:ext cx="7848600" cy="838200"/>
          </a:xfrm>
          <a:noFill/>
          <a:ln/>
        </p:spPr>
        <p:txBody>
          <a:bodyPr anchor="b">
            <a:normAutofit/>
          </a:bodyPr>
          <a:lstStyle/>
          <a:p>
            <a:r>
              <a:rPr lang="en-US" sz="3600" b="1" dirty="0">
                <a:latin typeface="+mn-lt"/>
              </a:rPr>
              <a:t>About </a:t>
            </a:r>
            <a:r>
              <a:rPr lang="en-US" sz="3600" b="1" dirty="0" smtClean="0">
                <a:latin typeface="+mn-lt"/>
              </a:rPr>
              <a:t>the Children’s Trust fund</a:t>
            </a:r>
            <a:endParaRPr lang="en-US" sz="3600" b="1" dirty="0">
              <a:latin typeface="+mn-l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72573233"/>
              </p:ext>
            </p:extLst>
          </p:nvPr>
        </p:nvGraphicFramePr>
        <p:xfrm>
          <a:off x="685800" y="1447800"/>
          <a:ext cx="7848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en-US" b="1" dirty="0">
                <a:latin typeface="Calibri" pitchFamily="34" charset="0"/>
              </a:rPr>
              <a:t>Eligible Budget Categories</a:t>
            </a:r>
          </a:p>
        </p:txBody>
      </p:sp>
      <p:sp>
        <p:nvSpPr>
          <p:cNvPr id="483331" name="Rectangle 3"/>
          <p:cNvSpPr>
            <a:spLocks noGrp="1" noChangeArrowheads="1"/>
          </p:cNvSpPr>
          <p:nvPr>
            <p:ph idx="1"/>
          </p:nvPr>
        </p:nvSpPr>
        <p:spPr>
          <a:xfrm>
            <a:off x="1447800" y="1981200"/>
            <a:ext cx="5943600" cy="4114800"/>
          </a:xfrm>
        </p:spPr>
        <p:txBody>
          <a:bodyPr/>
          <a:lstStyle/>
          <a:p>
            <a:pPr>
              <a:buFont typeface="Wingdings" pitchFamily="2" charset="2"/>
              <a:buChar char="§"/>
            </a:pPr>
            <a:r>
              <a:rPr lang="en-US" sz="2800" dirty="0" smtClean="0">
                <a:latin typeface="Calibri" pitchFamily="34" charset="0"/>
              </a:rPr>
              <a:t>Salaries and Wages</a:t>
            </a:r>
            <a:endParaRPr lang="en-US" sz="2800" dirty="0">
              <a:latin typeface="Calibri" pitchFamily="34" charset="0"/>
            </a:endParaRPr>
          </a:p>
          <a:p>
            <a:pPr>
              <a:buFont typeface="Wingdings" pitchFamily="2" charset="2"/>
              <a:buChar char="§"/>
            </a:pPr>
            <a:r>
              <a:rPr lang="en-US" sz="2800" dirty="0" smtClean="0">
                <a:latin typeface="Calibri" pitchFamily="34" charset="0"/>
              </a:rPr>
              <a:t>Fringe Benefits</a:t>
            </a:r>
            <a:endParaRPr lang="en-US" sz="2800" dirty="0">
              <a:latin typeface="Calibri" pitchFamily="34" charset="0"/>
            </a:endParaRPr>
          </a:p>
          <a:p>
            <a:pPr>
              <a:buFont typeface="Wingdings" pitchFamily="2" charset="2"/>
              <a:buChar char="§"/>
            </a:pPr>
            <a:r>
              <a:rPr lang="en-US" sz="2800" dirty="0" smtClean="0">
                <a:latin typeface="Calibri" pitchFamily="34" charset="0"/>
              </a:rPr>
              <a:t>Contractual Services</a:t>
            </a:r>
          </a:p>
          <a:p>
            <a:pPr>
              <a:buFont typeface="Wingdings" pitchFamily="2" charset="2"/>
              <a:buChar char="§"/>
            </a:pPr>
            <a:r>
              <a:rPr lang="en-US" sz="2800" dirty="0" smtClean="0">
                <a:latin typeface="Calibri" pitchFamily="34" charset="0"/>
              </a:rPr>
              <a:t>Space Costs</a:t>
            </a:r>
          </a:p>
          <a:p>
            <a:pPr>
              <a:buFont typeface="Wingdings" pitchFamily="2" charset="2"/>
              <a:buChar char="§"/>
            </a:pPr>
            <a:r>
              <a:rPr lang="en-US" sz="2800" dirty="0" smtClean="0">
                <a:latin typeface="Calibri" pitchFamily="34" charset="0"/>
              </a:rPr>
              <a:t>Consumable Supplies</a:t>
            </a:r>
          </a:p>
          <a:p>
            <a:pPr>
              <a:buFont typeface="Wingdings" pitchFamily="2" charset="2"/>
              <a:buChar char="§"/>
            </a:pPr>
            <a:r>
              <a:rPr lang="en-US" sz="2800" dirty="0" smtClean="0">
                <a:latin typeface="Calibri" pitchFamily="34" charset="0"/>
              </a:rPr>
              <a:t>Travel</a:t>
            </a:r>
          </a:p>
          <a:p>
            <a:pPr>
              <a:buNone/>
            </a:pPr>
            <a:endParaRPr lang="en-US" dirty="0" smtClean="0"/>
          </a:p>
        </p:txBody>
      </p:sp>
    </p:spTree>
    <p:extLst>
      <p:ext uri="{BB962C8B-B14F-4D97-AF65-F5344CB8AC3E}">
        <p14:creationId xmlns:p14="http://schemas.microsoft.com/office/powerpoint/2010/main" val="3912882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normAutofit/>
          </a:bodyPr>
          <a:lstStyle/>
          <a:p>
            <a:r>
              <a:rPr lang="en-US" sz="4000" b="1" dirty="0">
                <a:latin typeface="Calibri" pitchFamily="34" charset="0"/>
              </a:rPr>
              <a:t>Eligible Budget </a:t>
            </a:r>
            <a:r>
              <a:rPr lang="en-US" sz="4000" b="1" dirty="0" smtClean="0">
                <a:latin typeface="Calibri" pitchFamily="34" charset="0"/>
              </a:rPr>
              <a:t>Categories, </a:t>
            </a:r>
            <a:r>
              <a:rPr lang="en-US" sz="3600" b="1" dirty="0" smtClean="0">
                <a:latin typeface="Calibri" pitchFamily="34" charset="0"/>
              </a:rPr>
              <a:t>continued</a:t>
            </a:r>
            <a:endParaRPr lang="en-US" sz="3600" b="1" dirty="0">
              <a:latin typeface="Calibri" pitchFamily="34" charset="0"/>
            </a:endParaRPr>
          </a:p>
        </p:txBody>
      </p:sp>
      <p:sp>
        <p:nvSpPr>
          <p:cNvPr id="483331" name="Rectangle 3"/>
          <p:cNvSpPr>
            <a:spLocks noGrp="1" noChangeArrowheads="1"/>
          </p:cNvSpPr>
          <p:nvPr>
            <p:ph idx="1"/>
          </p:nvPr>
        </p:nvSpPr>
        <p:spPr>
          <a:xfrm>
            <a:off x="1447800" y="2133600"/>
            <a:ext cx="5638800" cy="4114800"/>
          </a:xfrm>
        </p:spPr>
        <p:txBody>
          <a:bodyPr/>
          <a:lstStyle/>
          <a:p>
            <a:pPr>
              <a:buFont typeface="Wingdings" pitchFamily="2" charset="2"/>
              <a:buChar char="§"/>
            </a:pPr>
            <a:r>
              <a:rPr lang="en-US" sz="2800" dirty="0" smtClean="0">
                <a:latin typeface="Calibri" pitchFamily="34" charset="0"/>
              </a:rPr>
              <a:t>Communications (phone/cell)</a:t>
            </a:r>
            <a:endParaRPr lang="en-US" sz="2800" dirty="0">
              <a:latin typeface="Calibri" pitchFamily="34" charset="0"/>
            </a:endParaRPr>
          </a:p>
          <a:p>
            <a:pPr>
              <a:buFont typeface="Wingdings" pitchFamily="2" charset="2"/>
              <a:buChar char="§"/>
            </a:pPr>
            <a:r>
              <a:rPr lang="en-US" sz="2800" dirty="0" smtClean="0">
                <a:latin typeface="Calibri" pitchFamily="34" charset="0"/>
              </a:rPr>
              <a:t>Non-consumable Supplies</a:t>
            </a:r>
            <a:endParaRPr lang="en-US" sz="2800" dirty="0">
              <a:latin typeface="Calibri" pitchFamily="34" charset="0"/>
            </a:endParaRPr>
          </a:p>
          <a:p>
            <a:pPr>
              <a:buFont typeface="Wingdings" pitchFamily="2" charset="2"/>
              <a:buChar char="§"/>
            </a:pPr>
            <a:r>
              <a:rPr lang="en-US" sz="2800" dirty="0" smtClean="0">
                <a:latin typeface="Calibri" pitchFamily="34" charset="0"/>
              </a:rPr>
              <a:t>Program Related Expenses</a:t>
            </a:r>
          </a:p>
          <a:p>
            <a:pPr>
              <a:buFont typeface="Wingdings" pitchFamily="2" charset="2"/>
              <a:buChar char="§"/>
            </a:pPr>
            <a:r>
              <a:rPr lang="en-US" sz="2800" dirty="0" smtClean="0">
                <a:latin typeface="Calibri" pitchFamily="34" charset="0"/>
              </a:rPr>
              <a:t>Other Costs</a:t>
            </a:r>
          </a:p>
          <a:p>
            <a:pPr>
              <a:buNone/>
            </a:pPr>
            <a:endParaRPr lang="en-US" dirty="0" smtClean="0"/>
          </a:p>
          <a:p>
            <a:pPr>
              <a:buNone/>
            </a:pPr>
            <a:endParaRPr lang="en-US" dirty="0" smtClean="0"/>
          </a:p>
        </p:txBody>
      </p:sp>
    </p:spTree>
    <p:extLst>
      <p:ext uri="{BB962C8B-B14F-4D97-AF65-F5344CB8AC3E}">
        <p14:creationId xmlns:p14="http://schemas.microsoft.com/office/powerpoint/2010/main" val="595100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304800" y="381000"/>
            <a:ext cx="8534400" cy="6172200"/>
          </a:xfrm>
          <a:prstGeom prst="rect">
            <a:avLst/>
          </a:prstGeom>
        </p:spPr>
      </p:pic>
    </p:spTree>
    <p:extLst>
      <p:ext uri="{BB962C8B-B14F-4D97-AF65-F5344CB8AC3E}">
        <p14:creationId xmlns:p14="http://schemas.microsoft.com/office/powerpoint/2010/main" val="2646410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explanation of budget over the Grant Cycle</a:t>
            </a:r>
            <a:endParaRPr lang="en-US"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3936930"/>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3848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a:t>
            </a:r>
            <a:endParaRPr lang="en-US"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8574300"/>
              </p:ext>
            </p:extLst>
          </p:nvPr>
        </p:nvGraphicFramePr>
        <p:xfrm>
          <a:off x="768350" y="2286000"/>
          <a:ext cx="7289800" cy="3942080"/>
        </p:xfrm>
        <a:graphic>
          <a:graphicData uri="http://schemas.openxmlformats.org/drawingml/2006/table">
            <a:tbl>
              <a:tblPr firstRow="1" bandRow="1">
                <a:tableStyleId>{5C22544A-7EE6-4342-B048-85BDC9FD1C3A}</a:tableStyleId>
              </a:tblPr>
              <a:tblGrid>
                <a:gridCol w="3644900">
                  <a:extLst>
                    <a:ext uri="{9D8B030D-6E8A-4147-A177-3AD203B41FA5}">
                      <a16:colId xmlns:a16="http://schemas.microsoft.com/office/drawing/2014/main" val="520566772"/>
                    </a:ext>
                  </a:extLst>
                </a:gridCol>
                <a:gridCol w="3644900">
                  <a:extLst>
                    <a:ext uri="{9D8B030D-6E8A-4147-A177-3AD203B41FA5}">
                      <a16:colId xmlns:a16="http://schemas.microsoft.com/office/drawing/2014/main" val="696391106"/>
                    </a:ext>
                  </a:extLst>
                </a:gridCol>
              </a:tblGrid>
              <a:tr h="370840">
                <a:tc>
                  <a:txBody>
                    <a:bodyPr/>
                    <a:lstStyle/>
                    <a:p>
                      <a:r>
                        <a:rPr lang="en-US" dirty="0" smtClean="0"/>
                        <a:t>Year of Award</a:t>
                      </a:r>
                      <a:endParaRPr lang="en-US" dirty="0"/>
                    </a:p>
                  </a:txBody>
                  <a:tcPr/>
                </a:tc>
                <a:tc>
                  <a:txBody>
                    <a:bodyPr/>
                    <a:lstStyle/>
                    <a:p>
                      <a:r>
                        <a:rPr lang="en-US" dirty="0" smtClean="0"/>
                        <a:t>Award Amount</a:t>
                      </a:r>
                      <a:endParaRPr lang="en-US" dirty="0"/>
                    </a:p>
                  </a:txBody>
                  <a:tcPr/>
                </a:tc>
                <a:extLst>
                  <a:ext uri="{0D108BD9-81ED-4DB2-BD59-A6C34878D82A}">
                    <a16:rowId xmlns:a16="http://schemas.microsoft.com/office/drawing/2014/main" val="915019708"/>
                  </a:ext>
                </a:extLst>
              </a:tr>
              <a:tr h="370840">
                <a:tc>
                  <a:txBody>
                    <a:bodyPr/>
                    <a:lstStyle/>
                    <a:p>
                      <a:r>
                        <a:rPr lang="en-US" dirty="0" smtClean="0"/>
                        <a:t>Year 1 (FY 2021)</a:t>
                      </a:r>
                    </a:p>
                    <a:p>
                      <a:endParaRPr lang="en-US" dirty="0"/>
                    </a:p>
                  </a:txBody>
                  <a:tcPr/>
                </a:tc>
                <a:tc>
                  <a:txBody>
                    <a:bodyPr/>
                    <a:lstStyle/>
                    <a:p>
                      <a:r>
                        <a:rPr lang="en-US" dirty="0" smtClean="0"/>
                        <a:t>$50,000</a:t>
                      </a:r>
                      <a:endParaRPr lang="en-US" dirty="0"/>
                    </a:p>
                  </a:txBody>
                  <a:tcPr/>
                </a:tc>
                <a:extLst>
                  <a:ext uri="{0D108BD9-81ED-4DB2-BD59-A6C34878D82A}">
                    <a16:rowId xmlns:a16="http://schemas.microsoft.com/office/drawing/2014/main" val="4194420837"/>
                  </a:ext>
                </a:extLst>
              </a:tr>
              <a:tr h="370840">
                <a:tc>
                  <a:txBody>
                    <a:bodyPr/>
                    <a:lstStyle/>
                    <a:p>
                      <a:r>
                        <a:rPr lang="en-US" dirty="0" smtClean="0"/>
                        <a:t>Year 2 (FY 2022)</a:t>
                      </a:r>
                    </a:p>
                    <a:p>
                      <a:endParaRPr lang="en-US" dirty="0"/>
                    </a:p>
                  </a:txBody>
                  <a:tcPr/>
                </a:tc>
                <a:tc>
                  <a:txBody>
                    <a:bodyPr/>
                    <a:lstStyle/>
                    <a:p>
                      <a:r>
                        <a:rPr lang="en-US" dirty="0" smtClean="0"/>
                        <a:t>$100,000</a:t>
                      </a:r>
                      <a:endParaRPr lang="en-US" dirty="0"/>
                    </a:p>
                  </a:txBody>
                  <a:tcPr/>
                </a:tc>
                <a:extLst>
                  <a:ext uri="{0D108BD9-81ED-4DB2-BD59-A6C34878D82A}">
                    <a16:rowId xmlns:a16="http://schemas.microsoft.com/office/drawing/2014/main" val="3468790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Year 3 (FY</a:t>
                      </a:r>
                      <a:r>
                        <a:rPr lang="en-US" baseline="0" dirty="0" smtClean="0"/>
                        <a:t> 2023)</a:t>
                      </a:r>
                      <a:endParaRPr lang="en-US" dirty="0" smtClean="0"/>
                    </a:p>
                    <a:p>
                      <a:endParaRPr lang="en-US" dirty="0"/>
                    </a:p>
                  </a:txBody>
                  <a:tcPr/>
                </a:tc>
                <a:tc>
                  <a:txBody>
                    <a:bodyPr/>
                    <a:lstStyle/>
                    <a:p>
                      <a:r>
                        <a:rPr lang="en-US" dirty="0" smtClean="0"/>
                        <a:t>$100,000</a:t>
                      </a:r>
                      <a:endParaRPr lang="en-US" dirty="0"/>
                    </a:p>
                  </a:txBody>
                  <a:tcPr/>
                </a:tc>
                <a:extLst>
                  <a:ext uri="{0D108BD9-81ED-4DB2-BD59-A6C34878D82A}">
                    <a16:rowId xmlns:a16="http://schemas.microsoft.com/office/drawing/2014/main" val="37819369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Year 4 (FY 2024)</a:t>
                      </a:r>
                    </a:p>
                    <a:p>
                      <a:endParaRPr lang="en-US" dirty="0"/>
                    </a:p>
                  </a:txBody>
                  <a:tcPr/>
                </a:tc>
                <a:tc>
                  <a:txBody>
                    <a:bodyPr/>
                    <a:lstStyle/>
                    <a:p>
                      <a:r>
                        <a:rPr lang="en-US" dirty="0" smtClean="0"/>
                        <a:t>$100,000</a:t>
                      </a:r>
                    </a:p>
                  </a:txBody>
                  <a:tcPr/>
                </a:tc>
                <a:extLst>
                  <a:ext uri="{0D108BD9-81ED-4DB2-BD59-A6C34878D82A}">
                    <a16:rowId xmlns:a16="http://schemas.microsoft.com/office/drawing/2014/main" val="34151280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Year 5 (FY 2025)</a:t>
                      </a:r>
                    </a:p>
                    <a:p>
                      <a:endParaRPr lang="en-US" dirty="0"/>
                    </a:p>
                  </a:txBody>
                  <a:tcPr/>
                </a:tc>
                <a:tc>
                  <a:txBody>
                    <a:bodyPr/>
                    <a:lstStyle/>
                    <a:p>
                      <a:r>
                        <a:rPr lang="en-US" dirty="0" smtClean="0"/>
                        <a:t>$50,000</a:t>
                      </a:r>
                    </a:p>
                  </a:txBody>
                  <a:tcPr/>
                </a:tc>
                <a:extLst>
                  <a:ext uri="{0D108BD9-81ED-4DB2-BD59-A6C34878D82A}">
                    <a16:rowId xmlns:a16="http://schemas.microsoft.com/office/drawing/2014/main" val="750600064"/>
                  </a:ext>
                </a:extLst>
              </a:tr>
              <a:tr h="370840">
                <a:tc>
                  <a:txBody>
                    <a:bodyPr/>
                    <a:lstStyle/>
                    <a:p>
                      <a:r>
                        <a:rPr lang="en-US" dirty="0" smtClean="0"/>
                        <a:t>TOTAL for the Cycle</a:t>
                      </a:r>
                      <a:endParaRPr lang="en-US" dirty="0"/>
                    </a:p>
                  </a:txBody>
                  <a:tcPr>
                    <a:solidFill>
                      <a:schemeClr val="accent1">
                        <a:lumMod val="60000"/>
                        <a:lumOff val="40000"/>
                      </a:schemeClr>
                    </a:solidFill>
                  </a:tcPr>
                </a:tc>
                <a:tc>
                  <a:txBody>
                    <a:bodyPr/>
                    <a:lstStyle/>
                    <a:p>
                      <a:r>
                        <a:rPr lang="en-US" dirty="0" smtClean="0"/>
                        <a:t>$400,000</a:t>
                      </a:r>
                    </a:p>
                  </a:txBody>
                  <a:tcPr>
                    <a:solidFill>
                      <a:schemeClr val="accent1">
                        <a:lumMod val="60000"/>
                        <a:lumOff val="40000"/>
                      </a:schemeClr>
                    </a:solidFill>
                  </a:tcPr>
                </a:tc>
                <a:extLst>
                  <a:ext uri="{0D108BD9-81ED-4DB2-BD59-A6C34878D82A}">
                    <a16:rowId xmlns:a16="http://schemas.microsoft.com/office/drawing/2014/main" val="4015671094"/>
                  </a:ext>
                </a:extLst>
              </a:tr>
            </a:tbl>
          </a:graphicData>
        </a:graphic>
      </p:graphicFrame>
    </p:spTree>
    <p:extLst>
      <p:ext uri="{BB962C8B-B14F-4D97-AF65-F5344CB8AC3E}">
        <p14:creationId xmlns:p14="http://schemas.microsoft.com/office/powerpoint/2010/main" val="8347554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Action plan – 20 points</a:t>
            </a:r>
            <a:endParaRPr lang="en-US" b="1" dirty="0">
              <a:latin typeface="+mn-lt"/>
            </a:endParaRPr>
          </a:p>
        </p:txBody>
      </p:sp>
      <p:graphicFrame>
        <p:nvGraphicFramePr>
          <p:cNvPr id="3" name="Diagram 2"/>
          <p:cNvGraphicFramePr/>
          <p:nvPr>
            <p:extLst>
              <p:ext uri="{D42A27DB-BD31-4B8C-83A1-F6EECF244321}">
                <p14:modId xmlns:p14="http://schemas.microsoft.com/office/powerpoint/2010/main" val="4233293180"/>
              </p:ext>
            </p:extLst>
          </p:nvPr>
        </p:nvGraphicFramePr>
        <p:xfrm>
          <a:off x="768096" y="1859340"/>
          <a:ext cx="7461504" cy="3550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914400" y="5638800"/>
            <a:ext cx="7315200" cy="646331"/>
          </a:xfrm>
          <a:prstGeom prst="rect">
            <a:avLst/>
          </a:prstGeom>
          <a:noFill/>
        </p:spPr>
        <p:txBody>
          <a:bodyPr wrap="square" rtlCol="0">
            <a:spAutoFit/>
          </a:bodyPr>
          <a:lstStyle/>
          <a:p>
            <a:r>
              <a:rPr lang="en-US" dirty="0" smtClean="0"/>
              <a:t>*All applicants awarded a grant will be required to work with CTF’s program evaluator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1000" y="533400"/>
            <a:ext cx="8305800" cy="5867400"/>
          </a:xfrm>
          <a:prstGeom prst="rect">
            <a:avLst/>
          </a:prstGeom>
        </p:spPr>
      </p:pic>
    </p:spTree>
    <p:extLst>
      <p:ext uri="{BB962C8B-B14F-4D97-AF65-F5344CB8AC3E}">
        <p14:creationId xmlns:p14="http://schemas.microsoft.com/office/powerpoint/2010/main" val="3868308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a:xfrm>
            <a:off x="768096" y="585216"/>
            <a:ext cx="7290054" cy="1243584"/>
          </a:xfrm>
        </p:spPr>
        <p:txBody>
          <a:bodyPr>
            <a:normAutofit/>
          </a:bodyPr>
          <a:lstStyle/>
          <a:p>
            <a:r>
              <a:rPr lang="en-US" sz="4000" b="1" dirty="0" smtClean="0">
                <a:latin typeface="+mn-lt"/>
              </a:rPr>
              <a:t>Action Plan</a:t>
            </a:r>
            <a:endParaRPr lang="en-US" sz="4000" b="1" dirty="0">
              <a:latin typeface="+mn-lt"/>
            </a:endParaRPr>
          </a:p>
        </p:txBody>
      </p:sp>
      <p:sp>
        <p:nvSpPr>
          <p:cNvPr id="471043" name="Rectangle 3"/>
          <p:cNvSpPr>
            <a:spLocks noGrp="1" noChangeArrowheads="1"/>
          </p:cNvSpPr>
          <p:nvPr>
            <p:ph idx="1"/>
          </p:nvPr>
        </p:nvSpPr>
        <p:spPr>
          <a:xfrm>
            <a:off x="738418" y="1828800"/>
            <a:ext cx="7290055" cy="4716185"/>
          </a:xfrm>
        </p:spPr>
        <p:txBody>
          <a:bodyPr>
            <a:normAutofit/>
          </a:bodyPr>
          <a:lstStyle/>
          <a:p>
            <a:pPr>
              <a:buFontTx/>
              <a:buNone/>
            </a:pPr>
            <a:r>
              <a:rPr lang="en-US" sz="2200" u="sng" dirty="0" smtClean="0"/>
              <a:t>Goals</a:t>
            </a:r>
            <a:r>
              <a:rPr lang="en-US" sz="2200" dirty="0" smtClean="0"/>
              <a:t> are broad – the intention of the project</a:t>
            </a:r>
          </a:p>
          <a:p>
            <a:pPr>
              <a:buFontTx/>
              <a:buNone/>
            </a:pPr>
            <a:r>
              <a:rPr lang="en-US" sz="2200" u="sng" dirty="0" smtClean="0"/>
              <a:t>Objectives</a:t>
            </a:r>
            <a:r>
              <a:rPr lang="en-US" sz="2200" dirty="0" smtClean="0"/>
              <a:t> are concrete, measurable and time bound*</a:t>
            </a:r>
          </a:p>
          <a:p>
            <a:pPr marL="0" indent="0">
              <a:buNone/>
            </a:pPr>
            <a:r>
              <a:rPr lang="en-US" sz="2200" u="sng" dirty="0"/>
              <a:t>Outcomes</a:t>
            </a:r>
            <a:r>
              <a:rPr lang="en-US" sz="2200" dirty="0"/>
              <a:t> </a:t>
            </a:r>
            <a:r>
              <a:rPr lang="en-US" sz="2200" dirty="0" smtClean="0"/>
              <a:t>are </a:t>
            </a:r>
            <a:r>
              <a:rPr lang="en-US" sz="2200" dirty="0"/>
              <a:t>changes in knowledge, behavior, attitudes or conditions of the target population that will help prevent child </a:t>
            </a:r>
            <a:r>
              <a:rPr lang="en-US" sz="2200" dirty="0" smtClean="0"/>
              <a:t>sexual abuse. </a:t>
            </a:r>
            <a:r>
              <a:rPr lang="en-US" sz="2200" dirty="0"/>
              <a:t>A</a:t>
            </a:r>
            <a:r>
              <a:rPr lang="en-US" sz="2200" dirty="0" smtClean="0"/>
              <a:t>n </a:t>
            </a:r>
            <a:r>
              <a:rPr lang="en-US" sz="2200" dirty="0"/>
              <a:t>outcome is what changes for the people or community served by a project or program. </a:t>
            </a:r>
            <a:r>
              <a:rPr lang="en-US" sz="2200" dirty="0" smtClean="0"/>
              <a:t>What </a:t>
            </a:r>
            <a:r>
              <a:rPr lang="en-US" sz="2200" dirty="0"/>
              <a:t>are the anticipated outcomes of the project?  What will be different or change as a result of the project?</a:t>
            </a:r>
          </a:p>
          <a:p>
            <a:pPr>
              <a:buFontTx/>
              <a:buNone/>
            </a:pPr>
            <a:r>
              <a:rPr lang="en-US" sz="2200" u="sng" dirty="0" smtClean="0"/>
              <a:t>Prevention Activities </a:t>
            </a:r>
            <a:r>
              <a:rPr lang="en-US" sz="2200" dirty="0" smtClean="0"/>
              <a:t>– What will you be doing? </a:t>
            </a:r>
            <a:endParaRPr lang="en-US" sz="2200" dirty="0"/>
          </a:p>
          <a:p>
            <a:pPr>
              <a:buFontTx/>
              <a:buNone/>
            </a:pPr>
            <a:r>
              <a:rPr lang="en-US" sz="2200" u="sng" dirty="0" smtClean="0"/>
              <a:t>Outputs</a:t>
            </a:r>
            <a:r>
              <a:rPr lang="en-US" sz="2200" dirty="0" smtClean="0"/>
              <a:t> – How many individuals will be impacted/served by the proposed program</a:t>
            </a:r>
            <a:r>
              <a:rPr lang="en-US" sz="2200" dirty="0"/>
              <a:t> </a:t>
            </a:r>
            <a:r>
              <a:rPr lang="en-US" sz="2200" dirty="0" smtClean="0"/>
              <a:t>(# of individuals trained, # of collaborative partners, for example)?</a:t>
            </a:r>
          </a:p>
          <a:p>
            <a:pPr>
              <a:buFontTx/>
              <a:buNone/>
            </a:pPr>
            <a:endParaRPr lang="en-US" dirty="0" smtClean="0">
              <a:latin typeface="Calibri" pitchFamily="34" charset="0"/>
            </a:endParaRPr>
          </a:p>
          <a:p>
            <a:pPr>
              <a:buFontTx/>
              <a:buNone/>
            </a:pPr>
            <a:endParaRPr lang="en-US" dirty="0" smtClean="0">
              <a:latin typeface="Calibri" pitchFamily="34" charset="0"/>
            </a:endParaRPr>
          </a:p>
          <a:p>
            <a:pPr>
              <a:buFontTx/>
              <a:buNone/>
            </a:pPr>
            <a:endParaRPr lang="en-US" dirty="0">
              <a:latin typeface="Calibri" pitchFamily="34" charset="0"/>
            </a:endParaRPr>
          </a:p>
        </p:txBody>
      </p:sp>
    </p:spTree>
    <p:extLst>
      <p:ext uri="{BB962C8B-B14F-4D97-AF65-F5344CB8AC3E}">
        <p14:creationId xmlns:p14="http://schemas.microsoft.com/office/powerpoint/2010/main" val="256892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Action plan, </a:t>
            </a:r>
            <a:r>
              <a:rPr lang="en-US" sz="3200" b="1" dirty="0" smtClean="0">
                <a:latin typeface="+mn-lt"/>
              </a:rPr>
              <a:t>continued</a:t>
            </a:r>
            <a:endParaRPr lang="en-US" sz="3200" b="1" dirty="0">
              <a:latin typeface="+mn-lt"/>
            </a:endParaRPr>
          </a:p>
        </p:txBody>
      </p:sp>
      <p:sp>
        <p:nvSpPr>
          <p:cNvPr id="3" name="Content Placeholder 2"/>
          <p:cNvSpPr>
            <a:spLocks noGrp="1"/>
          </p:cNvSpPr>
          <p:nvPr>
            <p:ph idx="1"/>
          </p:nvPr>
        </p:nvSpPr>
        <p:spPr>
          <a:xfrm>
            <a:off x="768096" y="2084832"/>
            <a:ext cx="7290055" cy="4315968"/>
          </a:xfrm>
        </p:spPr>
        <p:txBody>
          <a:bodyPr/>
          <a:lstStyle/>
          <a:p>
            <a:pPr>
              <a:buFontTx/>
              <a:buNone/>
            </a:pPr>
            <a:r>
              <a:rPr lang="en-US" sz="2200" u="sng" dirty="0"/>
              <a:t>Target population</a:t>
            </a:r>
            <a:r>
              <a:rPr lang="en-US" sz="2200" dirty="0"/>
              <a:t> – Who do you anticipate </a:t>
            </a:r>
            <a:r>
              <a:rPr lang="en-US" sz="2200" dirty="0" smtClean="0"/>
              <a:t>serving (community members, staff, youth, etc.)</a:t>
            </a:r>
            <a:endParaRPr lang="en-US" sz="2200" dirty="0"/>
          </a:p>
          <a:p>
            <a:pPr>
              <a:buFontTx/>
              <a:buNone/>
            </a:pPr>
            <a:r>
              <a:rPr lang="en-US" sz="2200" u="sng" dirty="0"/>
              <a:t>Responsible Staff </a:t>
            </a:r>
            <a:r>
              <a:rPr lang="en-US" sz="2200" dirty="0"/>
              <a:t>– Who will be responsible for the prevention activity?  </a:t>
            </a:r>
          </a:p>
          <a:p>
            <a:pPr>
              <a:buFontTx/>
              <a:buNone/>
            </a:pPr>
            <a:r>
              <a:rPr lang="en-US" sz="2200" u="sng" dirty="0"/>
              <a:t>Timeline</a:t>
            </a:r>
            <a:r>
              <a:rPr lang="en-US" sz="2200" dirty="0"/>
              <a:t> – When will project implementation/activities take place in </a:t>
            </a:r>
            <a:r>
              <a:rPr lang="en-US" sz="2200" dirty="0" smtClean="0"/>
              <a:t>time?</a:t>
            </a:r>
            <a:endParaRPr lang="en-US" sz="2200" u="sng" dirty="0"/>
          </a:p>
          <a:p>
            <a:pPr marL="0" indent="0">
              <a:buNone/>
            </a:pPr>
            <a:r>
              <a:rPr lang="en-US" sz="2200" u="sng" dirty="0" smtClean="0"/>
              <a:t>Evaluation Tools/Data Collection Method</a:t>
            </a:r>
            <a:r>
              <a:rPr lang="en-US" sz="2200" dirty="0" smtClean="0"/>
              <a:t> – Describe the measurement or assessment tools that will be used to collect data and evaluate the impact of project activities.  </a:t>
            </a:r>
            <a:endParaRPr lang="en-US" sz="2200" dirty="0"/>
          </a:p>
        </p:txBody>
      </p:sp>
    </p:spTree>
    <p:extLst>
      <p:ext uri="{BB962C8B-B14F-4D97-AF65-F5344CB8AC3E}">
        <p14:creationId xmlns:p14="http://schemas.microsoft.com/office/powerpoint/2010/main" val="726518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Evaluation</a:t>
            </a:r>
            <a:endParaRPr lang="en-US" b="1" dirty="0">
              <a:latin typeface="+mn-lt"/>
            </a:endParaRPr>
          </a:p>
        </p:txBody>
      </p:sp>
      <p:sp>
        <p:nvSpPr>
          <p:cNvPr id="5" name="Text Box 10"/>
          <p:cNvSpPr txBox="1">
            <a:spLocks noGrp="1" noChangeArrowheads="1"/>
          </p:cNvSpPr>
          <p:nvPr>
            <p:ph idx="1"/>
          </p:nvPr>
        </p:nvSpPr>
        <p:spPr bwMode="auto">
          <a:xfrm>
            <a:off x="768095" y="1905000"/>
            <a:ext cx="7290055" cy="4952125"/>
          </a:xfrm>
          <a:prstGeom prst="rect">
            <a:avLst/>
          </a:prstGeom>
          <a:noFill/>
          <a:ln w="12700" cap="sq">
            <a:noFill/>
            <a:miter lim="800000"/>
            <a:headEnd type="none" w="sm" len="sm"/>
            <a:tailEnd type="none" w="sm" len="sm"/>
          </a:ln>
          <a:effectLst/>
        </p:spPr>
        <p:txBody>
          <a:bodyPr wrap="square">
            <a:spAutoFit/>
          </a:bodyPr>
          <a:lstStyle/>
          <a:p>
            <a:pPr marL="0" indent="0">
              <a:buNone/>
            </a:pPr>
            <a:r>
              <a:rPr lang="en-US" sz="2800" dirty="0" smtClean="0"/>
              <a:t>In </a:t>
            </a:r>
            <a:r>
              <a:rPr lang="en-US" sz="2800" dirty="0"/>
              <a:t>addition </a:t>
            </a:r>
            <a:r>
              <a:rPr lang="en-US" sz="2800" dirty="0" smtClean="0"/>
              <a:t>to tracking specific to individual </a:t>
            </a:r>
            <a:r>
              <a:rPr lang="en-US" sz="2800" dirty="0"/>
              <a:t>Action Plans, grantees will be required to work with CTF’s evaluator</a:t>
            </a:r>
            <a:r>
              <a:rPr lang="en-US" sz="2800" dirty="0" smtClean="0"/>
              <a:t>.</a:t>
            </a:r>
          </a:p>
          <a:p>
            <a:pPr marL="0" indent="0">
              <a:buNone/>
            </a:pPr>
            <a:endParaRPr lang="en-US" sz="2800" u="sng" dirty="0"/>
          </a:p>
          <a:p>
            <a:pPr marL="0" indent="0">
              <a:buNone/>
            </a:pPr>
            <a:r>
              <a:rPr lang="en-US" sz="2800" dirty="0" smtClean="0"/>
              <a:t>CTF’s evaluator will work with each community awarded a grant to provide guidance on developing/refining an evaluation plan that provides CTF needed information, and is also a resource for communities to develop evaluation plans with value beyond grant compliance.</a:t>
            </a:r>
            <a:endParaRPr lang="en-US" sz="2800" dirty="0"/>
          </a:p>
          <a:p>
            <a:endParaRPr lang="en-US" sz="3200" dirty="0"/>
          </a:p>
        </p:txBody>
      </p:sp>
    </p:spTree>
    <p:extLst>
      <p:ext uri="{BB962C8B-B14F-4D97-AF65-F5344CB8AC3E}">
        <p14:creationId xmlns:p14="http://schemas.microsoft.com/office/powerpoint/2010/main" val="2291345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243584"/>
          </a:xfrm>
        </p:spPr>
        <p:txBody>
          <a:bodyPr>
            <a:noAutofit/>
          </a:bodyPr>
          <a:lstStyle/>
          <a:p>
            <a:r>
              <a:rPr lang="en-US" sz="3600" b="1" dirty="0">
                <a:latin typeface="+mn-lt"/>
              </a:rPr>
              <a:t>About CTF’s Child Sexual Abuse Prevention Grant Opportunity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1004761"/>
              </p:ext>
            </p:extLst>
          </p:nvPr>
        </p:nvGraphicFramePr>
        <p:xfrm>
          <a:off x="768350" y="1828800"/>
          <a:ext cx="7289800" cy="4479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06889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Required Documents</a:t>
            </a:r>
            <a:endParaRPr lang="en-US" b="1" dirty="0">
              <a:latin typeface="+mn-lt"/>
            </a:endParaRPr>
          </a:p>
        </p:txBody>
      </p:sp>
      <p:sp>
        <p:nvSpPr>
          <p:cNvPr id="3" name="Content Placeholder 2"/>
          <p:cNvSpPr>
            <a:spLocks noGrp="1"/>
          </p:cNvSpPr>
          <p:nvPr>
            <p:ph idx="1"/>
          </p:nvPr>
        </p:nvSpPr>
        <p:spPr>
          <a:xfrm>
            <a:off x="768096" y="1752600"/>
            <a:ext cx="7290055" cy="4556760"/>
          </a:xfrm>
        </p:spPr>
        <p:txBody>
          <a:bodyPr>
            <a:normAutofit/>
          </a:bodyPr>
          <a:lstStyle/>
          <a:p>
            <a:pPr>
              <a:buFont typeface="Wingdings" panose="05000000000000000000" pitchFamily="2" charset="2"/>
              <a:buChar char="ü"/>
            </a:pPr>
            <a:r>
              <a:rPr lang="en-US" dirty="0"/>
              <a:t>Original Cover Letter and LOI will serve as application cover pages</a:t>
            </a:r>
          </a:p>
          <a:p>
            <a:pPr lvl="0">
              <a:buFont typeface="Wingdings" panose="05000000000000000000" pitchFamily="2" charset="2"/>
              <a:buChar char="ü"/>
            </a:pPr>
            <a:r>
              <a:rPr lang="en-US" dirty="0"/>
              <a:t>IRS 501 (c)(3) certification letter if applicable</a:t>
            </a:r>
          </a:p>
          <a:p>
            <a:pPr lvl="0">
              <a:buFont typeface="Wingdings" panose="05000000000000000000" pitchFamily="2" charset="2"/>
              <a:buChar char="ü"/>
            </a:pPr>
            <a:r>
              <a:rPr lang="en-US" dirty="0"/>
              <a:t>Program Budget (must use CTF budget template – Attachment 2)</a:t>
            </a:r>
          </a:p>
          <a:p>
            <a:pPr lvl="0">
              <a:buFont typeface="Wingdings" panose="05000000000000000000" pitchFamily="2" charset="2"/>
              <a:buChar char="ü"/>
            </a:pPr>
            <a:r>
              <a:rPr lang="en-US" dirty="0"/>
              <a:t>Most recently audited financials (if applicable) or most recently completed financial statement for the organization</a:t>
            </a:r>
          </a:p>
          <a:p>
            <a:pPr lvl="0">
              <a:buFont typeface="Wingdings" panose="05000000000000000000" pitchFamily="2" charset="2"/>
              <a:buChar char="ü"/>
            </a:pPr>
            <a:r>
              <a:rPr lang="en-US" dirty="0"/>
              <a:t>Applicant’s current year’s operating budget, including income and expenses</a:t>
            </a:r>
          </a:p>
          <a:p>
            <a:pPr lvl="0">
              <a:buFont typeface="Wingdings" panose="05000000000000000000" pitchFamily="2" charset="2"/>
              <a:buChar char="ü"/>
            </a:pPr>
            <a:r>
              <a:rPr lang="en-US" dirty="0"/>
              <a:t>Current list of the applicant organization’s Board of Directors and their affiliations</a:t>
            </a:r>
          </a:p>
          <a:p>
            <a:pPr lvl="0">
              <a:buFont typeface="Wingdings" panose="05000000000000000000" pitchFamily="2" charset="2"/>
              <a:buChar char="ü"/>
            </a:pPr>
            <a:r>
              <a:rPr lang="en-US" dirty="0"/>
              <a:t>Assurances/Certification signature page (Attachment 3)</a:t>
            </a:r>
          </a:p>
        </p:txBody>
      </p:sp>
    </p:spTree>
    <p:extLst>
      <p:ext uri="{BB962C8B-B14F-4D97-AF65-F5344CB8AC3E}">
        <p14:creationId xmlns:p14="http://schemas.microsoft.com/office/powerpoint/2010/main" val="1842452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533400" y="28876"/>
            <a:ext cx="8078219" cy="6829124"/>
          </a:xfrm>
          <a:prstGeom prst="rect">
            <a:avLst/>
          </a:prstGeom>
        </p:spPr>
      </p:pic>
    </p:spTree>
    <p:extLst>
      <p:ext uri="{BB962C8B-B14F-4D97-AF65-F5344CB8AC3E}">
        <p14:creationId xmlns:p14="http://schemas.microsoft.com/office/powerpoint/2010/main" val="2634921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Grant Requirements</a:t>
            </a:r>
            <a:endParaRPr lang="en-US" dirty="0">
              <a:latin typeface="+mn-lt"/>
            </a:endParaRPr>
          </a:p>
        </p:txBody>
      </p:sp>
      <p:sp>
        <p:nvSpPr>
          <p:cNvPr id="3" name="Content Placeholder 2"/>
          <p:cNvSpPr>
            <a:spLocks noGrp="1"/>
          </p:cNvSpPr>
          <p:nvPr>
            <p:ph idx="1"/>
          </p:nvPr>
        </p:nvSpPr>
        <p:spPr>
          <a:xfrm>
            <a:off x="768096" y="1981200"/>
            <a:ext cx="7290055" cy="4328160"/>
          </a:xfrm>
        </p:spPr>
        <p:txBody>
          <a:bodyPr>
            <a:normAutofit/>
          </a:bodyPr>
          <a:lstStyle/>
          <a:p>
            <a:r>
              <a:rPr lang="en-US" sz="2400" u="sng" dirty="0" smtClean="0"/>
              <a:t>Background Checks </a:t>
            </a:r>
            <a:r>
              <a:rPr lang="en-US" sz="2400" dirty="0" smtClean="0"/>
              <a:t>– Initial Family Safety Care Registry (FCSR) and state and national criminal background checks are required.  FCSR is required annually.  Specifics are detailed in the RFA.</a:t>
            </a:r>
          </a:p>
          <a:p>
            <a:r>
              <a:rPr lang="en-US" sz="2400" u="sng" dirty="0" smtClean="0"/>
              <a:t>Monitoring and Program Reporting</a:t>
            </a:r>
            <a:r>
              <a:rPr lang="en-US" sz="2400" dirty="0" smtClean="0"/>
              <a:t> – Site visits, progress reports and annual reporting.</a:t>
            </a:r>
          </a:p>
          <a:p>
            <a:r>
              <a:rPr lang="en-US" sz="2400" u="sng" dirty="0" smtClean="0"/>
              <a:t>Compliance Meeting</a:t>
            </a:r>
            <a:r>
              <a:rPr lang="en-US" sz="2400" dirty="0" smtClean="0"/>
              <a:t> – Successful applicants will be required to attend a compliance meeting in January 2021.</a:t>
            </a:r>
          </a:p>
          <a:p>
            <a:r>
              <a:rPr lang="en-US" dirty="0" smtClean="0"/>
              <a:t> </a:t>
            </a:r>
            <a:endParaRPr lang="en-US" dirty="0"/>
          </a:p>
          <a:p>
            <a:endParaRPr lang="en-US" dirty="0"/>
          </a:p>
        </p:txBody>
      </p:sp>
    </p:spTree>
    <p:extLst>
      <p:ext uri="{BB962C8B-B14F-4D97-AF65-F5344CB8AC3E}">
        <p14:creationId xmlns:p14="http://schemas.microsoft.com/office/powerpoint/2010/main" val="21365486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r>
              <a:rPr lang="en-US" b="1" dirty="0" smtClean="0">
                <a:latin typeface="Calibri" pitchFamily="34" charset="0"/>
              </a:rPr>
              <a:t>Important Deadlines</a:t>
            </a:r>
            <a:endParaRPr lang="en-US" b="1" dirty="0">
              <a:latin typeface="Calibri" pitchFamily="34" charset="0"/>
            </a:endParaRPr>
          </a:p>
        </p:txBody>
      </p:sp>
      <p:sp>
        <p:nvSpPr>
          <p:cNvPr id="492549" name="Text Box 5"/>
          <p:cNvSpPr txBox="1">
            <a:spLocks noChangeArrowheads="1"/>
          </p:cNvSpPr>
          <p:nvPr/>
        </p:nvSpPr>
        <p:spPr bwMode="auto">
          <a:xfrm>
            <a:off x="457200" y="2286000"/>
            <a:ext cx="8382000" cy="3985706"/>
          </a:xfrm>
          <a:prstGeom prst="rect">
            <a:avLst/>
          </a:prstGeom>
          <a:noFill/>
          <a:ln w="12700" cap="sq">
            <a:noFill/>
            <a:miter lim="800000"/>
            <a:headEnd type="none" w="sm" len="sm"/>
            <a:tailEnd type="none" w="sm" len="sm"/>
          </a:ln>
          <a:effectLst/>
        </p:spPr>
        <p:txBody>
          <a:bodyPr>
            <a:spAutoFit/>
          </a:bodyPr>
          <a:lstStyle/>
          <a:p>
            <a:pPr lvl="1" indent="-342900">
              <a:spcBef>
                <a:spcPct val="50000"/>
              </a:spcBef>
              <a:buFont typeface="Wingdings" pitchFamily="2" charset="2"/>
              <a:buChar char="§"/>
            </a:pPr>
            <a:r>
              <a:rPr lang="en-US" sz="2300" dirty="0" smtClean="0">
                <a:latin typeface="Calibri" pitchFamily="34" charset="0"/>
              </a:rPr>
              <a:t>Letters of Intent (LOI) to apply are due by close of business on </a:t>
            </a:r>
            <a:r>
              <a:rPr lang="en-US" sz="2300" b="1" dirty="0" smtClean="0">
                <a:latin typeface="Calibri" pitchFamily="34" charset="0"/>
              </a:rPr>
              <a:t>Tuesday, September 15, 2020</a:t>
            </a:r>
            <a:r>
              <a:rPr lang="en-US" sz="2300" dirty="0" smtClean="0">
                <a:latin typeface="Calibri" pitchFamily="34" charset="0"/>
              </a:rPr>
              <a:t>.   Please submit LOIs to </a:t>
            </a:r>
            <a:r>
              <a:rPr lang="en-US" sz="2300" dirty="0" smtClean="0">
                <a:latin typeface="Calibri" pitchFamily="34" charset="0"/>
                <a:hlinkClick r:id="rId3"/>
              </a:rPr>
              <a:t>ctf@oa.mo.gov</a:t>
            </a:r>
            <a:r>
              <a:rPr lang="en-US" sz="2300" dirty="0" smtClean="0">
                <a:latin typeface="Calibri" pitchFamily="34" charset="0"/>
              </a:rPr>
              <a:t>. </a:t>
            </a:r>
          </a:p>
          <a:p>
            <a:pPr marL="114300" lvl="1">
              <a:spcBef>
                <a:spcPct val="50000"/>
              </a:spcBef>
            </a:pPr>
            <a:r>
              <a:rPr lang="en-US" sz="2300" dirty="0">
                <a:latin typeface="Calibri" pitchFamily="34" charset="0"/>
              </a:rPr>
              <a:t>	</a:t>
            </a:r>
            <a:endParaRPr lang="en-US" sz="2300" dirty="0" smtClean="0">
              <a:latin typeface="Calibri" pitchFamily="34" charset="0"/>
            </a:endParaRPr>
          </a:p>
          <a:p>
            <a:pPr lvl="1" indent="-342900">
              <a:spcBef>
                <a:spcPct val="50000"/>
              </a:spcBef>
              <a:buFont typeface="Wingdings" pitchFamily="2" charset="2"/>
              <a:buChar char="§"/>
            </a:pPr>
            <a:r>
              <a:rPr lang="en-US" sz="2300" dirty="0" smtClean="0">
                <a:latin typeface="Calibri" pitchFamily="34" charset="0"/>
              </a:rPr>
              <a:t>For applicants invited to submit a full proposal, full proposals are due </a:t>
            </a:r>
            <a:r>
              <a:rPr lang="en-US" sz="2300" b="1" dirty="0" smtClean="0">
                <a:latin typeface="Calibri" pitchFamily="34" charset="0"/>
              </a:rPr>
              <a:t>Friday, October 30, 2020</a:t>
            </a:r>
            <a:r>
              <a:rPr lang="en-US" sz="2300" dirty="0" smtClean="0">
                <a:latin typeface="Calibri" pitchFamily="34" charset="0"/>
              </a:rPr>
              <a:t>.  Please submit full proposals to </a:t>
            </a:r>
            <a:r>
              <a:rPr lang="en-US" sz="2300" dirty="0" smtClean="0">
                <a:latin typeface="Calibri" pitchFamily="34" charset="0"/>
                <a:hlinkClick r:id="rId3"/>
              </a:rPr>
              <a:t>ctf@oa.mo.gov</a:t>
            </a:r>
            <a:r>
              <a:rPr lang="en-US" sz="2300" dirty="0" smtClean="0">
                <a:latin typeface="Calibri" pitchFamily="34" charset="0"/>
              </a:rPr>
              <a:t>. </a:t>
            </a:r>
            <a:endParaRPr lang="en-US" sz="2300" dirty="0">
              <a:latin typeface="Calibri" pitchFamily="34" charset="0"/>
            </a:endParaRPr>
          </a:p>
          <a:p>
            <a:pPr marL="114300" lvl="1">
              <a:spcBef>
                <a:spcPct val="50000"/>
              </a:spcBef>
            </a:pPr>
            <a:endParaRPr lang="en-US" sz="2300" dirty="0" smtClean="0">
              <a:latin typeface="Calibri" pitchFamily="34" charset="0"/>
            </a:endParaRPr>
          </a:p>
          <a:p>
            <a:pPr lvl="1" indent="-342900">
              <a:spcBef>
                <a:spcPct val="50000"/>
              </a:spcBef>
              <a:buFont typeface="Wingdings" pitchFamily="2" charset="2"/>
              <a:buChar char="§"/>
            </a:pPr>
            <a:endParaRPr lang="en-US" sz="2300"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685800" y="0"/>
            <a:ext cx="7772400" cy="1143000"/>
          </a:xfrm>
        </p:spPr>
        <p:txBody>
          <a:bodyPr>
            <a:normAutofit/>
          </a:bodyPr>
          <a:lstStyle/>
          <a:p>
            <a:r>
              <a:rPr lang="en-US" sz="4000" b="1" dirty="0" smtClean="0">
                <a:latin typeface="+mn-lt"/>
              </a:rPr>
              <a:t>When Submitting the Letter of Intent and Application…</a:t>
            </a:r>
            <a:endParaRPr lang="en-US" sz="4000" b="1" dirty="0">
              <a:latin typeface="+mn-lt"/>
            </a:endParaRPr>
          </a:p>
        </p:txBody>
      </p:sp>
      <p:graphicFrame>
        <p:nvGraphicFramePr>
          <p:cNvPr id="2" name="Diagram 1"/>
          <p:cNvGraphicFramePr/>
          <p:nvPr>
            <p:extLst>
              <p:ext uri="{D42A27DB-BD31-4B8C-83A1-F6EECF244321}">
                <p14:modId xmlns:p14="http://schemas.microsoft.com/office/powerpoint/2010/main" val="586158321"/>
              </p:ext>
            </p:extLst>
          </p:nvPr>
        </p:nvGraphicFramePr>
        <p:xfrm>
          <a:off x="457200" y="1850089"/>
          <a:ext cx="8077200" cy="1121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3718399523"/>
              </p:ext>
            </p:extLst>
          </p:nvPr>
        </p:nvGraphicFramePr>
        <p:xfrm>
          <a:off x="470647" y="3810000"/>
          <a:ext cx="8216153" cy="1676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797857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762000" y="533400"/>
            <a:ext cx="7772400" cy="1143000"/>
          </a:xfrm>
        </p:spPr>
        <p:txBody>
          <a:bodyPr>
            <a:normAutofit/>
          </a:bodyPr>
          <a:lstStyle/>
          <a:p>
            <a:r>
              <a:rPr lang="en-US" sz="4000" b="1" dirty="0">
                <a:latin typeface="Calibri" pitchFamily="34" charset="0"/>
              </a:rPr>
              <a:t>Contractual Agreement and Contract Period</a:t>
            </a:r>
          </a:p>
        </p:txBody>
      </p:sp>
      <p:sp>
        <p:nvSpPr>
          <p:cNvPr id="503811" name="Rectangle 3"/>
          <p:cNvSpPr>
            <a:spLocks noGrp="1" noChangeArrowheads="1"/>
          </p:cNvSpPr>
          <p:nvPr>
            <p:ph idx="1"/>
          </p:nvPr>
        </p:nvSpPr>
        <p:spPr>
          <a:xfrm>
            <a:off x="685800" y="1676400"/>
            <a:ext cx="7772400" cy="1295400"/>
          </a:xfrm>
        </p:spPr>
        <p:txBody>
          <a:bodyPr/>
          <a:lstStyle/>
          <a:p>
            <a:pPr>
              <a:lnSpc>
                <a:spcPct val="80000"/>
              </a:lnSpc>
              <a:buFontTx/>
              <a:buNone/>
            </a:pPr>
            <a:endParaRPr lang="en-US" sz="1400" b="1" i="1" dirty="0">
              <a:effectLst>
                <a:outerShdw blurRad="38100" dist="38100" dir="2700000" algn="tl">
                  <a:srgbClr val="000000"/>
                </a:outerShdw>
              </a:effectLst>
            </a:endParaRPr>
          </a:p>
          <a:p>
            <a:pPr algn="ctr">
              <a:lnSpc>
                <a:spcPct val="80000"/>
              </a:lnSpc>
              <a:buFontTx/>
              <a:buNone/>
            </a:pPr>
            <a:r>
              <a:rPr lang="en-US" sz="2400" b="1" dirty="0">
                <a:latin typeface="Calibri" pitchFamily="34" charset="0"/>
              </a:rPr>
              <a:t>If approved, </a:t>
            </a:r>
            <a:r>
              <a:rPr lang="en-US" sz="2400" b="1" dirty="0" smtClean="0">
                <a:latin typeface="Calibri" pitchFamily="34" charset="0"/>
              </a:rPr>
              <a:t>an Award of Contract will </a:t>
            </a:r>
            <a:r>
              <a:rPr lang="en-US" sz="2400" b="1" dirty="0">
                <a:latin typeface="Calibri" pitchFamily="34" charset="0"/>
              </a:rPr>
              <a:t>serve as </a:t>
            </a:r>
            <a:r>
              <a:rPr lang="en-US" sz="2400" b="1" dirty="0" smtClean="0">
                <a:latin typeface="Calibri" pitchFamily="34" charset="0"/>
              </a:rPr>
              <a:t>the </a:t>
            </a:r>
            <a:r>
              <a:rPr lang="en-US" sz="2400" b="1" dirty="0">
                <a:latin typeface="Calibri" pitchFamily="34" charset="0"/>
              </a:rPr>
              <a:t>contractual agreement between </a:t>
            </a:r>
            <a:r>
              <a:rPr lang="en-US" sz="2400" b="1" dirty="0" smtClean="0">
                <a:latin typeface="Calibri" pitchFamily="34" charset="0"/>
              </a:rPr>
              <a:t>CTF and </a:t>
            </a:r>
            <a:r>
              <a:rPr lang="en-US" sz="2400" b="1" dirty="0">
                <a:latin typeface="Calibri" pitchFamily="34" charset="0"/>
              </a:rPr>
              <a:t>the applicant. </a:t>
            </a:r>
          </a:p>
        </p:txBody>
      </p:sp>
      <p:sp>
        <p:nvSpPr>
          <p:cNvPr id="503812" name="Text Box 4"/>
          <p:cNvSpPr txBox="1">
            <a:spLocks noChangeArrowheads="1"/>
          </p:cNvSpPr>
          <p:nvPr/>
        </p:nvSpPr>
        <p:spPr bwMode="auto">
          <a:xfrm>
            <a:off x="685800" y="3200400"/>
            <a:ext cx="7848600" cy="2800767"/>
          </a:xfrm>
          <a:prstGeom prst="rect">
            <a:avLst/>
          </a:prstGeom>
          <a:noFill/>
          <a:ln w="12700" cap="sq">
            <a:noFill/>
            <a:miter lim="800000"/>
            <a:headEnd type="none" w="sm" len="sm"/>
            <a:tailEnd type="none" w="sm" len="sm"/>
          </a:ln>
          <a:effectLst/>
        </p:spPr>
        <p:txBody>
          <a:bodyPr>
            <a:spAutoFit/>
          </a:bodyPr>
          <a:lstStyle/>
          <a:p>
            <a:pPr algn="ctr"/>
            <a:r>
              <a:rPr lang="en-US" sz="2400" b="1" dirty="0">
                <a:latin typeface="Calibri" pitchFamily="34" charset="0"/>
              </a:rPr>
              <a:t>The contract period for approved </a:t>
            </a:r>
            <a:r>
              <a:rPr lang="en-US" sz="2400" b="1" dirty="0" smtClean="0">
                <a:latin typeface="Calibri" pitchFamily="34" charset="0"/>
              </a:rPr>
              <a:t>projects </a:t>
            </a:r>
            <a:r>
              <a:rPr lang="en-US" sz="2400" b="1" dirty="0">
                <a:latin typeface="Calibri" pitchFamily="34" charset="0"/>
              </a:rPr>
              <a:t>is:</a:t>
            </a:r>
          </a:p>
          <a:p>
            <a:pPr algn="ctr"/>
            <a:endParaRPr lang="en-US" sz="2400" b="1" dirty="0">
              <a:effectLst>
                <a:outerShdw blurRad="38100" dist="38100" dir="2700000" algn="tl">
                  <a:srgbClr val="000000"/>
                </a:outerShdw>
              </a:effectLst>
              <a:latin typeface="Calibri" pitchFamily="34" charset="0"/>
            </a:endParaRPr>
          </a:p>
          <a:p>
            <a:pPr algn="ctr"/>
            <a:r>
              <a:rPr lang="en-US" sz="3200" b="1" dirty="0" smtClean="0">
                <a:solidFill>
                  <a:schemeClr val="tx2"/>
                </a:solidFill>
                <a:latin typeface="Calibri" pitchFamily="34" charset="0"/>
              </a:rPr>
              <a:t>January </a:t>
            </a:r>
            <a:r>
              <a:rPr lang="en-US" sz="3200" b="1" dirty="0">
                <a:solidFill>
                  <a:schemeClr val="tx2"/>
                </a:solidFill>
                <a:latin typeface="Calibri" pitchFamily="34" charset="0"/>
              </a:rPr>
              <a:t>1, </a:t>
            </a:r>
            <a:r>
              <a:rPr lang="en-US" sz="3200" b="1" dirty="0" smtClean="0">
                <a:solidFill>
                  <a:schemeClr val="tx2"/>
                </a:solidFill>
                <a:latin typeface="Calibri" pitchFamily="34" charset="0"/>
              </a:rPr>
              <a:t>2021</a:t>
            </a:r>
            <a:endParaRPr lang="en-US" sz="3200" b="1" dirty="0">
              <a:solidFill>
                <a:schemeClr val="tx2"/>
              </a:solidFill>
              <a:latin typeface="Calibri" pitchFamily="34" charset="0"/>
            </a:endParaRPr>
          </a:p>
          <a:p>
            <a:pPr algn="ctr"/>
            <a:r>
              <a:rPr lang="en-US" sz="3200" b="1" dirty="0">
                <a:solidFill>
                  <a:schemeClr val="tx2"/>
                </a:solidFill>
                <a:latin typeface="Calibri" pitchFamily="34" charset="0"/>
              </a:rPr>
              <a:t> through</a:t>
            </a:r>
          </a:p>
          <a:p>
            <a:pPr algn="ctr"/>
            <a:r>
              <a:rPr lang="en-US" sz="3200" b="1" dirty="0">
                <a:solidFill>
                  <a:schemeClr val="tx2"/>
                </a:solidFill>
                <a:latin typeface="Calibri" pitchFamily="34" charset="0"/>
              </a:rPr>
              <a:t> </a:t>
            </a:r>
            <a:r>
              <a:rPr lang="en-US" sz="3200" b="1" dirty="0" smtClean="0">
                <a:solidFill>
                  <a:schemeClr val="tx2"/>
                </a:solidFill>
                <a:latin typeface="Calibri" pitchFamily="34" charset="0"/>
              </a:rPr>
              <a:t>June </a:t>
            </a:r>
            <a:r>
              <a:rPr lang="en-US" sz="3200" b="1" dirty="0">
                <a:solidFill>
                  <a:schemeClr val="tx2"/>
                </a:solidFill>
                <a:latin typeface="Calibri" pitchFamily="34" charset="0"/>
              </a:rPr>
              <a:t>30, </a:t>
            </a:r>
            <a:r>
              <a:rPr lang="en-US" sz="3200" b="1" dirty="0" smtClean="0">
                <a:solidFill>
                  <a:schemeClr val="tx2"/>
                </a:solidFill>
                <a:latin typeface="Calibri" pitchFamily="34" charset="0"/>
              </a:rPr>
              <a:t>2021</a:t>
            </a:r>
            <a:endParaRPr lang="en-US" sz="3200" b="1" dirty="0">
              <a:solidFill>
                <a:schemeClr val="tx2"/>
              </a:solidFill>
              <a:latin typeface="Calibri" pitchFamily="34" charset="0"/>
            </a:endParaRPr>
          </a:p>
          <a:p>
            <a:endParaRPr lang="en-US" sz="32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p:txBody>
          <a:bodyPr>
            <a:normAutofit/>
          </a:bodyPr>
          <a:lstStyle/>
          <a:p>
            <a:r>
              <a:rPr lang="en-US" sz="4000" b="1" dirty="0">
                <a:latin typeface="+mn-lt"/>
              </a:rPr>
              <a:t>Obtaining the </a:t>
            </a:r>
            <a:r>
              <a:rPr lang="en-US" sz="4000" b="1" dirty="0" smtClean="0">
                <a:latin typeface="+mn-lt"/>
              </a:rPr>
              <a:t>CTF CSA Prevention Application</a:t>
            </a:r>
            <a:endParaRPr lang="en-US" sz="4000" b="1" dirty="0">
              <a:latin typeface="+mn-lt"/>
            </a:endParaRPr>
          </a:p>
        </p:txBody>
      </p:sp>
      <p:sp>
        <p:nvSpPr>
          <p:cNvPr id="491523" name="Rectangle 3"/>
          <p:cNvSpPr>
            <a:spLocks noGrp="1" noChangeArrowheads="1"/>
          </p:cNvSpPr>
          <p:nvPr>
            <p:ph idx="1"/>
          </p:nvPr>
        </p:nvSpPr>
        <p:spPr>
          <a:xfrm>
            <a:off x="914400" y="1828800"/>
            <a:ext cx="7143750" cy="4114800"/>
          </a:xfrm>
        </p:spPr>
        <p:txBody>
          <a:bodyPr>
            <a:normAutofit/>
          </a:bodyPr>
          <a:lstStyle/>
          <a:p>
            <a:pPr algn="ctr">
              <a:buFont typeface="Wingdings" pitchFamily="2" charset="2"/>
              <a:buNone/>
            </a:pPr>
            <a:r>
              <a:rPr lang="en-US" sz="3300" dirty="0" smtClean="0">
                <a:latin typeface="Calibri" pitchFamily="34" charset="0"/>
              </a:rPr>
              <a:t>	</a:t>
            </a:r>
          </a:p>
          <a:p>
            <a:pPr algn="ctr">
              <a:buFont typeface="Wingdings" pitchFamily="2" charset="2"/>
              <a:buNone/>
            </a:pPr>
            <a:r>
              <a:rPr lang="en-US" sz="3300" dirty="0" smtClean="0"/>
              <a:t>The CSA Prevention Application is available at:</a:t>
            </a:r>
          </a:p>
          <a:p>
            <a:pPr algn="ctr">
              <a:buFont typeface="Wingdings" pitchFamily="2" charset="2"/>
              <a:buNone/>
            </a:pPr>
            <a:r>
              <a:rPr lang="en-US" sz="3300" dirty="0" smtClean="0"/>
              <a:t> </a:t>
            </a:r>
            <a:r>
              <a:rPr lang="en-US" sz="3300" b="1" u="sng" dirty="0" smtClean="0">
                <a:solidFill>
                  <a:schemeClr val="tx2"/>
                </a:solidFill>
              </a:rPr>
              <a:t>www.ctf4kids.org</a:t>
            </a:r>
            <a:r>
              <a:rPr lang="en-US" sz="3300" b="1" dirty="0" smtClean="0">
                <a:solidFill>
                  <a:schemeClr val="hlink"/>
                </a:solidFill>
              </a:rPr>
              <a:t> </a:t>
            </a:r>
          </a:p>
          <a:p>
            <a:pPr algn="ctr">
              <a:buFont typeface="Wingdings" pitchFamily="2" charset="2"/>
              <a:buNone/>
            </a:pPr>
            <a:r>
              <a:rPr lang="en-US" sz="3300" b="1" dirty="0" smtClean="0"/>
              <a:t>or</a:t>
            </a:r>
          </a:p>
          <a:p>
            <a:pPr algn="ctr">
              <a:buFont typeface="Wingdings" pitchFamily="2" charset="2"/>
              <a:buNone/>
            </a:pPr>
            <a:r>
              <a:rPr lang="en-US" sz="3300" b="1" dirty="0" smtClean="0">
                <a:hlinkClick r:id="rId3"/>
              </a:rPr>
              <a:t>ctf@oa.mo.gov</a:t>
            </a:r>
            <a:r>
              <a:rPr lang="en-US" sz="3300" b="1" dirty="0" smtClean="0"/>
              <a:t> </a:t>
            </a:r>
          </a:p>
          <a:p>
            <a:pPr algn="ctr">
              <a:buFont typeface="Wingdings" pitchFamily="2" charset="2"/>
              <a:buNone/>
            </a:pPr>
            <a:endParaRPr lang="en-US" sz="3300" b="1" dirty="0">
              <a:solidFill>
                <a:schemeClr val="hlink"/>
              </a:solidFill>
            </a:endParaRPr>
          </a:p>
          <a:p>
            <a:pPr>
              <a:buFont typeface="Wingdings" pitchFamily="2" charset="2"/>
              <a:buNone/>
            </a:pPr>
            <a:endParaRPr lang="en-US" sz="3300" b="1" dirty="0">
              <a:solidFill>
                <a:schemeClr val="hlink"/>
              </a:solidFill>
            </a:endParaRPr>
          </a:p>
          <a:p>
            <a:pPr>
              <a:buFontTx/>
              <a:buNone/>
            </a:pPr>
            <a:endParaRPr lang="en-US" dirty="0"/>
          </a:p>
        </p:txBody>
      </p:sp>
    </p:spTree>
    <p:extLst>
      <p:ext uri="{BB962C8B-B14F-4D97-AF65-F5344CB8AC3E}">
        <p14:creationId xmlns:p14="http://schemas.microsoft.com/office/powerpoint/2010/main" val="3890726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Rectangle 1026"/>
          <p:cNvSpPr>
            <a:spLocks noChangeArrowheads="1"/>
          </p:cNvSpPr>
          <p:nvPr/>
        </p:nvSpPr>
        <p:spPr bwMode="auto">
          <a:xfrm>
            <a:off x="381000" y="457200"/>
            <a:ext cx="7772400" cy="1143000"/>
          </a:xfrm>
          <a:prstGeom prst="rect">
            <a:avLst/>
          </a:prstGeom>
          <a:noFill/>
          <a:ln w="9525">
            <a:noFill/>
            <a:miter lim="800000"/>
            <a:headEnd/>
            <a:tailEnd/>
          </a:ln>
          <a:effectLst/>
        </p:spPr>
        <p:txBody>
          <a:bodyPr anchor="ctr"/>
          <a:lstStyle/>
          <a:p>
            <a:r>
              <a:rPr lang="en-US" sz="4400" b="1" dirty="0" smtClean="0"/>
              <a:t>Contact</a:t>
            </a:r>
            <a:r>
              <a:rPr lang="en-US" sz="4400" b="1" dirty="0" smtClean="0">
                <a:solidFill>
                  <a:schemeClr val="tx2"/>
                </a:solidFill>
              </a:rPr>
              <a:t> </a:t>
            </a:r>
            <a:r>
              <a:rPr lang="en-US" sz="4400" b="1" dirty="0" smtClean="0"/>
              <a:t>Information</a:t>
            </a:r>
            <a:endParaRPr lang="en-US" sz="4400" b="1" dirty="0"/>
          </a:p>
        </p:txBody>
      </p:sp>
      <p:sp>
        <p:nvSpPr>
          <p:cNvPr id="2" name="Rectangle 1"/>
          <p:cNvSpPr/>
          <p:nvPr/>
        </p:nvSpPr>
        <p:spPr>
          <a:xfrm>
            <a:off x="533400" y="1828800"/>
            <a:ext cx="7315200" cy="2800767"/>
          </a:xfrm>
          <a:prstGeom prst="rect">
            <a:avLst/>
          </a:prstGeom>
        </p:spPr>
        <p:txBody>
          <a:bodyPr wrap="square">
            <a:spAutoFit/>
          </a:bodyPr>
          <a:lstStyle/>
          <a:p>
            <a:pPr lvl="1">
              <a:buFontTx/>
              <a:buNone/>
            </a:pPr>
            <a:r>
              <a:rPr lang="en-US" sz="3200" b="1" dirty="0"/>
              <a:t>Laura K. Malzner</a:t>
            </a:r>
            <a:r>
              <a:rPr lang="en-US" sz="3200" dirty="0"/>
              <a:t>, </a:t>
            </a:r>
            <a:r>
              <a:rPr lang="en-US" sz="3200" b="1" dirty="0"/>
              <a:t>Program </a:t>
            </a:r>
            <a:r>
              <a:rPr lang="en-US" sz="3200" b="1" dirty="0" smtClean="0"/>
              <a:t>Director</a:t>
            </a:r>
          </a:p>
          <a:p>
            <a:pPr lvl="1">
              <a:buFontTx/>
              <a:buNone/>
            </a:pPr>
            <a:r>
              <a:rPr lang="en-US" sz="2800" b="1" dirty="0">
                <a:hlinkClick r:id="rId3"/>
              </a:rPr>
              <a:t>laura.malzner@oa.mo.gov</a:t>
            </a:r>
            <a:endParaRPr lang="en-US" sz="2800" b="1" dirty="0"/>
          </a:p>
          <a:p>
            <a:pPr lvl="1">
              <a:buFontTx/>
              <a:buNone/>
            </a:pPr>
            <a:r>
              <a:rPr lang="en-US" sz="2800" b="1" dirty="0"/>
              <a:t>573-751-6511 </a:t>
            </a:r>
            <a:endParaRPr lang="en-US" sz="2800" b="1" dirty="0" smtClean="0"/>
          </a:p>
          <a:p>
            <a:pPr lvl="1">
              <a:buFontTx/>
              <a:buNone/>
            </a:pPr>
            <a:endParaRPr lang="en-US" sz="2800" b="1" dirty="0" smtClean="0">
              <a:hlinkClick r:id="rId4"/>
            </a:endParaRPr>
          </a:p>
          <a:p>
            <a:pPr lvl="1">
              <a:buFontTx/>
              <a:buNone/>
            </a:pPr>
            <a:r>
              <a:rPr lang="en-US" sz="2800" b="1" dirty="0" smtClean="0">
                <a:hlinkClick r:id="rId4"/>
              </a:rPr>
              <a:t>ctf4kids.org</a:t>
            </a:r>
            <a:r>
              <a:rPr lang="en-US" sz="2800" b="1" dirty="0" smtClean="0"/>
              <a:t> </a:t>
            </a:r>
          </a:p>
          <a:p>
            <a:pPr algn="ctr">
              <a:buFontTx/>
              <a:buNone/>
            </a:pPr>
            <a:endParaRPr lang="en-US" sz="3200" b="1"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5434584"/>
          </a:xfrm>
        </p:spPr>
        <p:txBody>
          <a:bodyPr/>
          <a:lstStyle/>
          <a:p>
            <a:pPr algn="ctr"/>
            <a:r>
              <a:rPr lang="en-US" sz="6600" b="1" dirty="0" smtClean="0"/>
              <a:t>Questions?</a:t>
            </a:r>
            <a:r>
              <a:rPr lang="en-US" b="1" dirty="0"/>
              <a:t/>
            </a:r>
            <a:br>
              <a:rPr lang="en-US" b="1" dirty="0"/>
            </a:br>
            <a:r>
              <a:rPr lang="en-US" b="1" dirty="0" smtClean="0"/>
              <a:t/>
            </a:r>
            <a:br>
              <a:rPr lang="en-US" b="1" dirty="0" smtClean="0"/>
            </a:br>
            <a:r>
              <a:rPr lang="en-US" b="1" dirty="0" smtClean="0"/>
              <a:t>Thank you </a:t>
            </a:r>
            <a:endParaRPr lang="en-US" b="1"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4323" y="4388224"/>
            <a:ext cx="3657599" cy="1676400"/>
          </a:xfrm>
          <a:prstGeom prst="rect">
            <a:avLst/>
          </a:prstGeom>
        </p:spPr>
      </p:pic>
    </p:spTree>
    <p:extLst>
      <p:ext uri="{BB962C8B-B14F-4D97-AF65-F5344CB8AC3E}">
        <p14:creationId xmlns:p14="http://schemas.microsoft.com/office/powerpoint/2010/main" val="3359868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091184"/>
          </a:xfrm>
        </p:spPr>
        <p:txBody>
          <a:bodyPr>
            <a:normAutofit/>
          </a:bodyPr>
          <a:lstStyle/>
          <a:p>
            <a:r>
              <a:rPr lang="en-US" sz="3600" b="1" dirty="0" smtClean="0">
                <a:latin typeface="+mn-lt"/>
              </a:rPr>
              <a:t>Priorities</a:t>
            </a:r>
            <a:endParaRPr lang="en-US" sz="36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6004705"/>
              </p:ext>
            </p:extLst>
          </p:nvPr>
        </p:nvGraphicFramePr>
        <p:xfrm>
          <a:off x="768350" y="1371600"/>
          <a:ext cx="761365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2124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Eligible Communities</a:t>
            </a:r>
            <a:endParaRPr lang="en-US"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198712"/>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7628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Public Health Approach</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8171363"/>
              </p:ext>
            </p:extLst>
          </p:nvPr>
        </p:nvGraphicFramePr>
        <p:xfrm>
          <a:off x="768350" y="1905000"/>
          <a:ext cx="7289800" cy="4403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68096" y="5943600"/>
            <a:ext cx="7086600" cy="307777"/>
          </a:xfrm>
          <a:prstGeom prst="rect">
            <a:avLst/>
          </a:prstGeom>
          <a:noFill/>
        </p:spPr>
        <p:txBody>
          <a:bodyPr wrap="square" rtlCol="0">
            <a:spAutoFit/>
          </a:bodyPr>
          <a:lstStyle/>
          <a:p>
            <a:r>
              <a:rPr lang="en-US" sz="1400" dirty="0" smtClean="0"/>
              <a:t>National Center for Injury Prevention and Control, Division of Violence Prevention</a:t>
            </a:r>
            <a:endParaRPr lang="en-US" sz="1400" dirty="0"/>
          </a:p>
        </p:txBody>
      </p:sp>
    </p:spTree>
    <p:extLst>
      <p:ext uri="{BB962C8B-B14F-4D97-AF65-F5344CB8AC3E}">
        <p14:creationId xmlns:p14="http://schemas.microsoft.com/office/powerpoint/2010/main" val="2420126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8" y="176785"/>
            <a:ext cx="7290054" cy="1042415"/>
          </a:xfrm>
        </p:spPr>
        <p:txBody>
          <a:bodyPr/>
          <a:lstStyle/>
          <a:p>
            <a:r>
              <a:rPr lang="en-US" b="1" dirty="0" smtClean="0"/>
              <a:t>Collaboration</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76560178"/>
              </p:ext>
            </p:extLst>
          </p:nvPr>
        </p:nvGraphicFramePr>
        <p:xfrm>
          <a:off x="768350" y="1676401"/>
          <a:ext cx="7289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68096" y="6019801"/>
            <a:ext cx="6089904" cy="307777"/>
          </a:xfrm>
          <a:prstGeom prst="rect">
            <a:avLst/>
          </a:prstGeom>
          <a:noFill/>
        </p:spPr>
        <p:txBody>
          <a:bodyPr wrap="square" rtlCol="0">
            <a:spAutoFit/>
          </a:bodyPr>
          <a:lstStyle/>
          <a:p>
            <a:r>
              <a:rPr lang="en-US" sz="1400" dirty="0">
                <a:hlinkClick r:id="rId8"/>
              </a:rPr>
              <a:t>https://www.astho.org/NPS/Toolkit/Characteristics-of-Successful-Collaboration/</a:t>
            </a:r>
            <a:endParaRPr lang="en-US" sz="1400" dirty="0"/>
          </a:p>
        </p:txBody>
      </p:sp>
    </p:spTree>
    <p:extLst>
      <p:ext uri="{BB962C8B-B14F-4D97-AF65-F5344CB8AC3E}">
        <p14:creationId xmlns:p14="http://schemas.microsoft.com/office/powerpoint/2010/main" val="3967537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Layered, Multi-Intervention Approach</a:t>
            </a:r>
            <a:endParaRPr lang="en-US" b="1" dirty="0">
              <a:latin typeface="+mn-lt"/>
            </a:endParaRPr>
          </a:p>
        </p:txBody>
      </p:sp>
      <p:pic>
        <p:nvPicPr>
          <p:cNvPr id="3074" name="Picture 2" descr="https://www.preventioninstitute.org/sites/default/files/resize/editor_uploads/Spectrum-500x296.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1267" y="2438400"/>
            <a:ext cx="4038600" cy="30911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 y="5605790"/>
            <a:ext cx="3352800" cy="523220"/>
          </a:xfrm>
          <a:prstGeom prst="rect">
            <a:avLst/>
          </a:prstGeom>
          <a:noFill/>
        </p:spPr>
        <p:txBody>
          <a:bodyPr wrap="square" rtlCol="0">
            <a:spAutoFit/>
          </a:bodyPr>
          <a:lstStyle/>
          <a:p>
            <a:r>
              <a:rPr lang="en-US" sz="1400" dirty="0" smtClean="0">
                <a:hlinkClick r:id="rId4"/>
              </a:rPr>
              <a:t>*https</a:t>
            </a:r>
            <a:r>
              <a:rPr lang="en-US" sz="1400" dirty="0">
                <a:hlinkClick r:id="rId4"/>
              </a:rPr>
              <a:t>://www.preventioninstitute.org/tools/spectrum-prevention-0</a:t>
            </a:r>
            <a:endParaRPr lang="en-US" sz="1400" dirty="0"/>
          </a:p>
        </p:txBody>
      </p:sp>
      <p:pic>
        <p:nvPicPr>
          <p:cNvPr id="16" name="Picture 15">
            <a:extLst>
              <a:ext uri="{FF2B5EF4-FFF2-40B4-BE49-F238E27FC236}">
                <a16:creationId xmlns:a16="http://schemas.microsoft.com/office/drawing/2014/main" id="{E2CEFE0B-83EE-6940-AC91-BA2DC6C48B1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319867" y="2514600"/>
            <a:ext cx="4387700" cy="3276600"/>
          </a:xfrm>
          <a:prstGeom prst="rect">
            <a:avLst/>
          </a:prstGeom>
        </p:spPr>
      </p:pic>
      <p:sp>
        <p:nvSpPr>
          <p:cNvPr id="15" name="TextBox 14"/>
          <p:cNvSpPr txBox="1"/>
          <p:nvPr/>
        </p:nvSpPr>
        <p:spPr>
          <a:xfrm>
            <a:off x="4413123" y="5867400"/>
            <a:ext cx="4045077" cy="307777"/>
          </a:xfrm>
          <a:prstGeom prst="rect">
            <a:avLst/>
          </a:prstGeom>
          <a:noFill/>
        </p:spPr>
        <p:txBody>
          <a:bodyPr wrap="square" rtlCol="0">
            <a:spAutoFit/>
          </a:bodyPr>
          <a:lstStyle/>
          <a:p>
            <a:r>
              <a:rPr lang="en-US" sz="1400" dirty="0" smtClean="0">
                <a:hlinkClick r:id="rId6"/>
              </a:rPr>
              <a:t>*https</a:t>
            </a:r>
            <a:r>
              <a:rPr lang="en-US" sz="1400" dirty="0">
                <a:hlinkClick r:id="rId6"/>
              </a:rPr>
              <a:t>://www.prevent360.org/about-prevent-360</a:t>
            </a:r>
            <a:endParaRPr lang="en-US" sz="1400" dirty="0"/>
          </a:p>
        </p:txBody>
      </p:sp>
      <p:sp>
        <p:nvSpPr>
          <p:cNvPr id="17" name="TextBox 16"/>
          <p:cNvSpPr txBox="1"/>
          <p:nvPr/>
        </p:nvSpPr>
        <p:spPr>
          <a:xfrm>
            <a:off x="4284008" y="2069068"/>
            <a:ext cx="3945591" cy="369332"/>
          </a:xfrm>
          <a:prstGeom prst="rect">
            <a:avLst/>
          </a:prstGeom>
          <a:noFill/>
        </p:spPr>
        <p:txBody>
          <a:bodyPr wrap="square" rtlCol="0">
            <a:spAutoFit/>
          </a:bodyPr>
          <a:lstStyle/>
          <a:p>
            <a:r>
              <a:rPr lang="en-US" dirty="0" smtClean="0"/>
              <a:t>Levels of Prevention (from Prevent 360)*</a:t>
            </a:r>
            <a:endParaRPr lang="en-US" dirty="0"/>
          </a:p>
        </p:txBody>
      </p:sp>
      <p:sp>
        <p:nvSpPr>
          <p:cNvPr id="20" name="TextBox 19"/>
          <p:cNvSpPr txBox="1"/>
          <p:nvPr/>
        </p:nvSpPr>
        <p:spPr>
          <a:xfrm>
            <a:off x="690842" y="2051139"/>
            <a:ext cx="3219449" cy="369332"/>
          </a:xfrm>
          <a:prstGeom prst="rect">
            <a:avLst/>
          </a:prstGeom>
          <a:noFill/>
        </p:spPr>
        <p:txBody>
          <a:bodyPr wrap="square" rtlCol="0">
            <a:spAutoFit/>
          </a:bodyPr>
          <a:lstStyle/>
          <a:p>
            <a:r>
              <a:rPr lang="en-US" dirty="0" smtClean="0"/>
              <a:t>From the Prevention Institute*</a:t>
            </a:r>
            <a:endParaRPr lang="en-US" dirty="0"/>
          </a:p>
        </p:txBody>
      </p:sp>
    </p:spTree>
    <p:extLst>
      <p:ext uri="{BB962C8B-B14F-4D97-AF65-F5344CB8AC3E}">
        <p14:creationId xmlns:p14="http://schemas.microsoft.com/office/powerpoint/2010/main" val="22626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Funding Cycle</a:t>
            </a:r>
            <a:endParaRPr lang="en-US" b="1" dirty="0">
              <a:latin typeface="+mn-lt"/>
            </a:endParaRPr>
          </a:p>
        </p:txBody>
      </p:sp>
      <p:graphicFrame>
        <p:nvGraphicFramePr>
          <p:cNvPr id="4" name="Content Placeholder 3"/>
          <p:cNvGraphicFramePr>
            <a:graphicFrameLocks noGrp="1"/>
          </p:cNvGraphicFramePr>
          <p:nvPr>
            <p:ph idx="1"/>
            <p:extLst/>
          </p:nvPr>
        </p:nvGraphicFramePr>
        <p:xfrm>
          <a:off x="838201" y="1828800"/>
          <a:ext cx="7543800" cy="3719089"/>
        </p:xfrm>
        <a:graphic>
          <a:graphicData uri="http://schemas.openxmlformats.org/drawingml/2006/table">
            <a:tbl>
              <a:tblPr firstRow="1" firstCol="1" bandRow="1">
                <a:tableStyleId>{5C22544A-7EE6-4342-B048-85BDC9FD1C3A}</a:tableStyleId>
              </a:tblPr>
              <a:tblGrid>
                <a:gridCol w="745556">
                  <a:extLst>
                    <a:ext uri="{9D8B030D-6E8A-4147-A177-3AD203B41FA5}">
                      <a16:colId xmlns:a16="http://schemas.microsoft.com/office/drawing/2014/main" val="1698526871"/>
                    </a:ext>
                  </a:extLst>
                </a:gridCol>
                <a:gridCol w="3597843">
                  <a:extLst>
                    <a:ext uri="{9D8B030D-6E8A-4147-A177-3AD203B41FA5}">
                      <a16:colId xmlns:a16="http://schemas.microsoft.com/office/drawing/2014/main" val="4142157914"/>
                    </a:ext>
                  </a:extLst>
                </a:gridCol>
                <a:gridCol w="1447800">
                  <a:extLst>
                    <a:ext uri="{9D8B030D-6E8A-4147-A177-3AD203B41FA5}">
                      <a16:colId xmlns:a16="http://schemas.microsoft.com/office/drawing/2014/main" val="2722551249"/>
                    </a:ext>
                  </a:extLst>
                </a:gridCol>
                <a:gridCol w="1752601">
                  <a:extLst>
                    <a:ext uri="{9D8B030D-6E8A-4147-A177-3AD203B41FA5}">
                      <a16:colId xmlns:a16="http://schemas.microsoft.com/office/drawing/2014/main" val="3034368466"/>
                    </a:ext>
                  </a:extLst>
                </a:gridCol>
              </a:tblGrid>
              <a:tr h="1066800">
                <a:tc>
                  <a:txBody>
                    <a:bodyPr/>
                    <a:lstStyle/>
                    <a:p>
                      <a:pPr marL="0" marR="0">
                        <a:spcBef>
                          <a:spcPts val="0"/>
                        </a:spcBef>
                        <a:spcAft>
                          <a:spcPts val="0"/>
                        </a:spcAft>
                      </a:pPr>
                      <a:r>
                        <a:rPr lang="en-US" sz="1600" dirty="0">
                          <a:effectLst/>
                        </a:rPr>
                        <a:t>Year of Grant Cycle</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a:effectLst/>
                        </a:rPr>
                        <a:t>Contract Period</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a:effectLst/>
                        </a:rPr>
                        <a:t>Corresponding State Fiscal Year</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smtClean="0">
                          <a:effectLst/>
                          <a:latin typeface="Tw Cen MT Condensed" panose="020B0606020104020203" pitchFamily="34" charset="0"/>
                          <a:ea typeface="Calibri" panose="020F0502020204030204" pitchFamily="34" charset="0"/>
                        </a:rPr>
                        <a:t>Amount</a:t>
                      </a:r>
                      <a:r>
                        <a:rPr lang="en-US" sz="1600" baseline="0" dirty="0" smtClean="0">
                          <a:effectLst/>
                          <a:latin typeface="Tw Cen MT Condensed" panose="020B0606020104020203" pitchFamily="34" charset="0"/>
                          <a:ea typeface="Calibri" panose="020F0502020204030204" pitchFamily="34" charset="0"/>
                        </a:rPr>
                        <a:t> Allocated by State Fiscal Year</a:t>
                      </a:r>
                      <a:endParaRPr lang="en-US" sz="1600" dirty="0">
                        <a:effectLst/>
                        <a:latin typeface="Tw Cen MT Condensed" panose="020B0606020104020203" pitchFamily="34" charset="0"/>
                        <a:ea typeface="Calibri" panose="020F0502020204030204" pitchFamily="34" charset="0"/>
                      </a:endParaRPr>
                    </a:p>
                  </a:txBody>
                  <a:tcPr marL="68580" marR="68580" marT="0" marB="0"/>
                </a:tc>
                <a:extLst>
                  <a:ext uri="{0D108BD9-81ED-4DB2-BD59-A6C34878D82A}">
                    <a16:rowId xmlns:a16="http://schemas.microsoft.com/office/drawing/2014/main" val="4226226070"/>
                  </a:ext>
                </a:extLst>
              </a:tr>
              <a:tr h="517449">
                <a:tc>
                  <a:txBody>
                    <a:bodyPr/>
                    <a:lstStyle/>
                    <a:p>
                      <a:pPr marL="0" marR="0">
                        <a:spcBef>
                          <a:spcPts val="0"/>
                        </a:spcBef>
                        <a:spcAft>
                          <a:spcPts val="0"/>
                        </a:spcAft>
                      </a:pPr>
                      <a:r>
                        <a:rPr lang="en-US" sz="1600" dirty="0">
                          <a:effectLst/>
                        </a:rPr>
                        <a:t>Year 1</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a:effectLst/>
                        </a:rPr>
                        <a:t>January 1 – June 30, 2021 (6-month contract)</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FY 2021</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smtClean="0">
                          <a:effectLst/>
                          <a:latin typeface="Times New Roman" panose="02020603050405020304" pitchFamily="18" charset="0"/>
                          <a:ea typeface="Calibri" panose="020F0502020204030204" pitchFamily="34" charset="0"/>
                        </a:rPr>
                        <a:t>$250,000</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83523011"/>
                  </a:ext>
                </a:extLst>
              </a:tr>
              <a:tr h="533710">
                <a:tc>
                  <a:txBody>
                    <a:bodyPr/>
                    <a:lstStyle/>
                    <a:p>
                      <a:pPr marL="0" marR="0">
                        <a:spcBef>
                          <a:spcPts val="0"/>
                        </a:spcBef>
                        <a:spcAft>
                          <a:spcPts val="0"/>
                        </a:spcAft>
                      </a:pPr>
                      <a:r>
                        <a:rPr lang="en-US" sz="1600">
                          <a:effectLst/>
                        </a:rPr>
                        <a:t>Year 2</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a:effectLst/>
                        </a:rPr>
                        <a:t>July 1, 2021 – June 30, 2022 (12-month contract extension)</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FY 2022</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smtClean="0">
                          <a:effectLst/>
                          <a:latin typeface="Times New Roman" panose="02020603050405020304" pitchFamily="18" charset="0"/>
                          <a:ea typeface="Calibri" panose="020F0502020204030204" pitchFamily="34" charset="0"/>
                        </a:rPr>
                        <a:t>$500,000</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261752113"/>
                  </a:ext>
                </a:extLst>
              </a:tr>
              <a:tr h="533710">
                <a:tc>
                  <a:txBody>
                    <a:bodyPr/>
                    <a:lstStyle/>
                    <a:p>
                      <a:pPr marL="0" marR="0">
                        <a:spcBef>
                          <a:spcPts val="0"/>
                        </a:spcBef>
                        <a:spcAft>
                          <a:spcPts val="0"/>
                        </a:spcAft>
                      </a:pPr>
                      <a:r>
                        <a:rPr lang="en-US" sz="1600">
                          <a:effectLst/>
                        </a:rPr>
                        <a:t>Year 3</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a:effectLst/>
                        </a:rPr>
                        <a:t>July 1, 2022 – June 30, 2023 (12-month contract extension)</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FY 2023</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smtClean="0">
                          <a:effectLst/>
                          <a:latin typeface="Times New Roman" panose="02020603050405020304" pitchFamily="18" charset="0"/>
                          <a:ea typeface="Calibri" panose="020F0502020204030204" pitchFamily="34" charset="0"/>
                        </a:rPr>
                        <a:t>$500,000</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399476946"/>
                  </a:ext>
                </a:extLst>
              </a:tr>
              <a:tr h="533710">
                <a:tc>
                  <a:txBody>
                    <a:bodyPr/>
                    <a:lstStyle/>
                    <a:p>
                      <a:pPr marL="0" marR="0">
                        <a:spcBef>
                          <a:spcPts val="0"/>
                        </a:spcBef>
                        <a:spcAft>
                          <a:spcPts val="0"/>
                        </a:spcAft>
                      </a:pPr>
                      <a:r>
                        <a:rPr lang="en-US" sz="1600">
                          <a:effectLst/>
                        </a:rPr>
                        <a:t>Year 4</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a:effectLst/>
                        </a:rPr>
                        <a:t>July 1, 2023 – June 30, 2024 (12-month contract extension)</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FY 2024</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smtClean="0">
                          <a:effectLst/>
                          <a:latin typeface="Times New Roman" panose="02020603050405020304" pitchFamily="18" charset="0"/>
                          <a:ea typeface="Calibri" panose="020F0502020204030204" pitchFamily="34" charset="0"/>
                        </a:rPr>
                        <a:t>$500,000</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462970638"/>
                  </a:ext>
                </a:extLst>
              </a:tr>
              <a:tr h="533710">
                <a:tc>
                  <a:txBody>
                    <a:bodyPr/>
                    <a:lstStyle/>
                    <a:p>
                      <a:pPr marL="0" marR="0">
                        <a:spcBef>
                          <a:spcPts val="0"/>
                        </a:spcBef>
                        <a:spcAft>
                          <a:spcPts val="0"/>
                        </a:spcAft>
                      </a:pPr>
                      <a:r>
                        <a:rPr lang="en-US" sz="1600">
                          <a:effectLst/>
                        </a:rPr>
                        <a:t>Year 5</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600">
                          <a:effectLst/>
                        </a:rPr>
                        <a:t>July 1 – December 31, 2024 (final 6-month contract extension)</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FY 2025</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smtClean="0">
                          <a:effectLst/>
                          <a:latin typeface="Times New Roman" panose="02020603050405020304" pitchFamily="18" charset="0"/>
                          <a:ea typeface="Calibri" panose="020F0502020204030204" pitchFamily="34" charset="0"/>
                        </a:rPr>
                        <a:t>$250,000</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866796838"/>
                  </a:ext>
                </a:extLst>
              </a:tr>
            </a:tbl>
          </a:graphicData>
        </a:graphic>
      </p:graphicFrame>
    </p:spTree>
    <p:extLst>
      <p:ext uri="{BB962C8B-B14F-4D97-AF65-F5344CB8AC3E}">
        <p14:creationId xmlns:p14="http://schemas.microsoft.com/office/powerpoint/2010/main" val="37162832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8100</TotalTime>
  <Words>2538</Words>
  <Application>Microsoft Office PowerPoint</Application>
  <PresentationFormat>On-screen Show (4:3)</PresentationFormat>
  <Paragraphs>275</Paragraphs>
  <Slides>38</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Calibri</vt:lpstr>
      <vt:lpstr>Times New Roman</vt:lpstr>
      <vt:lpstr>Tw Cen MT</vt:lpstr>
      <vt:lpstr>Tw Cen MT Condensed</vt:lpstr>
      <vt:lpstr>Wingdings</vt:lpstr>
      <vt:lpstr>Wingdings 3</vt:lpstr>
      <vt:lpstr>Integral</vt:lpstr>
      <vt:lpstr>  FY 2021  Child Sexual Abuse Prevention Grant funding Opportunity  </vt:lpstr>
      <vt:lpstr>About the Children’s Trust fund</vt:lpstr>
      <vt:lpstr>About CTF’s Child Sexual Abuse Prevention Grant Opportunity</vt:lpstr>
      <vt:lpstr>Priorities</vt:lpstr>
      <vt:lpstr>Eligible Communities</vt:lpstr>
      <vt:lpstr>A Public Health Approach</vt:lpstr>
      <vt:lpstr>Collaboration</vt:lpstr>
      <vt:lpstr>Layered, Multi-Intervention Approach</vt:lpstr>
      <vt:lpstr>Funding Cycle</vt:lpstr>
      <vt:lpstr>Application Process</vt:lpstr>
      <vt:lpstr>Letter of Intent (LOI) to Apply</vt:lpstr>
      <vt:lpstr>PowerPoint Presentation</vt:lpstr>
      <vt:lpstr>Narrative</vt:lpstr>
      <vt:lpstr>Summary – 5 points</vt:lpstr>
      <vt:lpstr>Community or Population to be served – 20 points</vt:lpstr>
      <vt:lpstr>Prevention efforts &amp; Methodology – 20 points</vt:lpstr>
      <vt:lpstr>Collaboration – 20 points</vt:lpstr>
      <vt:lpstr>Organizational Mission and experience – 5 points</vt:lpstr>
      <vt:lpstr>Program Budget Description and Justification – 10 points</vt:lpstr>
      <vt:lpstr>Eligible Budget Categories</vt:lpstr>
      <vt:lpstr>Eligible Budget Categories, continued</vt:lpstr>
      <vt:lpstr>PowerPoint Presentation</vt:lpstr>
      <vt:lpstr>explanation of budget over the Grant Cycle</vt:lpstr>
      <vt:lpstr>Example</vt:lpstr>
      <vt:lpstr>Action plan – 20 points</vt:lpstr>
      <vt:lpstr>PowerPoint Presentation</vt:lpstr>
      <vt:lpstr>Action Plan</vt:lpstr>
      <vt:lpstr>Action plan, continued</vt:lpstr>
      <vt:lpstr>Evaluation</vt:lpstr>
      <vt:lpstr>Required Documents</vt:lpstr>
      <vt:lpstr>PowerPoint Presentation</vt:lpstr>
      <vt:lpstr>Grant Requirements</vt:lpstr>
      <vt:lpstr>Important Deadlines</vt:lpstr>
      <vt:lpstr>When Submitting the Letter of Intent and Application…</vt:lpstr>
      <vt:lpstr>Contractual Agreement and Contract Period</vt:lpstr>
      <vt:lpstr>Obtaining the CTF CSA Prevention Application</vt:lpstr>
      <vt:lpstr>PowerPoint Presentation</vt:lpstr>
      <vt:lpstr>Questions?  Thank you </vt:lpstr>
    </vt:vector>
  </TitlesOfParts>
  <Company>Department of Public Safety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Prevention Grants Program</dc:title>
  <dc:creator>Erin</dc:creator>
  <cp:lastModifiedBy>Malzner, Laura</cp:lastModifiedBy>
  <cp:revision>424</cp:revision>
  <cp:lastPrinted>2018-02-02T13:58:04Z</cp:lastPrinted>
  <dcterms:created xsi:type="dcterms:W3CDTF">2001-06-29T17:09:20Z</dcterms:created>
  <dcterms:modified xsi:type="dcterms:W3CDTF">2020-08-18T19:39:40Z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