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9" autoAdjust="0"/>
    <p:restoredTop sz="59214" autoAdjust="0"/>
  </p:normalViewPr>
  <p:slideViewPr>
    <p:cSldViewPr snapToGrid="0">
      <p:cViewPr varScale="1">
        <p:scale>
          <a:sx n="52" d="100"/>
          <a:sy n="52" d="100"/>
        </p:scale>
        <p:origin x="926"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73A7F-C395-412A-BBB9-D7F271CEAB2A}"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9E72F-2200-4CE5-86CD-2572B6AD0BDB}" type="slidenum">
              <a:rPr lang="en-US" smtClean="0"/>
              <a:t>‹#›</a:t>
            </a:fld>
            <a:endParaRPr lang="en-US"/>
          </a:p>
        </p:txBody>
      </p:sp>
    </p:spTree>
    <p:extLst>
      <p:ext uri="{BB962C8B-B14F-4D97-AF65-F5344CB8AC3E}">
        <p14:creationId xmlns:p14="http://schemas.microsoft.com/office/powerpoint/2010/main" val="46593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-CTF will be awarding $500k in Federal</a:t>
            </a:r>
            <a:r>
              <a:rPr lang="en-US" sz="1600" baseline="0" dirty="0" smtClean="0"/>
              <a:t> CBCAP dollars for direct home visiting services in FY24, with the option of 3 renewal years (FY24-FY27).</a:t>
            </a:r>
          </a:p>
          <a:p>
            <a:endParaRPr lang="en-US" sz="1600" dirty="0" smtClean="0"/>
          </a:p>
          <a:p>
            <a:r>
              <a:rPr lang="en-US" sz="1600" dirty="0" smtClean="0"/>
              <a:t>-Because we know,</a:t>
            </a:r>
            <a:r>
              <a:rPr lang="en-US" sz="1600" baseline="0" dirty="0" smtClean="0"/>
              <a:t> and research tells us, that families (especially children) living in poverty are at a greater risk for negative health outcomes and negative impacts to social/emotional/and cognitive development…….CTF is primarily focusing this HV funding on serving low income families.  </a:t>
            </a:r>
            <a:endParaRPr lang="en-US" sz="1600" dirty="0" smtClean="0"/>
          </a:p>
          <a:p>
            <a:endParaRPr lang="en-US" sz="1600" dirty="0" smtClean="0"/>
          </a:p>
          <a:p>
            <a:r>
              <a:rPr lang="en-US" sz="1600" dirty="0" smtClean="0"/>
              <a:t>-All </a:t>
            </a:r>
            <a:r>
              <a:rPr lang="en-US" sz="1600" baseline="0" dirty="0" smtClean="0"/>
              <a:t>families served by CTF funded home visiting, must be at or below 185% of the Federal poverty threshold.  </a:t>
            </a:r>
          </a:p>
          <a:p>
            <a:endParaRPr lang="en-US" sz="1600" baseline="0" dirty="0" smtClean="0"/>
          </a:p>
          <a:p>
            <a:r>
              <a:rPr lang="en-US" sz="1600" baseline="0" dirty="0" smtClean="0"/>
              <a:t>-All awarded funding must be used for expenses and activities related to providing direct home visiting services.  </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1B09E72F-2200-4CE5-86CD-2572B6AD0BDB}" type="slidenum">
              <a:rPr lang="en-US" smtClean="0"/>
              <a:t>2</a:t>
            </a:fld>
            <a:endParaRPr lang="en-US"/>
          </a:p>
        </p:txBody>
      </p:sp>
    </p:spTree>
    <p:extLst>
      <p:ext uri="{BB962C8B-B14F-4D97-AF65-F5344CB8AC3E}">
        <p14:creationId xmlns:p14="http://schemas.microsoft.com/office/powerpoint/2010/main" val="24786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considered for this funding opportunity</a:t>
            </a:r>
            <a:r>
              <a:rPr lang="en-US" baseline="0" dirty="0" smtClean="0"/>
              <a:t> a provider must serve prenatal and children up through 3 years of age, and they must be fully functional (meaning that they are actively serving families, they are already accredited/affiliated with their model of choice and all staff have been trained and are ready to serve).  </a:t>
            </a:r>
          </a:p>
          <a:p>
            <a:endParaRPr lang="en-US" baseline="0" dirty="0" smtClean="0"/>
          </a:p>
          <a:p>
            <a:r>
              <a:rPr lang="en-US" baseline="0" dirty="0" smtClean="0"/>
              <a:t>-A provider must also utilize an evidence based HV model (found on a clearinghouse such as California clearinghouse, HOMEVEE, FFPSA, </a:t>
            </a:r>
            <a:r>
              <a:rPr lang="en-US" baseline="0" dirty="0" err="1" smtClean="0"/>
              <a:t>etc</a:t>
            </a:r>
            <a:r>
              <a:rPr lang="en-US" baseline="0" dirty="0" smtClean="0"/>
              <a:t>) OR the provider must utilize a high quality HV model that incorporates a parent education curriculum as part of their model</a:t>
            </a:r>
          </a:p>
          <a:p>
            <a:endParaRPr lang="en-US" baseline="0" dirty="0" smtClean="0"/>
          </a:p>
          <a:p>
            <a:r>
              <a:rPr lang="en-US" baseline="0" dirty="0" smtClean="0"/>
              <a:t>-A provider must serve families all year round, and visit in the home at least 1-2 times per month.</a:t>
            </a:r>
          </a:p>
          <a:p>
            <a:endParaRPr lang="en-US" baseline="0" dirty="0" smtClean="0"/>
          </a:p>
          <a:p>
            <a:r>
              <a:rPr lang="en-US" baseline="0" dirty="0" smtClean="0"/>
              <a:t>-Providers must also serve an area that includes at least one zip code with a poverty rate of 25% or higher identified here: </a:t>
            </a:r>
            <a:r>
              <a:rPr lang="en-US" sz="1200" b="0" i="0" u="none" strike="noStrike" baseline="0" dirty="0" smtClean="0">
                <a:solidFill>
                  <a:srgbClr val="0563C2"/>
                </a:solidFill>
                <a:latin typeface="CIDFont+F3"/>
              </a:rPr>
              <a:t>https://mogov.maps.arcgis.com/apps/webappviewer/index.html?id=7ca73feed7c94a33aa57289bf990da65 </a:t>
            </a:r>
          </a:p>
          <a:p>
            <a:endParaRPr lang="en-US" sz="1200" b="0" i="0" u="none" strike="noStrike" baseline="0" dirty="0" smtClean="0">
              <a:solidFill>
                <a:srgbClr val="0563C2"/>
              </a:solidFill>
              <a:latin typeface="CIDFont+F3"/>
            </a:endParaRPr>
          </a:p>
          <a:p>
            <a:pPr marL="171450" indent="-171450">
              <a:buFont typeface="Arial" panose="020B0604020202020204" pitchFamily="34" charset="0"/>
              <a:buChar char="•"/>
            </a:pPr>
            <a:r>
              <a:rPr lang="en-US" sz="1200" b="0" i="0" u="none" strike="noStrike" baseline="0" dirty="0" smtClean="0">
                <a:solidFill>
                  <a:srgbClr val="0563C2"/>
                </a:solidFill>
                <a:latin typeface="CIDFont+F3"/>
              </a:rPr>
              <a:t>The areas/zip codes with orange bordering represent the zip codes with the highest poverty rates in the state</a:t>
            </a:r>
          </a:p>
          <a:p>
            <a:pPr marL="171450" indent="-171450">
              <a:buFont typeface="Arial" panose="020B0604020202020204" pitchFamily="34" charset="0"/>
              <a:buChar char="•"/>
            </a:pPr>
            <a:r>
              <a:rPr lang="en-US" sz="1200" b="0" i="0" u="none" strike="noStrike" baseline="0" dirty="0" smtClean="0">
                <a:solidFill>
                  <a:srgbClr val="0563C2"/>
                </a:solidFill>
                <a:latin typeface="CIDFont+F3"/>
              </a:rPr>
              <a:t>All areas/zip codes shaded with blue indicate qualifying zip codes with 25% or higher poverty rates	</a:t>
            </a:r>
          </a:p>
          <a:p>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3</a:t>
            </a:fld>
            <a:endParaRPr lang="en-US"/>
          </a:p>
        </p:txBody>
      </p:sp>
    </p:spTree>
    <p:extLst>
      <p:ext uri="{BB962C8B-B14F-4D97-AF65-F5344CB8AC3E}">
        <p14:creationId xmlns:p14="http://schemas.microsoft.com/office/powerpoint/2010/main" val="184716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participate as a provider in this funding opportunity, there are some</a:t>
            </a:r>
            <a:r>
              <a:rPr lang="en-US" baseline="0" dirty="0" smtClean="0"/>
              <a:t> requirements that will need to be met throughout the entirety of the contract period as it relates to services and programming funded directly by CTF:</a:t>
            </a:r>
          </a:p>
          <a:p>
            <a:endParaRPr lang="en-US" baseline="0" dirty="0" smtClean="0"/>
          </a:p>
          <a:p>
            <a:r>
              <a:rPr lang="en-US" baseline="0" dirty="0" smtClean="0"/>
              <a:t>-Providers must only serve families with a household income under 185% of the poverty threshold</a:t>
            </a:r>
          </a:p>
          <a:p>
            <a:endParaRPr lang="en-US" baseline="0" dirty="0" smtClean="0"/>
          </a:p>
          <a:p>
            <a:r>
              <a:rPr lang="en-US" baseline="0" dirty="0" smtClean="0"/>
              <a:t>-Of the families served, 50% of them must reside in a zip code with a poverty rate of at least 25%, as found on the previously referenced poverty map.  Providers will be responsible for keeping track of this percentage served and ensuring they meet the 50% requirement.  As part of monitoring, CTF plans to review compliance of the 50% requirement every third fiscal quarter (between January and March) and contracts may not be renewed if grantees are not meeting the requirement.</a:t>
            </a:r>
          </a:p>
          <a:p>
            <a:endParaRPr lang="en-US" baseline="0" dirty="0" smtClean="0"/>
          </a:p>
          <a:p>
            <a:r>
              <a:rPr lang="en-US" baseline="0" dirty="0" smtClean="0"/>
              <a:t>-Providers will be required to enter all family data (specifically related to families served with CTF funding) into an approved </a:t>
            </a:r>
            <a:r>
              <a:rPr lang="en-US" baseline="0" dirty="0" err="1" smtClean="0"/>
              <a:t>REDCap</a:t>
            </a:r>
            <a:r>
              <a:rPr lang="en-US" baseline="0" dirty="0" smtClean="0"/>
              <a:t> database.  </a:t>
            </a:r>
          </a:p>
          <a:p>
            <a:r>
              <a:rPr lang="en-US" baseline="0" dirty="0" smtClean="0"/>
              <a:t>	We know we will collect MIECHV indicators, as well as additional performance indicators identified by CTF.  This could also be 	influenced by what we will be collecting as part of the full ORC implementation metrics.  </a:t>
            </a:r>
          </a:p>
          <a:p>
            <a:endParaRPr lang="en-US" baseline="0" dirty="0" smtClean="0"/>
          </a:p>
          <a:p>
            <a:r>
              <a:rPr lang="en-US" baseline="0" dirty="0" smtClean="0"/>
              <a:t>-Providers will also be required to not only offer voluntary services, but to also participate in continuous quality improvement activities focused on improving HV service provision.  How this is done will differ amongst providers, but we will want to ensure there is some type of CQI in place to continuously evaluate services.  CTF can assist with this as needed.  This may also connect and relate with the requirement for evaluating family satisfaction of services.  All providers will be required to evaluate family satisfaction of services, commonly through the use of surveys.  </a:t>
            </a:r>
          </a:p>
          <a:p>
            <a:endParaRPr lang="en-US" baseline="0" dirty="0" smtClean="0"/>
          </a:p>
          <a:p>
            <a:r>
              <a:rPr lang="en-US" baseline="0" dirty="0" smtClean="0"/>
              <a:t>-Additionally, providers funded by CTF will be required to accept referrals through their local Coordinated Referral and Intake System (CRIS) network.  Each existing CRIS partner (with the exception of Boone County who has a governmental element that has more restrictions than others) has determined an expanded area in which they will accept referrals and funnel those referrals to a provider in the family’s area of residence (even if outside of their core service area).  These expansion areas are identified on the map in lighter color shades than the core CRIS areas.  This has resulted in statewide CRIS coverage, reducing the confusion as to where to send referrals and to whom…..ultimately getting more families connected to services best suited for their needs.  CRIS partners are already in connection with the providers in their expanded regions to incorporate eligibility criteria, capacity, etc.  </a:t>
            </a:r>
          </a:p>
          <a:p>
            <a:endParaRPr lang="en-US" baseline="0" dirty="0" smtClean="0"/>
          </a:p>
          <a:p>
            <a:r>
              <a:rPr lang="en-US" baseline="0" dirty="0" smtClean="0"/>
              <a:t>-For providers serving in a core Collective Impact area (identified through the darker colors on the map), they will be required to fully participate in their local CI efforts.  This could include shared data collection, ongoing collaborative meetings, CQI processes, etc.  </a:t>
            </a:r>
          </a:p>
          <a:p>
            <a:endParaRPr lang="en-US" baseline="0" dirty="0" smtClean="0"/>
          </a:p>
          <a:p>
            <a:r>
              <a:rPr lang="en-US" baseline="0" dirty="0" smtClean="0"/>
              <a:t>-Contact information for the CRIS sites are located on the CRIS map, shown on this slide but also included in the RFP.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4</a:t>
            </a:fld>
            <a:endParaRPr lang="en-US"/>
          </a:p>
        </p:txBody>
      </p:sp>
    </p:spTree>
    <p:extLst>
      <p:ext uri="{BB962C8B-B14F-4D97-AF65-F5344CB8AC3E}">
        <p14:creationId xmlns:p14="http://schemas.microsoft.com/office/powerpoint/2010/main" val="166415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points of contacts and links to make referrals through the different CRIS networks.</a:t>
            </a:r>
          </a:p>
          <a:p>
            <a:endParaRPr lang="en-US" dirty="0" smtClean="0"/>
          </a:p>
          <a:p>
            <a:r>
              <a:rPr lang="en-US" dirty="0" smtClean="0"/>
              <a:t>This </a:t>
            </a:r>
            <a:r>
              <a:rPr lang="en-US" dirty="0" err="1" smtClean="0"/>
              <a:t>powerpoint</a:t>
            </a:r>
            <a:r>
              <a:rPr lang="en-US" dirty="0" smtClean="0"/>
              <a:t> can be shared on our website for future reference.  </a:t>
            </a:r>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5</a:t>
            </a:fld>
            <a:endParaRPr lang="en-US"/>
          </a:p>
        </p:txBody>
      </p:sp>
    </p:spTree>
    <p:extLst>
      <p:ext uri="{BB962C8B-B14F-4D97-AF65-F5344CB8AC3E}">
        <p14:creationId xmlns:p14="http://schemas.microsoft.com/office/powerpoint/2010/main" val="137295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period is currently open and ends at 11:59pm</a:t>
            </a:r>
            <a:r>
              <a:rPr lang="en-US" baseline="0" dirty="0" smtClean="0"/>
              <a:t> on April 16</a:t>
            </a:r>
            <a:r>
              <a:rPr lang="en-US" baseline="30000" dirty="0" smtClean="0"/>
              <a:t>th</a:t>
            </a:r>
            <a:r>
              <a:rPr lang="en-US" baseline="0" dirty="0" smtClean="0"/>
              <a:t>, 2023.  Any applications submitted after this time will not be accepted.</a:t>
            </a:r>
          </a:p>
          <a:p>
            <a:endParaRPr lang="en-US" baseline="0" dirty="0" smtClean="0"/>
          </a:p>
          <a:p>
            <a:r>
              <a:rPr lang="en-US" baseline="0" dirty="0" smtClean="0"/>
              <a:t>Completed applications must be sent to CTF@oa.mo.gov as ONE SINGLE PDF document</a:t>
            </a:r>
          </a:p>
          <a:p>
            <a:endParaRPr lang="en-US" baseline="0" dirty="0" smtClean="0"/>
          </a:p>
          <a:p>
            <a:r>
              <a:rPr lang="en-US" baseline="0" dirty="0" smtClean="0"/>
              <a:t>Applications will include:</a:t>
            </a:r>
          </a:p>
          <a:p>
            <a:r>
              <a:rPr lang="en-US" baseline="0" dirty="0" smtClean="0"/>
              <a:t>	-A cover letter</a:t>
            </a:r>
          </a:p>
          <a:p>
            <a:r>
              <a:rPr lang="en-US" baseline="0" dirty="0" smtClean="0"/>
              <a:t>	</a:t>
            </a:r>
          </a:p>
          <a:p>
            <a:r>
              <a:rPr lang="en-US" baseline="0" dirty="0" smtClean="0"/>
              <a:t>	-The CTF application form (located towards the bottom of the RFP document)</a:t>
            </a:r>
          </a:p>
          <a:p>
            <a:r>
              <a:rPr lang="en-US" baseline="0" dirty="0" smtClean="0"/>
              <a:t>	</a:t>
            </a:r>
          </a:p>
          <a:p>
            <a:r>
              <a:rPr lang="en-US" baseline="0" dirty="0" smtClean="0"/>
              <a:t>	-Project budget (using the template provided towards the bottom of the RFP document)</a:t>
            </a:r>
          </a:p>
          <a:p>
            <a:r>
              <a:rPr lang="en-US" baseline="0" dirty="0" smtClean="0"/>
              <a:t>		-Applicants are allowed to request up to $100k in CTF funds to cover 80% of total project costs……as grantees will be 		responsible for 20% in local matching funds using non federal funding.  </a:t>
            </a:r>
          </a:p>
          <a:p>
            <a:r>
              <a:rPr lang="en-US" baseline="0" dirty="0" smtClean="0"/>
              <a:t>	</a:t>
            </a:r>
          </a:p>
          <a:p>
            <a:r>
              <a:rPr lang="en-US" baseline="0" dirty="0" smtClean="0"/>
              <a:t>	-Application narrative, answering each question in it’s entirety…..all application questions are found towards the bottom of the RFP 	document</a:t>
            </a:r>
          </a:p>
          <a:p>
            <a:r>
              <a:rPr lang="en-US" baseline="0" dirty="0" smtClean="0"/>
              <a:t>	</a:t>
            </a:r>
          </a:p>
          <a:p>
            <a:r>
              <a:rPr lang="en-US" baseline="0" dirty="0" smtClean="0"/>
              <a:t>	-Redacted example of family satisfaction of services</a:t>
            </a:r>
          </a:p>
          <a:p>
            <a:r>
              <a:rPr lang="en-US" baseline="0" dirty="0" smtClean="0"/>
              <a:t>		-This could include such things as a success story to be shared, highlighting the success of the provider’s services, or 		survey results from existing family satisfaction mechanisms used by the provider, or anything that you feel showcases 		the success of your agency’s service provision (including collected outcome data).  When sharing, providers must 		ensure that the family’s identity is not shared or eluded to in any way.   </a:t>
            </a:r>
          </a:p>
          <a:p>
            <a:r>
              <a:rPr lang="en-US" baseline="0" dirty="0" smtClean="0"/>
              <a:t>	</a:t>
            </a:r>
          </a:p>
          <a:p>
            <a:r>
              <a:rPr lang="en-US" baseline="0" dirty="0" smtClean="0"/>
              <a:t>	-For those in a core CRIS area (identified on the previously referenced map), you will need to include documentation confirming 	your local CRIS’ support of your full CI participation.  This could be as simple as an email thread or a letter of support.</a:t>
            </a:r>
          </a:p>
          <a:p>
            <a:r>
              <a:rPr lang="en-US" baseline="0" dirty="0" smtClean="0"/>
              <a:t>	</a:t>
            </a:r>
          </a:p>
          <a:p>
            <a:r>
              <a:rPr lang="en-US" baseline="0" dirty="0" smtClean="0"/>
              <a:t>	-Applicants will also need to include a signed certification form (using the template provided towards the bottom of the RFP 	document), an IRS 501C3 certification letter (if applicable), the applying agency’s most recent financial audit summary of findings, 	and the applying agency’s list of Board of Directions and their titles/affiliations.</a:t>
            </a:r>
          </a:p>
          <a:p>
            <a:endParaRPr lang="en-US" baseline="0" dirty="0" smtClean="0"/>
          </a:p>
          <a:p>
            <a:r>
              <a:rPr lang="en-US" baseline="0" dirty="0" smtClean="0"/>
              <a:t>	-Lastly, applicants will need to include documentation confirming their agency’s utilization and accreditation or affiliation with the 	home visiting model of choice.  This could include an official affiliate letter (if an evidence based model), a certificate of training 	identifying the agency’s ability to implement the model, a letter of support from model curator, or some other documentation that 	confirms that your agency is utilizing the model of choice and are competent in doing so.  </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1B09E72F-2200-4CE5-86CD-2572B6AD0BDB}" type="slidenum">
              <a:rPr lang="en-US" smtClean="0"/>
              <a:t>6</a:t>
            </a:fld>
            <a:endParaRPr lang="en-US"/>
          </a:p>
        </p:txBody>
      </p:sp>
    </p:spTree>
    <p:extLst>
      <p:ext uri="{BB962C8B-B14F-4D97-AF65-F5344CB8AC3E}">
        <p14:creationId xmlns:p14="http://schemas.microsoft.com/office/powerpoint/2010/main" val="167201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9E72F-2200-4CE5-86CD-2572B6AD0BDB}" type="slidenum">
              <a:rPr lang="en-US" smtClean="0"/>
              <a:t>7</a:t>
            </a:fld>
            <a:endParaRPr lang="en-US"/>
          </a:p>
        </p:txBody>
      </p:sp>
    </p:spTree>
    <p:extLst>
      <p:ext uri="{BB962C8B-B14F-4D97-AF65-F5344CB8AC3E}">
        <p14:creationId xmlns:p14="http://schemas.microsoft.com/office/powerpoint/2010/main" val="392604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3/14/2023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gov.maps.arcgis.com/apps/webappviewer/index.html?id=7ca73feed7c94a33aa57289bf990da6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mhredcap.cmh.edu/surveys/?s=KCYXYC4MWYH4T4AF" TargetMode="External"/><Relationship Id="rId3" Type="http://schemas.openxmlformats.org/officeDocument/2006/relationships/hyperlink" Target="mailto:Kelly.scheuerman@como.gov" TargetMode="External"/><Relationship Id="rId7" Type="http://schemas.openxmlformats.org/officeDocument/2006/relationships/hyperlink" Target="mailto:cmellenthin@generatehealthstl.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romise1000.org/#:~:text=You%20may%20request%20home%20visiting,at%20Promise1000%40cmh.edu" TargetMode="External"/><Relationship Id="rId5" Type="http://schemas.openxmlformats.org/officeDocument/2006/relationships/hyperlink" Target="mailto:sdrose@cmh.edu" TargetMode="External"/><Relationship Id="rId10" Type="http://schemas.openxmlformats.org/officeDocument/2006/relationships/hyperlink" Target="https://www.cpozarks.org/redcap" TargetMode="External"/><Relationship Id="rId4" Type="http://schemas.openxmlformats.org/officeDocument/2006/relationships/hyperlink" Target="https://www.brighterbeginnings.org/" TargetMode="External"/><Relationship Id="rId9" Type="http://schemas.openxmlformats.org/officeDocument/2006/relationships/hyperlink" Target="mailto:acoleman@cpozark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TF@oa.mo.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Tara.goins@oa.mo.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CTF@oa.mo.gov" TargetMode="External"/><Relationship Id="rId4" Type="http://schemas.openxmlformats.org/officeDocument/2006/relationships/hyperlink" Target="mailto:jennifer.Sommerfeld@oa.mo.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0051" y="-86441"/>
            <a:ext cx="8825658" cy="3329581"/>
          </a:xfrm>
        </p:spPr>
        <p:txBody>
          <a:bodyPr/>
          <a:lstStyle/>
          <a:p>
            <a:pPr algn="ctr"/>
            <a:r>
              <a:rPr lang="en-US" dirty="0" smtClean="0">
                <a:effectLst>
                  <a:outerShdw blurRad="38100" dist="38100" dir="2700000" algn="tl">
                    <a:srgbClr val="000000">
                      <a:alpha val="43137"/>
                    </a:srgbClr>
                  </a:outerShdw>
                </a:effectLst>
              </a:rPr>
              <a:t>FY24 Home Visiting Pre-Bid Meeting</a:t>
            </a: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721" y="2656339"/>
            <a:ext cx="4870319" cy="4201661"/>
          </a:xfrm>
          <a:prstGeom prst="rect">
            <a:avLst/>
          </a:prstGeom>
        </p:spPr>
      </p:pic>
    </p:spTree>
    <p:extLst>
      <p:ext uri="{BB962C8B-B14F-4D97-AF65-F5344CB8AC3E}">
        <p14:creationId xmlns:p14="http://schemas.microsoft.com/office/powerpoint/2010/main" val="223925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389" y="896228"/>
            <a:ext cx="9404723" cy="1400530"/>
          </a:xfrm>
        </p:spPr>
        <p:txBody>
          <a:bodyPr/>
          <a:lstStyle/>
          <a:p>
            <a:pPr algn="ctr"/>
            <a:r>
              <a:rPr lang="en-US" sz="6600" dirty="0" smtClean="0">
                <a:effectLst>
                  <a:outerShdw blurRad="38100" dist="38100" dir="2700000" algn="tl">
                    <a:srgbClr val="000000">
                      <a:alpha val="43137"/>
                    </a:srgbClr>
                  </a:outerShdw>
                </a:effectLst>
              </a:rPr>
              <a:t>Intent for Funding</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2440" y="2494878"/>
            <a:ext cx="11231880" cy="4195481"/>
          </a:xfrm>
        </p:spPr>
        <p:txBody>
          <a:bodyPr/>
          <a:lstStyle/>
          <a:p>
            <a:r>
              <a:rPr lang="en-US" sz="2800" dirty="0" smtClean="0"/>
              <a:t>$500,000 to be awarded each year for four years (FY24-FY27)</a:t>
            </a:r>
          </a:p>
          <a:p>
            <a:r>
              <a:rPr lang="en-US" sz="2800" dirty="0" smtClean="0"/>
              <a:t>Focused on reaching the families in the greatest need of support</a:t>
            </a:r>
          </a:p>
          <a:p>
            <a:r>
              <a:rPr lang="en-US" sz="2800" dirty="0" smtClean="0"/>
              <a:t>Primarily focused on serving low-income families in high poverty areas</a:t>
            </a:r>
          </a:p>
          <a:p>
            <a:r>
              <a:rPr lang="en-US" sz="2800" dirty="0" smtClean="0"/>
              <a:t>Funding to be utilized for direct home visiting services</a:t>
            </a:r>
          </a:p>
          <a:p>
            <a:endParaRPr lang="en-US" dirty="0"/>
          </a:p>
        </p:txBody>
      </p:sp>
    </p:spTree>
    <p:extLst>
      <p:ext uri="{BB962C8B-B14F-4D97-AF65-F5344CB8AC3E}">
        <p14:creationId xmlns:p14="http://schemas.microsoft.com/office/powerpoint/2010/main" val="30180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671" y="544158"/>
            <a:ext cx="9404723" cy="1400530"/>
          </a:xfrm>
        </p:spPr>
        <p:txBody>
          <a:bodyPr/>
          <a:lstStyle/>
          <a:p>
            <a:pPr algn="ctr"/>
            <a:r>
              <a:rPr lang="en-US" sz="6000" dirty="0" smtClean="0">
                <a:effectLst>
                  <a:outerShdw blurRad="38100" dist="38100" dir="2700000" algn="tl">
                    <a:srgbClr val="000000">
                      <a:alpha val="43137"/>
                    </a:srgbClr>
                  </a:outerShdw>
                </a:effectLst>
              </a:rPr>
              <a:t>Eligibility to Apply</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8160" y="2225040"/>
            <a:ext cx="11155680" cy="4023359"/>
          </a:xfrm>
          <a:noFill/>
          <a:ln>
            <a:noFill/>
          </a:ln>
        </p:spPr>
        <p:txBody>
          <a:bodyPr>
            <a:normAutofit/>
          </a:bodyPr>
          <a:lstStyle/>
          <a:p>
            <a:r>
              <a:rPr lang="en-US" sz="2800" dirty="0" smtClean="0"/>
              <a:t>Fully functional HV provider, serving prenatal to 3 years</a:t>
            </a:r>
          </a:p>
          <a:p>
            <a:r>
              <a:rPr lang="en-US" sz="2800" dirty="0" smtClean="0"/>
              <a:t>Utilize an evidence based OR high quality HV model</a:t>
            </a:r>
          </a:p>
          <a:p>
            <a:r>
              <a:rPr lang="en-US" sz="2800" dirty="0" smtClean="0"/>
              <a:t>Delivers year-round services, with a minimum of 1-2 visits per month</a:t>
            </a:r>
          </a:p>
          <a:p>
            <a:r>
              <a:rPr lang="en-US" sz="2800" dirty="0" smtClean="0"/>
              <a:t>Serve an </a:t>
            </a:r>
            <a:r>
              <a:rPr lang="en-US" sz="2800" dirty="0" smtClean="0">
                <a:hlinkClick r:id="rId3"/>
              </a:rPr>
              <a:t>area</a:t>
            </a:r>
            <a:r>
              <a:rPr lang="en-US" sz="2800" dirty="0" smtClean="0"/>
              <a:t> that includes at </a:t>
            </a:r>
            <a:r>
              <a:rPr lang="en-US" sz="2800" i="1" dirty="0" smtClean="0"/>
              <a:t>least</a:t>
            </a:r>
            <a:r>
              <a:rPr lang="en-US" sz="2800" dirty="0" smtClean="0"/>
              <a:t> one zip code with &gt;25% poverty rate</a:t>
            </a:r>
            <a:endParaRPr lang="en-US" sz="2800" dirty="0"/>
          </a:p>
        </p:txBody>
      </p:sp>
    </p:spTree>
    <p:extLst>
      <p:ext uri="{BB962C8B-B14F-4D97-AF65-F5344CB8AC3E}">
        <p14:creationId xmlns:p14="http://schemas.microsoft.com/office/powerpoint/2010/main" val="384379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152400"/>
            <a:ext cx="9410700" cy="1203960"/>
          </a:xfrm>
        </p:spPr>
        <p:txBody>
          <a:bodyPr/>
          <a:lstStyle/>
          <a:p>
            <a:pPr algn="ctr"/>
            <a:r>
              <a:rPr lang="en-US" sz="5400" dirty="0" smtClean="0">
                <a:effectLst>
                  <a:outerShdw blurRad="38100" dist="38100" dir="2700000" algn="tl">
                    <a:srgbClr val="000000">
                      <a:alpha val="43137"/>
                    </a:srgbClr>
                  </a:outerShdw>
                </a:effectLst>
              </a:rPr>
              <a:t>Participation Requirements </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9560" y="1184563"/>
            <a:ext cx="5768340" cy="5591003"/>
          </a:xfrm>
        </p:spPr>
        <p:txBody>
          <a:bodyPr>
            <a:normAutofit fontScale="92500" lnSpcReduction="20000"/>
          </a:bodyPr>
          <a:lstStyle/>
          <a:p>
            <a:r>
              <a:rPr lang="en-US" sz="2800" dirty="0" smtClean="0"/>
              <a:t>Serve only low-income families</a:t>
            </a:r>
          </a:p>
          <a:p>
            <a:r>
              <a:rPr lang="en-US" sz="2800" dirty="0" smtClean="0"/>
              <a:t>50% of families served must reside in zip code with &gt;25% poverty rate</a:t>
            </a:r>
          </a:p>
          <a:p>
            <a:r>
              <a:rPr lang="en-US" sz="2800" dirty="0" err="1" smtClean="0"/>
              <a:t>REDCap</a:t>
            </a:r>
            <a:r>
              <a:rPr lang="en-US" sz="2800" dirty="0" smtClean="0"/>
              <a:t> data entry</a:t>
            </a:r>
          </a:p>
          <a:p>
            <a:r>
              <a:rPr lang="en-US" sz="2800" dirty="0" smtClean="0"/>
              <a:t>Participate in CQI activities</a:t>
            </a:r>
          </a:p>
          <a:p>
            <a:r>
              <a:rPr lang="en-US" sz="2800" dirty="0" smtClean="0"/>
              <a:t>Process for evaluating satisfaction of services</a:t>
            </a:r>
          </a:p>
          <a:p>
            <a:r>
              <a:rPr lang="en-US" sz="2800" dirty="0" smtClean="0"/>
              <a:t>Offer voluntary services</a:t>
            </a:r>
          </a:p>
          <a:p>
            <a:r>
              <a:rPr lang="en-US" sz="2800" dirty="0"/>
              <a:t>Accept referrals via a CRIS </a:t>
            </a:r>
            <a:r>
              <a:rPr lang="en-US" sz="2800" dirty="0" smtClean="0"/>
              <a:t>network</a:t>
            </a:r>
          </a:p>
          <a:p>
            <a:r>
              <a:rPr lang="en-US" sz="2800" dirty="0" smtClean="0"/>
              <a:t>If in a core Collective Impact coverage area, must fully participate in CI activities </a:t>
            </a:r>
            <a:endParaRPr lang="en-US" sz="2800" dirty="0"/>
          </a:p>
        </p:txBody>
      </p:sp>
      <p:pic>
        <p:nvPicPr>
          <p:cNvPr id="4" name="Picture 3"/>
          <p:cNvPicPr>
            <a:picLocks noChangeAspect="1"/>
          </p:cNvPicPr>
          <p:nvPr/>
        </p:nvPicPr>
        <p:blipFill>
          <a:blip r:embed="rId3"/>
          <a:stretch>
            <a:fillRect/>
          </a:stretch>
        </p:blipFill>
        <p:spPr>
          <a:xfrm>
            <a:off x="6057900" y="1356360"/>
            <a:ext cx="6086928" cy="4977245"/>
          </a:xfrm>
          <a:prstGeom prst="rect">
            <a:avLst/>
          </a:prstGeom>
        </p:spPr>
      </p:pic>
    </p:spTree>
    <p:extLst>
      <p:ext uri="{BB962C8B-B14F-4D97-AF65-F5344CB8AC3E}">
        <p14:creationId xmlns:p14="http://schemas.microsoft.com/office/powerpoint/2010/main" val="480248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558" y="141467"/>
            <a:ext cx="9404723" cy="1400530"/>
          </a:xfrm>
        </p:spPr>
        <p:txBody>
          <a:bodyPr/>
          <a:lstStyle/>
          <a:p>
            <a:pPr algn="ctr"/>
            <a:r>
              <a:rPr lang="en-US" sz="5400" dirty="0" smtClean="0">
                <a:effectLst>
                  <a:outerShdw blurRad="38100" dist="38100" dir="2700000" algn="tl">
                    <a:srgbClr val="000000">
                      <a:alpha val="43137"/>
                    </a:srgbClr>
                  </a:outerShdw>
                </a:effectLst>
              </a:rPr>
              <a:t>CRIS Referral Information</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152" y="1264356"/>
            <a:ext cx="10931537" cy="5452533"/>
          </a:xfrm>
        </p:spPr>
        <p:txBody>
          <a:bodyPr>
            <a:normAutofit fontScale="85000" lnSpcReduction="20000"/>
          </a:bodyPr>
          <a:lstStyle/>
          <a:p>
            <a:r>
              <a:rPr lang="en-US" sz="2600" dirty="0" smtClean="0"/>
              <a:t>Brighter Beginnings</a:t>
            </a:r>
          </a:p>
          <a:p>
            <a:pPr lvl="1"/>
            <a:r>
              <a:rPr lang="en-US" dirty="0"/>
              <a:t>Point of Contact: Kelly </a:t>
            </a:r>
            <a:r>
              <a:rPr lang="en-US" dirty="0" err="1"/>
              <a:t>Scheuerman</a:t>
            </a:r>
            <a:r>
              <a:rPr lang="en-US" dirty="0"/>
              <a:t>/ </a:t>
            </a:r>
            <a:r>
              <a:rPr lang="en-US" dirty="0">
                <a:hlinkClick r:id="rId3"/>
              </a:rPr>
              <a:t>Kelly.scheuerman@como.gov</a:t>
            </a:r>
            <a:endParaRPr lang="en-US" dirty="0"/>
          </a:p>
          <a:p>
            <a:pPr lvl="1"/>
            <a:r>
              <a:rPr lang="en-US" dirty="0"/>
              <a:t>Make a referral here:  </a:t>
            </a:r>
            <a:r>
              <a:rPr lang="en-US" dirty="0">
                <a:hlinkClick r:id="rId4"/>
              </a:rPr>
              <a:t>https://www.brighterbeginnings.org/</a:t>
            </a:r>
            <a:r>
              <a:rPr lang="en-US" dirty="0"/>
              <a:t> </a:t>
            </a:r>
            <a:endParaRPr lang="en-US" dirty="0" smtClean="0"/>
          </a:p>
          <a:p>
            <a:pPr marL="457200" lvl="1" indent="0">
              <a:buNone/>
            </a:pPr>
            <a:endParaRPr lang="en-US" dirty="0" smtClean="0"/>
          </a:p>
          <a:p>
            <a:r>
              <a:rPr lang="en-US" sz="2600" dirty="0" smtClean="0"/>
              <a:t>Promise 1000</a:t>
            </a:r>
          </a:p>
          <a:p>
            <a:pPr lvl="1"/>
            <a:r>
              <a:rPr lang="en-US" dirty="0" smtClean="0"/>
              <a:t>Point of Contact:  </a:t>
            </a:r>
            <a:r>
              <a:rPr lang="en-US" dirty="0" err="1" smtClean="0"/>
              <a:t>Sommer</a:t>
            </a:r>
            <a:r>
              <a:rPr lang="en-US" dirty="0" smtClean="0"/>
              <a:t> Rose/ </a:t>
            </a:r>
            <a:r>
              <a:rPr lang="en-US" dirty="0" smtClean="0">
                <a:hlinkClick r:id="rId5"/>
              </a:rPr>
              <a:t>sdrose@cmh.edu</a:t>
            </a:r>
            <a:endParaRPr lang="en-US" dirty="0" smtClean="0"/>
          </a:p>
          <a:p>
            <a:pPr lvl="1"/>
            <a:r>
              <a:rPr lang="en-US" dirty="0" smtClean="0"/>
              <a:t>Make </a:t>
            </a:r>
            <a:r>
              <a:rPr lang="en-US" dirty="0"/>
              <a:t>a referral here:  </a:t>
            </a:r>
            <a:r>
              <a:rPr lang="en-US" dirty="0">
                <a:hlinkClick r:id="rId6"/>
              </a:rPr>
              <a:t>https://www.promise1000.org/#:~:</a:t>
            </a:r>
            <a:r>
              <a:rPr lang="en-US" dirty="0" smtClean="0">
                <a:hlinkClick r:id="rId6"/>
              </a:rPr>
              <a:t>text=You%20may%20request%20home%20visiting,at%20Promise1000%40cmh.edu</a:t>
            </a:r>
            <a:r>
              <a:rPr lang="en-US" dirty="0" smtClean="0"/>
              <a:t> </a:t>
            </a:r>
          </a:p>
          <a:p>
            <a:pPr marL="457200" lvl="1" indent="0">
              <a:buNone/>
            </a:pPr>
            <a:endParaRPr lang="en-US" dirty="0" smtClean="0"/>
          </a:p>
          <a:p>
            <a:r>
              <a:rPr lang="en-US" sz="2600" dirty="0" smtClean="0"/>
              <a:t>Generate Health</a:t>
            </a:r>
          </a:p>
          <a:p>
            <a:pPr lvl="1"/>
            <a:r>
              <a:rPr lang="en-US" dirty="0"/>
              <a:t>Point of Contact:  </a:t>
            </a:r>
            <a:r>
              <a:rPr lang="en-US" dirty="0" err="1"/>
              <a:t>Carie</a:t>
            </a:r>
            <a:r>
              <a:rPr lang="en-US" dirty="0"/>
              <a:t> </a:t>
            </a:r>
            <a:r>
              <a:rPr lang="en-US" dirty="0" err="1"/>
              <a:t>Mellenthin</a:t>
            </a:r>
            <a:r>
              <a:rPr lang="en-US" dirty="0"/>
              <a:t>/ </a:t>
            </a:r>
            <a:r>
              <a:rPr lang="en-US" dirty="0">
                <a:hlinkClick r:id="rId7"/>
              </a:rPr>
              <a:t>cmellenthin@generatehealthstl.org</a:t>
            </a:r>
            <a:endParaRPr lang="en-US" dirty="0"/>
          </a:p>
          <a:p>
            <a:pPr lvl="1"/>
            <a:r>
              <a:rPr lang="en-US" dirty="0"/>
              <a:t>Make a referral here:  </a:t>
            </a:r>
            <a:r>
              <a:rPr lang="en-US" dirty="0">
                <a:hlinkClick r:id="rId8"/>
              </a:rPr>
              <a:t>https://cmhredcap.cmh.edu/surveys/?s=KCYXYC4MWYH4T4AF</a:t>
            </a:r>
            <a:r>
              <a:rPr lang="en-US" dirty="0"/>
              <a:t> </a:t>
            </a:r>
          </a:p>
          <a:p>
            <a:pPr lvl="1"/>
            <a:endParaRPr lang="en-US" dirty="0" smtClean="0"/>
          </a:p>
          <a:p>
            <a:r>
              <a:rPr lang="en-US" sz="2600" dirty="0" smtClean="0"/>
              <a:t>Greene County Home Visiting Network</a:t>
            </a:r>
          </a:p>
          <a:p>
            <a:pPr lvl="1"/>
            <a:r>
              <a:rPr lang="en-US" dirty="0" smtClean="0"/>
              <a:t>Point of Contact:  Amanda Coleman/ </a:t>
            </a:r>
            <a:r>
              <a:rPr lang="en-US" dirty="0" smtClean="0">
                <a:hlinkClick r:id="rId9"/>
              </a:rPr>
              <a:t>acoleman@cpozarks.org</a:t>
            </a:r>
            <a:endParaRPr lang="en-US" dirty="0" smtClean="0"/>
          </a:p>
          <a:p>
            <a:pPr lvl="1"/>
            <a:r>
              <a:rPr lang="en-US" dirty="0" smtClean="0"/>
              <a:t>Make a referral here:  </a:t>
            </a:r>
            <a:r>
              <a:rPr lang="en-US" dirty="0" smtClean="0">
                <a:hlinkClick r:id="rId10"/>
              </a:rPr>
              <a:t>https://www.cpozarks.org/redcap</a:t>
            </a:r>
            <a:endParaRPr lang="en-US" dirty="0" smtClean="0"/>
          </a:p>
          <a:p>
            <a:pPr lvl="1"/>
            <a:endParaRPr lang="en-US" dirty="0" smtClean="0"/>
          </a:p>
        </p:txBody>
      </p:sp>
    </p:spTree>
    <p:extLst>
      <p:ext uri="{BB962C8B-B14F-4D97-AF65-F5344CB8AC3E}">
        <p14:creationId xmlns:p14="http://schemas.microsoft.com/office/powerpoint/2010/main" val="294423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673" y="195077"/>
            <a:ext cx="9404723" cy="837310"/>
          </a:xfrm>
        </p:spPr>
        <p:txBody>
          <a:bodyPr/>
          <a:lstStyle/>
          <a:p>
            <a:pPr algn="ctr"/>
            <a:r>
              <a:rPr lang="en-US" sz="4800" dirty="0" smtClean="0">
                <a:effectLst>
                  <a:outerShdw blurRad="38100" dist="38100" dir="2700000" algn="tl">
                    <a:srgbClr val="000000">
                      <a:alpha val="43137"/>
                    </a:srgbClr>
                  </a:outerShdw>
                </a:effectLst>
              </a:rPr>
              <a:t>Application</a:t>
            </a:r>
            <a:r>
              <a:rPr lang="en-US" sz="5400" dirty="0" smtClean="0">
                <a:effectLst>
                  <a:outerShdw blurRad="38100" dist="38100" dir="2700000" algn="tl">
                    <a:srgbClr val="000000">
                      <a:alpha val="43137"/>
                    </a:srgbClr>
                  </a:outerShdw>
                </a:effectLst>
              </a:rPr>
              <a:t> Process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6981" y="1209368"/>
            <a:ext cx="11828206" cy="5309420"/>
          </a:xfrm>
        </p:spPr>
        <p:txBody>
          <a:bodyPr>
            <a:normAutofit lnSpcReduction="10000"/>
          </a:bodyPr>
          <a:lstStyle/>
          <a:p>
            <a:pPr lvl="1"/>
            <a:r>
              <a:rPr lang="en-US" sz="1900" dirty="0" smtClean="0"/>
              <a:t>Application ends April 16</a:t>
            </a:r>
            <a:r>
              <a:rPr lang="en-US" sz="1900" baseline="30000" dirty="0" smtClean="0"/>
              <a:t>th</a:t>
            </a:r>
            <a:r>
              <a:rPr lang="en-US" sz="1900" dirty="0" smtClean="0"/>
              <a:t>, 2023 </a:t>
            </a:r>
          </a:p>
          <a:p>
            <a:pPr lvl="1"/>
            <a:r>
              <a:rPr lang="en-US" sz="1900" dirty="0" smtClean="0"/>
              <a:t>Email completed applications to </a:t>
            </a:r>
            <a:r>
              <a:rPr lang="en-US" sz="1900" dirty="0" smtClean="0">
                <a:hlinkClick r:id="rId3"/>
              </a:rPr>
              <a:t>CTF@oa.mo.gov</a:t>
            </a:r>
            <a:r>
              <a:rPr lang="en-US" sz="1900" dirty="0" smtClean="0"/>
              <a:t> as one single PDF document</a:t>
            </a:r>
          </a:p>
          <a:p>
            <a:pPr lvl="1"/>
            <a:r>
              <a:rPr lang="en-US" sz="1900" dirty="0" smtClean="0"/>
              <a:t>All applications must include the following:</a:t>
            </a:r>
          </a:p>
          <a:p>
            <a:pPr lvl="2"/>
            <a:r>
              <a:rPr lang="en-US" sz="1700" dirty="0" smtClean="0"/>
              <a:t>A cover letter</a:t>
            </a:r>
          </a:p>
          <a:p>
            <a:pPr lvl="2"/>
            <a:r>
              <a:rPr lang="en-US" sz="1700" dirty="0" smtClean="0"/>
              <a:t>CTF Application </a:t>
            </a:r>
            <a:r>
              <a:rPr lang="en-US" sz="1700" dirty="0"/>
              <a:t>F</a:t>
            </a:r>
            <a:r>
              <a:rPr lang="en-US" sz="1700" dirty="0" smtClean="0"/>
              <a:t>orm (using the provided template)</a:t>
            </a:r>
          </a:p>
          <a:p>
            <a:pPr lvl="2"/>
            <a:r>
              <a:rPr lang="en-US" sz="1700" dirty="0" smtClean="0"/>
              <a:t>Project budget</a:t>
            </a:r>
          </a:p>
          <a:p>
            <a:pPr lvl="2"/>
            <a:r>
              <a:rPr lang="en-US" sz="1700" dirty="0" smtClean="0"/>
              <a:t>Application narrative (answering all questions fully)</a:t>
            </a:r>
          </a:p>
          <a:p>
            <a:pPr lvl="2"/>
            <a:r>
              <a:rPr lang="en-US" sz="1700" dirty="0" smtClean="0"/>
              <a:t>Redacted example of family satisfaction of services</a:t>
            </a:r>
          </a:p>
          <a:p>
            <a:pPr lvl="2"/>
            <a:r>
              <a:rPr lang="en-US" sz="1700" dirty="0" smtClean="0"/>
              <a:t>For those in a core CRIS area, must include document of support from local CRIS </a:t>
            </a:r>
          </a:p>
          <a:p>
            <a:pPr lvl="2"/>
            <a:r>
              <a:rPr lang="en-US" sz="1700" dirty="0" smtClean="0"/>
              <a:t>Signed certifications form (using template provided)</a:t>
            </a:r>
          </a:p>
          <a:p>
            <a:pPr lvl="2"/>
            <a:r>
              <a:rPr lang="en-US" sz="1700" dirty="0" smtClean="0"/>
              <a:t>IRS 501C(3) certification letter (if applicable)</a:t>
            </a:r>
          </a:p>
          <a:p>
            <a:pPr lvl="2"/>
            <a:r>
              <a:rPr lang="en-US" sz="1700" dirty="0" smtClean="0"/>
              <a:t>Agency’s most </a:t>
            </a:r>
            <a:r>
              <a:rPr lang="en-US" sz="1700" dirty="0"/>
              <a:t>recent financial audit summary </a:t>
            </a:r>
            <a:r>
              <a:rPr lang="en-US" sz="1700" dirty="0" smtClean="0"/>
              <a:t>report</a:t>
            </a:r>
            <a:endParaRPr lang="en-US" sz="1700" dirty="0"/>
          </a:p>
          <a:p>
            <a:pPr lvl="2"/>
            <a:r>
              <a:rPr lang="en-US" sz="1700" dirty="0" smtClean="0"/>
              <a:t>Agency’s current </a:t>
            </a:r>
            <a:r>
              <a:rPr lang="en-US" sz="1700" dirty="0"/>
              <a:t>list of Board of Directors and their </a:t>
            </a:r>
            <a:r>
              <a:rPr lang="en-US" sz="1700" dirty="0" smtClean="0"/>
              <a:t>affiliations</a:t>
            </a:r>
          </a:p>
          <a:p>
            <a:pPr lvl="2"/>
            <a:r>
              <a:rPr lang="en-US" sz="1700" dirty="0" smtClean="0"/>
              <a:t>Documentation </a:t>
            </a:r>
            <a:r>
              <a:rPr lang="en-US" sz="1700" dirty="0"/>
              <a:t>verifying </a:t>
            </a:r>
            <a:r>
              <a:rPr lang="en-US" sz="1700" dirty="0" smtClean="0"/>
              <a:t>current accreditation/affiliation </a:t>
            </a:r>
            <a:r>
              <a:rPr lang="en-US" sz="1700" dirty="0"/>
              <a:t>with the home visiting </a:t>
            </a:r>
            <a:r>
              <a:rPr lang="en-US" sz="1700" dirty="0" smtClean="0"/>
              <a:t>model of choice</a:t>
            </a:r>
            <a:endParaRPr lang="en-US" sz="1700" dirty="0"/>
          </a:p>
          <a:p>
            <a:pPr lvl="2"/>
            <a:endParaRPr lang="en-US" dirty="0" smtClean="0"/>
          </a:p>
          <a:p>
            <a:pPr lvl="2"/>
            <a:endParaRPr lang="en-US" dirty="0"/>
          </a:p>
        </p:txBody>
      </p:sp>
    </p:spTree>
    <p:extLst>
      <p:ext uri="{BB962C8B-B14F-4D97-AF65-F5344CB8AC3E}">
        <p14:creationId xmlns:p14="http://schemas.microsoft.com/office/powerpoint/2010/main" val="757723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530" y="496963"/>
            <a:ext cx="9404723" cy="1400530"/>
          </a:xfrm>
        </p:spPr>
        <p:txBody>
          <a:bodyPr/>
          <a:lstStyle/>
          <a:p>
            <a:pPr algn="ctr"/>
            <a:r>
              <a:rPr lang="en-US" sz="5400" dirty="0" smtClean="0"/>
              <a:t>For Questions…..</a:t>
            </a:r>
            <a:endParaRPr lang="en-US" sz="5400" dirty="0"/>
          </a:p>
        </p:txBody>
      </p:sp>
      <p:sp>
        <p:nvSpPr>
          <p:cNvPr id="3" name="Content Placeholder 2"/>
          <p:cNvSpPr>
            <a:spLocks noGrp="1"/>
          </p:cNvSpPr>
          <p:nvPr>
            <p:ph idx="1"/>
          </p:nvPr>
        </p:nvSpPr>
        <p:spPr>
          <a:xfrm>
            <a:off x="457201" y="1897492"/>
            <a:ext cx="11312012" cy="4380403"/>
          </a:xfrm>
        </p:spPr>
        <p:txBody>
          <a:bodyPr>
            <a:noAutofit/>
          </a:bodyPr>
          <a:lstStyle/>
          <a:p>
            <a:r>
              <a:rPr lang="en-US" sz="2400" dirty="0" smtClean="0"/>
              <a:t>Tara Goins, Program Coordinator:  </a:t>
            </a:r>
            <a:r>
              <a:rPr lang="en-US" sz="2400" dirty="0" smtClean="0">
                <a:hlinkClick r:id="rId3"/>
              </a:rPr>
              <a:t>Tara.goins@oa.mo.gov</a:t>
            </a:r>
            <a:endParaRPr lang="en-US" sz="2400" dirty="0" smtClean="0"/>
          </a:p>
          <a:p>
            <a:r>
              <a:rPr lang="en-US" sz="2400" dirty="0" err="1" smtClean="0"/>
              <a:t>Jeni</a:t>
            </a:r>
            <a:r>
              <a:rPr lang="en-US" sz="2400" dirty="0" smtClean="0"/>
              <a:t> Sommerfeld, Program Director:  </a:t>
            </a:r>
            <a:r>
              <a:rPr lang="en-US" sz="2400" dirty="0" smtClean="0">
                <a:hlinkClick r:id="rId4"/>
              </a:rPr>
              <a:t>jennifer.Sommerfeld@oa.mo.gov</a:t>
            </a:r>
            <a:endParaRPr lang="en-US" sz="2400" dirty="0" smtClean="0"/>
          </a:p>
          <a:p>
            <a:endParaRPr lang="en-US" sz="2400" dirty="0"/>
          </a:p>
          <a:p>
            <a:endParaRPr lang="en-US" sz="2400" dirty="0" smtClean="0"/>
          </a:p>
          <a:p>
            <a:r>
              <a:rPr lang="en-US" sz="2400" dirty="0" smtClean="0"/>
              <a:t>All applications to be submitted as one single PDF document to </a:t>
            </a:r>
            <a:r>
              <a:rPr lang="en-US" sz="2400" dirty="0" smtClean="0">
                <a:hlinkClick r:id="rId5"/>
              </a:rPr>
              <a:t>CTF@oa.mo.gov</a:t>
            </a:r>
            <a:r>
              <a:rPr lang="en-US" sz="2400" dirty="0" smtClean="0"/>
              <a:t> no later than April 16</a:t>
            </a:r>
            <a:r>
              <a:rPr lang="en-US" sz="2400" baseline="30000" dirty="0" smtClean="0"/>
              <a:t>th</a:t>
            </a:r>
            <a:r>
              <a:rPr lang="en-US" sz="2400" dirty="0" smtClean="0"/>
              <a:t>, 2023.</a:t>
            </a:r>
            <a:endParaRPr lang="en-US" sz="2400" dirty="0"/>
          </a:p>
        </p:txBody>
      </p:sp>
    </p:spTree>
    <p:extLst>
      <p:ext uri="{BB962C8B-B14F-4D97-AF65-F5344CB8AC3E}">
        <p14:creationId xmlns:p14="http://schemas.microsoft.com/office/powerpoint/2010/main" val="3604925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0A3F60"/>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TotalTime>
  <Words>1737</Words>
  <Application>Microsoft Office PowerPoint</Application>
  <PresentationFormat>Widescreen</PresentationFormat>
  <Paragraphs>126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CIDFont+F3</vt:lpstr>
      <vt:lpstr>Wingdings 3</vt:lpstr>
      <vt:lpstr>Ion</vt:lpstr>
      <vt:lpstr>FY24 Home Visiting Pre-Bid Meeting</vt:lpstr>
      <vt:lpstr>Intent for Funding</vt:lpstr>
      <vt:lpstr>Eligibility to Apply</vt:lpstr>
      <vt:lpstr>Participation Requirements </vt:lpstr>
      <vt:lpstr>CRIS Referral Information</vt:lpstr>
      <vt:lpstr>Application Process</vt:lpstr>
      <vt:lpstr>For Questions…..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Home Visiting Pre-Bid Meeting</dc:title>
  <dc:creator>Goins, Tara</dc:creator>
  <cp:lastModifiedBy>Goins, Tara</cp:lastModifiedBy>
  <cp:revision>43</cp:revision>
  <dcterms:created xsi:type="dcterms:W3CDTF">2023-03-14T18:12:08Z</dcterms:created>
  <dcterms:modified xsi:type="dcterms:W3CDTF">2023-03-14T22:09:06Z</dcterms:modified>
</cp:coreProperties>
</file>