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1.xml" ContentType="application/vnd.openxmlformats-officedocument.presentationml.tags+xml"/>
  <Override PartName="/ppt/notesSlides/notesSlide8.xml" ContentType="application/vnd.openxmlformats-officedocument.presentationml.notesSlide+xml"/>
  <Override PartName="/ppt/tags/tag22.xml" ContentType="application/vnd.openxmlformats-officedocument.presentationml.tags+xml"/>
  <Override PartName="/ppt/notesSlides/notesSlide9.xml" ContentType="application/vnd.openxmlformats-officedocument.presentationml.notesSlide+xml"/>
  <Override PartName="/ppt/tags/tag2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99" r:id="rId2"/>
    <p:sldId id="289" r:id="rId3"/>
    <p:sldId id="2155" r:id="rId4"/>
    <p:sldId id="2134" r:id="rId5"/>
    <p:sldId id="1781" r:id="rId6"/>
    <p:sldId id="2149" r:id="rId7"/>
    <p:sldId id="2152" r:id="rId8"/>
    <p:sldId id="1773" r:id="rId9"/>
    <p:sldId id="2150" r:id="rId10"/>
    <p:sldId id="2154" r:id="rId11"/>
    <p:sldId id="292" r:id="rId12"/>
    <p:sldId id="293" r:id="rId13"/>
    <p:sldId id="295" r:id="rId14"/>
    <p:sldId id="2148" r:id="rId15"/>
    <p:sldId id="2146" r:id="rId16"/>
    <p:sldId id="2129" r:id="rId17"/>
    <p:sldId id="2156" r:id="rId18"/>
    <p:sldId id="2143" r:id="rId19"/>
    <p:sldId id="2127" r:id="rId20"/>
    <p:sldId id="2126" r:id="rId21"/>
    <p:sldId id="1763" r:id="rId22"/>
    <p:sldId id="2130" r:id="rId23"/>
    <p:sldId id="1778" r:id="rId24"/>
    <p:sldId id="1761" r:id="rId25"/>
    <p:sldId id="1767" r:id="rId26"/>
    <p:sldId id="1762" r:id="rId27"/>
    <p:sldId id="2142" r:id="rId28"/>
    <p:sldId id="357" r:id="rId29"/>
    <p:sldId id="2125" r:id="rId30"/>
    <p:sldId id="340" r:id="rId31"/>
    <p:sldId id="2132" r:id="rId32"/>
    <p:sldId id="2139" r:id="rId33"/>
    <p:sldId id="2147" r:id="rId34"/>
    <p:sldId id="334" r:id="rId35"/>
    <p:sldId id="2140" r:id="rId36"/>
    <p:sldId id="298" r:id="rId37"/>
  </p:sldIdLst>
  <p:sldSz cx="12192000" cy="6858000"/>
  <p:notesSz cx="7315200" cy="96012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e, Sommer, D" initials="RSD" lastIdx="13" clrIdx="0">
    <p:extLst>
      <p:ext uri="{19B8F6BF-5375-455C-9EA6-DF929625EA0E}">
        <p15:presenceInfo xmlns:p15="http://schemas.microsoft.com/office/powerpoint/2012/main" userId="S::sdrose@CMH.edu::bd3db686-16a3-475f-85ef-a3b4940969ee" providerId="AD"/>
      </p:ext>
    </p:extLst>
  </p:cmAuthor>
  <p:cmAuthor id="2" name="Goins, Tara" initials="GT" lastIdx="4" clrIdx="1">
    <p:extLst>
      <p:ext uri="{19B8F6BF-5375-455C-9EA6-DF929625EA0E}">
        <p15:presenceInfo xmlns:p15="http://schemas.microsoft.com/office/powerpoint/2012/main" userId="S-1-5-21-3219648850-738124763-203175933-1661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E6E6E6"/>
    <a:srgbClr val="E1FBFF"/>
    <a:srgbClr val="00AB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53440" autoAdjust="0"/>
  </p:normalViewPr>
  <p:slideViewPr>
    <p:cSldViewPr snapToGrid="0" snapToObjects="1">
      <p:cViewPr varScale="1">
        <p:scale>
          <a:sx n="47" d="100"/>
          <a:sy n="47" d="100"/>
        </p:scale>
        <p:origin x="2064"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E5CC5C-A2B6-4DF0-B2A3-BAB54CA079B8}"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CB3FCDAC-31BD-4FC5-AF3B-8A53B6325012}">
      <dgm:prSet phldrT="[Text]" custT="1"/>
      <dgm:spPr>
        <a:xfrm>
          <a:off x="3352874" y="1013913"/>
          <a:ext cx="2525888" cy="2525888"/>
        </a:xfrm>
        <a:prstGeom prst="ellipse">
          <a:avLst/>
        </a:prstGeom>
        <a:solidFill>
          <a:schemeClr val="bg2"/>
        </a:solidFill>
        <a:ln w="12700" cap="flat" cmpd="sng" algn="ctr">
          <a:solidFill>
            <a:srgbClr val="FFFFFF">
              <a:hueOff val="0"/>
              <a:satOff val="0"/>
              <a:lumOff val="0"/>
              <a:alphaOff val="0"/>
            </a:srgbClr>
          </a:solidFill>
          <a:prstDash val="solid"/>
          <a:miter lim="800000"/>
        </a:ln>
        <a:effectLst/>
      </dgm:spPr>
      <dgm:t>
        <a:bodyPr/>
        <a:lstStyle/>
        <a:p>
          <a:pPr>
            <a:buNone/>
          </a:pPr>
          <a:r>
            <a:rPr lang="en-US" sz="1800" b="1" dirty="0">
              <a:solidFill>
                <a:schemeClr val="accent1">
                  <a:lumMod val="75000"/>
                </a:schemeClr>
              </a:solidFill>
              <a:latin typeface="Calibri" panose="020F0502020204030204"/>
              <a:ea typeface="+mn-ea"/>
              <a:cs typeface="+mn-cs"/>
            </a:rPr>
            <a:t>Ideal MO HV System</a:t>
          </a:r>
        </a:p>
      </dgm:t>
    </dgm:pt>
    <dgm:pt modelId="{6068532F-C23D-45B3-9E93-63FA6047828F}" type="parTrans" cxnId="{A20D1137-315D-4CF3-8EED-4ADF7A396788}">
      <dgm:prSet/>
      <dgm:spPr/>
      <dgm:t>
        <a:bodyPr/>
        <a:lstStyle/>
        <a:p>
          <a:endParaRPr lang="en-US" sz="2000"/>
        </a:p>
      </dgm:t>
    </dgm:pt>
    <dgm:pt modelId="{69A4A857-D225-4B30-8CB5-A512AD3FDE20}" type="sibTrans" cxnId="{A20D1137-315D-4CF3-8EED-4ADF7A396788}">
      <dgm:prSet/>
      <dgm:spPr/>
      <dgm:t>
        <a:bodyPr/>
        <a:lstStyle/>
        <a:p>
          <a:endParaRPr lang="en-US" sz="2000"/>
        </a:p>
      </dgm:t>
    </dgm:pt>
    <dgm:pt modelId="{8BBFD3F5-2AAD-46A6-A3DA-A99BEAFC74C1}">
      <dgm:prSet phldrT="[Text]" custT="1"/>
      <dgm:spPr>
        <a:xfrm>
          <a:off x="3984346" y="450"/>
          <a:ext cx="1262944" cy="1262944"/>
        </a:xfrm>
        <a:prstGeom prst="ellipse">
          <a:avLst/>
        </a:prstGeom>
        <a:solidFill>
          <a:schemeClr val="accent3"/>
        </a:solidFill>
        <a:ln w="12700" cap="flat" cmpd="sng" algn="ctr">
          <a:solidFill>
            <a:srgbClr val="FFFFFF">
              <a:hueOff val="0"/>
              <a:satOff val="0"/>
              <a:lumOff val="0"/>
              <a:alphaOff val="0"/>
            </a:srgbClr>
          </a:solidFill>
          <a:prstDash val="solid"/>
          <a:miter lim="800000"/>
        </a:ln>
        <a:effectLst/>
      </dgm:spPr>
      <dgm:t>
        <a:bodyPr/>
        <a:lstStyle/>
        <a:p>
          <a:pPr>
            <a:buNone/>
          </a:pPr>
          <a:r>
            <a:rPr lang="en-US" sz="1400" b="1" dirty="0">
              <a:solidFill>
                <a:schemeClr val="bg1"/>
              </a:solidFill>
              <a:latin typeface="Calibri" panose="020F0502020204030204"/>
              <a:ea typeface="+mn-ea"/>
              <a:cs typeface="+mn-cs"/>
            </a:rPr>
            <a:t>Network of  Effective HVAs</a:t>
          </a:r>
        </a:p>
      </dgm:t>
    </dgm:pt>
    <dgm:pt modelId="{5E9A5327-B1AD-4FBD-ADD0-1D4C75B0CEBE}" type="parTrans" cxnId="{49E790B5-5490-45A0-92B6-1BE6CA5E5F0A}">
      <dgm:prSet/>
      <dgm:spPr>
        <a:ln>
          <a:solidFill>
            <a:schemeClr val="tx1"/>
          </a:solidFill>
        </a:ln>
      </dgm:spPr>
      <dgm:t>
        <a:bodyPr/>
        <a:lstStyle/>
        <a:p>
          <a:endParaRPr lang="en-US" sz="2000"/>
        </a:p>
      </dgm:t>
    </dgm:pt>
    <dgm:pt modelId="{33F98488-210F-46EE-93BF-EECDAA3E563A}" type="sibTrans" cxnId="{49E790B5-5490-45A0-92B6-1BE6CA5E5F0A}">
      <dgm:prSet/>
      <dgm:spPr/>
      <dgm:t>
        <a:bodyPr/>
        <a:lstStyle/>
        <a:p>
          <a:endParaRPr lang="en-US" sz="2000"/>
        </a:p>
      </dgm:t>
    </dgm:pt>
    <dgm:pt modelId="{9829A1BB-5DFC-412D-A43E-94280CF6B0C5}">
      <dgm:prSet phldrT="[Text]" custT="1"/>
      <dgm:spPr>
        <a:xfrm>
          <a:off x="5629280" y="1645385"/>
          <a:ext cx="1262944" cy="1262944"/>
        </a:xfrm>
        <a:prstGeom prst="ellipse">
          <a:avLst/>
        </a:prstGeom>
        <a:solidFill>
          <a:schemeClr val="accent4"/>
        </a:solidFill>
        <a:ln w="12700" cap="flat" cmpd="sng" algn="ctr">
          <a:solidFill>
            <a:srgbClr val="FFFFFF">
              <a:hueOff val="0"/>
              <a:satOff val="0"/>
              <a:lumOff val="0"/>
              <a:alphaOff val="0"/>
            </a:srgbClr>
          </a:solidFill>
          <a:prstDash val="solid"/>
          <a:miter lim="800000"/>
        </a:ln>
        <a:effectLst/>
      </dgm:spPr>
      <dgm:t>
        <a:bodyPr/>
        <a:lstStyle/>
        <a:p>
          <a:pPr>
            <a:buNone/>
          </a:pPr>
          <a:r>
            <a:rPr lang="en-US" sz="1400" b="1" dirty="0">
              <a:solidFill>
                <a:schemeClr val="bg1"/>
              </a:solidFill>
              <a:latin typeface="Calibri" panose="020F0502020204030204"/>
              <a:ea typeface="+mn-ea"/>
              <a:cs typeface="+mn-cs"/>
            </a:rPr>
            <a:t>Robust Data Collection</a:t>
          </a:r>
        </a:p>
      </dgm:t>
    </dgm:pt>
    <dgm:pt modelId="{AC1C3C80-E343-4EC8-B942-8798EC99B32F}" type="parTrans" cxnId="{36C1B933-A3CE-43BA-9767-F04277736FB0}">
      <dgm:prSet/>
      <dgm:spPr>
        <a:ln>
          <a:solidFill>
            <a:schemeClr val="tx1"/>
          </a:solidFill>
        </a:ln>
      </dgm:spPr>
      <dgm:t>
        <a:bodyPr/>
        <a:lstStyle/>
        <a:p>
          <a:endParaRPr lang="en-US" sz="2000"/>
        </a:p>
      </dgm:t>
    </dgm:pt>
    <dgm:pt modelId="{57745924-F9A4-4662-96F1-ABF34D63A9AC}" type="sibTrans" cxnId="{36C1B933-A3CE-43BA-9767-F04277736FB0}">
      <dgm:prSet/>
      <dgm:spPr/>
      <dgm:t>
        <a:bodyPr/>
        <a:lstStyle/>
        <a:p>
          <a:endParaRPr lang="en-US" sz="2000"/>
        </a:p>
      </dgm:t>
    </dgm:pt>
    <dgm:pt modelId="{8295E480-34A5-4CBE-864C-4DDF6A1BAAF8}">
      <dgm:prSet phldrT="[Text]" custT="1"/>
      <dgm:spPr>
        <a:xfrm>
          <a:off x="3984346" y="3290319"/>
          <a:ext cx="1262944" cy="1262944"/>
        </a:xfrm>
        <a:prstGeom prst="ellipse">
          <a:avLst/>
        </a:prstGeom>
        <a:solidFill>
          <a:schemeClr val="accent5"/>
        </a:solidFill>
        <a:ln w="12700" cap="flat" cmpd="sng" algn="ctr">
          <a:solidFill>
            <a:srgbClr val="FFFFFF">
              <a:hueOff val="0"/>
              <a:satOff val="0"/>
              <a:lumOff val="0"/>
              <a:alphaOff val="0"/>
            </a:srgbClr>
          </a:solidFill>
          <a:prstDash val="solid"/>
          <a:miter lim="800000"/>
        </a:ln>
        <a:effectLst/>
      </dgm:spPr>
      <dgm:t>
        <a:bodyPr/>
        <a:lstStyle/>
        <a:p>
          <a:pPr>
            <a:buNone/>
          </a:pPr>
          <a:r>
            <a:rPr lang="en-US" sz="1400" b="1" dirty="0">
              <a:solidFill>
                <a:schemeClr val="bg1"/>
              </a:solidFill>
              <a:latin typeface="Calibri" panose="020F0502020204030204"/>
              <a:ea typeface="+mn-ea"/>
              <a:cs typeface="+mn-cs"/>
            </a:rPr>
            <a:t>Service Delivery Infrastructure</a:t>
          </a:r>
        </a:p>
      </dgm:t>
    </dgm:pt>
    <dgm:pt modelId="{6B028DA2-EE17-47CB-836A-B2A48BD612DE}" type="parTrans" cxnId="{5FF7154A-D6A3-4393-A23A-51D8F3D1A9C8}">
      <dgm:prSet/>
      <dgm:spPr>
        <a:ln>
          <a:solidFill>
            <a:schemeClr val="tx1"/>
          </a:solidFill>
        </a:ln>
      </dgm:spPr>
      <dgm:t>
        <a:bodyPr/>
        <a:lstStyle/>
        <a:p>
          <a:endParaRPr lang="en-US" sz="2000"/>
        </a:p>
      </dgm:t>
    </dgm:pt>
    <dgm:pt modelId="{0CF09733-4CA5-458A-8A00-59908FB2F50C}" type="sibTrans" cxnId="{5FF7154A-D6A3-4393-A23A-51D8F3D1A9C8}">
      <dgm:prSet/>
      <dgm:spPr/>
      <dgm:t>
        <a:bodyPr/>
        <a:lstStyle/>
        <a:p>
          <a:endParaRPr lang="en-US" sz="2000"/>
        </a:p>
      </dgm:t>
    </dgm:pt>
    <dgm:pt modelId="{372B05DF-47A6-41D9-9F2E-A08753A2A6AD}">
      <dgm:prSet phldrT="[Text]" custT="1"/>
      <dgm:spPr>
        <a:xfrm>
          <a:off x="2339411" y="1645385"/>
          <a:ext cx="1262944" cy="1262944"/>
        </a:xfrm>
        <a:prstGeom prst="ellipse">
          <a:avLst/>
        </a:prstGeom>
        <a:solidFill>
          <a:schemeClr val="accent2"/>
        </a:solidFill>
        <a:ln w="12700" cap="flat" cmpd="sng" algn="ctr">
          <a:solidFill>
            <a:srgbClr val="FFFFFF">
              <a:hueOff val="0"/>
              <a:satOff val="0"/>
              <a:lumOff val="0"/>
              <a:alphaOff val="0"/>
            </a:srgbClr>
          </a:solidFill>
          <a:prstDash val="solid"/>
          <a:miter lim="800000"/>
        </a:ln>
        <a:effectLst/>
      </dgm:spPr>
      <dgm:t>
        <a:bodyPr/>
        <a:lstStyle/>
        <a:p>
          <a:pPr>
            <a:buNone/>
          </a:pPr>
          <a:r>
            <a:rPr lang="en-US" sz="1400" b="1" dirty="0">
              <a:solidFill>
                <a:schemeClr val="bg1"/>
              </a:solidFill>
              <a:latin typeface="Calibri" panose="020F0502020204030204"/>
              <a:ea typeface="+mn-ea"/>
              <a:cs typeface="+mn-cs"/>
            </a:rPr>
            <a:t>Stakeholder Coordination</a:t>
          </a:r>
        </a:p>
      </dgm:t>
    </dgm:pt>
    <dgm:pt modelId="{23B2108C-6B69-4BEB-AA4A-34322343FF36}" type="parTrans" cxnId="{F01C37A0-5A79-4608-972B-300506CF64E9}">
      <dgm:prSet/>
      <dgm:spPr>
        <a:ln>
          <a:solidFill>
            <a:schemeClr val="tx1"/>
          </a:solidFill>
        </a:ln>
      </dgm:spPr>
      <dgm:t>
        <a:bodyPr/>
        <a:lstStyle/>
        <a:p>
          <a:endParaRPr lang="en-US" sz="2000"/>
        </a:p>
      </dgm:t>
    </dgm:pt>
    <dgm:pt modelId="{E65B9824-155E-4A44-9169-71002156CAE5}" type="sibTrans" cxnId="{F01C37A0-5A79-4608-972B-300506CF64E9}">
      <dgm:prSet/>
      <dgm:spPr/>
      <dgm:t>
        <a:bodyPr/>
        <a:lstStyle/>
        <a:p>
          <a:endParaRPr lang="en-US" sz="2000"/>
        </a:p>
      </dgm:t>
    </dgm:pt>
    <dgm:pt modelId="{2401C764-5217-495A-A02D-F09C6C324842}" type="pres">
      <dgm:prSet presAssocID="{3EE5CC5C-A2B6-4DF0-B2A3-BAB54CA079B8}" presName="composite" presStyleCnt="0">
        <dgm:presLayoutVars>
          <dgm:chMax val="1"/>
          <dgm:dir/>
          <dgm:resizeHandles val="exact"/>
        </dgm:presLayoutVars>
      </dgm:prSet>
      <dgm:spPr/>
      <dgm:t>
        <a:bodyPr/>
        <a:lstStyle/>
        <a:p>
          <a:endParaRPr lang="en-US"/>
        </a:p>
      </dgm:t>
    </dgm:pt>
    <dgm:pt modelId="{CA159B32-9D29-494A-B13A-1A0AAA48AB07}" type="pres">
      <dgm:prSet presAssocID="{3EE5CC5C-A2B6-4DF0-B2A3-BAB54CA079B8}" presName="radial" presStyleCnt="0">
        <dgm:presLayoutVars>
          <dgm:animLvl val="ctr"/>
        </dgm:presLayoutVars>
      </dgm:prSet>
      <dgm:spPr/>
    </dgm:pt>
    <dgm:pt modelId="{FC7165DA-BCC7-47F3-93B5-556FF00495D6}" type="pres">
      <dgm:prSet presAssocID="{CB3FCDAC-31BD-4FC5-AF3B-8A53B6325012}" presName="centerShape" presStyleLbl="vennNode1" presStyleIdx="0" presStyleCnt="5" custScaleX="84491" custScaleY="87947"/>
      <dgm:spPr/>
      <dgm:t>
        <a:bodyPr/>
        <a:lstStyle/>
        <a:p>
          <a:endParaRPr lang="en-US"/>
        </a:p>
      </dgm:t>
    </dgm:pt>
    <dgm:pt modelId="{616F2198-DCCE-4DDE-BB3C-7337CC3A8E0B}" type="pres">
      <dgm:prSet presAssocID="{8BBFD3F5-2AAD-46A6-A3DA-A99BEAFC74C1}" presName="node" presStyleLbl="vennNode1" presStyleIdx="1" presStyleCnt="5" custScaleX="121320" custScaleY="121320" custRadScaleRad="84258" custRadScaleInc="-627">
        <dgm:presLayoutVars>
          <dgm:bulletEnabled val="1"/>
        </dgm:presLayoutVars>
      </dgm:prSet>
      <dgm:spPr/>
      <dgm:t>
        <a:bodyPr/>
        <a:lstStyle/>
        <a:p>
          <a:endParaRPr lang="en-US"/>
        </a:p>
      </dgm:t>
    </dgm:pt>
    <dgm:pt modelId="{E4AFEE1B-B544-4219-91BD-D78BD604308B}" type="pres">
      <dgm:prSet presAssocID="{9829A1BB-5DFC-412D-A43E-94280CF6B0C5}" presName="node" presStyleLbl="vennNode1" presStyleIdx="2" presStyleCnt="5" custScaleX="121320" custScaleY="121320" custRadScaleRad="92101" custRadScaleInc="-5228">
        <dgm:presLayoutVars>
          <dgm:bulletEnabled val="1"/>
        </dgm:presLayoutVars>
      </dgm:prSet>
      <dgm:spPr/>
      <dgm:t>
        <a:bodyPr/>
        <a:lstStyle/>
        <a:p>
          <a:endParaRPr lang="en-US"/>
        </a:p>
      </dgm:t>
    </dgm:pt>
    <dgm:pt modelId="{0099F2A6-8B0B-4C94-A689-3EDA138D2336}" type="pres">
      <dgm:prSet presAssocID="{8295E480-34A5-4CBE-864C-4DDF6A1BAAF8}" presName="node" presStyleLbl="vennNode1" presStyleIdx="3" presStyleCnt="5" custScaleX="121320" custScaleY="121320" custRadScaleRad="84460" custRadScaleInc="777">
        <dgm:presLayoutVars>
          <dgm:bulletEnabled val="1"/>
        </dgm:presLayoutVars>
      </dgm:prSet>
      <dgm:spPr/>
      <dgm:t>
        <a:bodyPr/>
        <a:lstStyle/>
        <a:p>
          <a:endParaRPr lang="en-US"/>
        </a:p>
      </dgm:t>
    </dgm:pt>
    <dgm:pt modelId="{2A5B932A-7A12-46E4-87F6-A0EB3B2586BC}" type="pres">
      <dgm:prSet presAssocID="{372B05DF-47A6-41D9-9F2E-A08753A2A6AD}" presName="node" presStyleLbl="vennNode1" presStyleIdx="4" presStyleCnt="5" custScaleX="121320" custScaleY="121320" custRadScaleRad="93570" custRadScaleInc="1290">
        <dgm:presLayoutVars>
          <dgm:bulletEnabled val="1"/>
        </dgm:presLayoutVars>
      </dgm:prSet>
      <dgm:spPr/>
      <dgm:t>
        <a:bodyPr/>
        <a:lstStyle/>
        <a:p>
          <a:endParaRPr lang="en-US"/>
        </a:p>
      </dgm:t>
    </dgm:pt>
  </dgm:ptLst>
  <dgm:cxnLst>
    <dgm:cxn modelId="{135339B4-2C1B-44DA-A911-625B84D27F7C}" type="presOf" srcId="{372B05DF-47A6-41D9-9F2E-A08753A2A6AD}" destId="{2A5B932A-7A12-46E4-87F6-A0EB3B2586BC}" srcOrd="0" destOrd="0" presId="urn:microsoft.com/office/officeart/2005/8/layout/radial3"/>
    <dgm:cxn modelId="{04D706E8-DC4D-415E-B27F-4E90A94534C0}" type="presOf" srcId="{CB3FCDAC-31BD-4FC5-AF3B-8A53B6325012}" destId="{FC7165DA-BCC7-47F3-93B5-556FF00495D6}" srcOrd="0" destOrd="0" presId="urn:microsoft.com/office/officeart/2005/8/layout/radial3"/>
    <dgm:cxn modelId="{2FA10B37-E19F-4BE7-9FC6-DB27A4228E1D}" type="presOf" srcId="{8BBFD3F5-2AAD-46A6-A3DA-A99BEAFC74C1}" destId="{616F2198-DCCE-4DDE-BB3C-7337CC3A8E0B}" srcOrd="0" destOrd="0" presId="urn:microsoft.com/office/officeart/2005/8/layout/radial3"/>
    <dgm:cxn modelId="{5FF7154A-D6A3-4393-A23A-51D8F3D1A9C8}" srcId="{CB3FCDAC-31BD-4FC5-AF3B-8A53B6325012}" destId="{8295E480-34A5-4CBE-864C-4DDF6A1BAAF8}" srcOrd="2" destOrd="0" parTransId="{6B028DA2-EE17-47CB-836A-B2A48BD612DE}" sibTransId="{0CF09733-4CA5-458A-8A00-59908FB2F50C}"/>
    <dgm:cxn modelId="{36C1B933-A3CE-43BA-9767-F04277736FB0}" srcId="{CB3FCDAC-31BD-4FC5-AF3B-8A53B6325012}" destId="{9829A1BB-5DFC-412D-A43E-94280CF6B0C5}" srcOrd="1" destOrd="0" parTransId="{AC1C3C80-E343-4EC8-B942-8798EC99B32F}" sibTransId="{57745924-F9A4-4662-96F1-ABF34D63A9AC}"/>
    <dgm:cxn modelId="{636B2A9C-4D17-4844-827B-1C9F29EADDCE}" type="presOf" srcId="{9829A1BB-5DFC-412D-A43E-94280CF6B0C5}" destId="{E4AFEE1B-B544-4219-91BD-D78BD604308B}" srcOrd="0" destOrd="0" presId="urn:microsoft.com/office/officeart/2005/8/layout/radial3"/>
    <dgm:cxn modelId="{F01C37A0-5A79-4608-972B-300506CF64E9}" srcId="{CB3FCDAC-31BD-4FC5-AF3B-8A53B6325012}" destId="{372B05DF-47A6-41D9-9F2E-A08753A2A6AD}" srcOrd="3" destOrd="0" parTransId="{23B2108C-6B69-4BEB-AA4A-34322343FF36}" sibTransId="{E65B9824-155E-4A44-9169-71002156CAE5}"/>
    <dgm:cxn modelId="{B4D81931-9E20-48AB-BA7F-0A361F8E6042}" type="presOf" srcId="{8295E480-34A5-4CBE-864C-4DDF6A1BAAF8}" destId="{0099F2A6-8B0B-4C94-A689-3EDA138D2336}" srcOrd="0" destOrd="0" presId="urn:microsoft.com/office/officeart/2005/8/layout/radial3"/>
    <dgm:cxn modelId="{A20D1137-315D-4CF3-8EED-4ADF7A396788}" srcId="{3EE5CC5C-A2B6-4DF0-B2A3-BAB54CA079B8}" destId="{CB3FCDAC-31BD-4FC5-AF3B-8A53B6325012}" srcOrd="0" destOrd="0" parTransId="{6068532F-C23D-45B3-9E93-63FA6047828F}" sibTransId="{69A4A857-D225-4B30-8CB5-A512AD3FDE20}"/>
    <dgm:cxn modelId="{49E790B5-5490-45A0-92B6-1BE6CA5E5F0A}" srcId="{CB3FCDAC-31BD-4FC5-AF3B-8A53B6325012}" destId="{8BBFD3F5-2AAD-46A6-A3DA-A99BEAFC74C1}" srcOrd="0" destOrd="0" parTransId="{5E9A5327-B1AD-4FBD-ADD0-1D4C75B0CEBE}" sibTransId="{33F98488-210F-46EE-93BF-EECDAA3E563A}"/>
    <dgm:cxn modelId="{C9C73BC9-7B15-4008-A215-EB1039C03B48}" type="presOf" srcId="{3EE5CC5C-A2B6-4DF0-B2A3-BAB54CA079B8}" destId="{2401C764-5217-495A-A02D-F09C6C324842}" srcOrd="0" destOrd="0" presId="urn:microsoft.com/office/officeart/2005/8/layout/radial3"/>
    <dgm:cxn modelId="{A15A5755-1FA7-46E8-B896-31EFF4E53E34}" type="presParOf" srcId="{2401C764-5217-495A-A02D-F09C6C324842}" destId="{CA159B32-9D29-494A-B13A-1A0AAA48AB07}" srcOrd="0" destOrd="0" presId="urn:microsoft.com/office/officeart/2005/8/layout/radial3"/>
    <dgm:cxn modelId="{5318E19C-CB36-4578-8F84-CD8337372E0F}" type="presParOf" srcId="{CA159B32-9D29-494A-B13A-1A0AAA48AB07}" destId="{FC7165DA-BCC7-47F3-93B5-556FF00495D6}" srcOrd="0" destOrd="0" presId="urn:microsoft.com/office/officeart/2005/8/layout/radial3"/>
    <dgm:cxn modelId="{3314C1F6-81EA-4B2B-B562-8682DDCEEA29}" type="presParOf" srcId="{CA159B32-9D29-494A-B13A-1A0AAA48AB07}" destId="{616F2198-DCCE-4DDE-BB3C-7337CC3A8E0B}" srcOrd="1" destOrd="0" presId="urn:microsoft.com/office/officeart/2005/8/layout/radial3"/>
    <dgm:cxn modelId="{1810590E-F5E4-45D4-BF35-432CA83AA927}" type="presParOf" srcId="{CA159B32-9D29-494A-B13A-1A0AAA48AB07}" destId="{E4AFEE1B-B544-4219-91BD-D78BD604308B}" srcOrd="2" destOrd="0" presId="urn:microsoft.com/office/officeart/2005/8/layout/radial3"/>
    <dgm:cxn modelId="{9EBC757B-6FEA-4FDD-B4ED-7236E105F5E8}" type="presParOf" srcId="{CA159B32-9D29-494A-B13A-1A0AAA48AB07}" destId="{0099F2A6-8B0B-4C94-A689-3EDA138D2336}" srcOrd="3" destOrd="0" presId="urn:microsoft.com/office/officeart/2005/8/layout/radial3"/>
    <dgm:cxn modelId="{EA37B41B-C5F7-4722-914E-536A4464A496}" type="presParOf" srcId="{CA159B32-9D29-494A-B13A-1A0AAA48AB07}" destId="{2A5B932A-7A12-46E4-87F6-A0EB3B2586BC}" srcOrd="4"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7165DA-BCC7-47F3-93B5-556FF00495D6}">
      <dsp:nvSpPr>
        <dsp:cNvPr id="0" name=""/>
        <dsp:cNvSpPr/>
      </dsp:nvSpPr>
      <dsp:spPr>
        <a:xfrm>
          <a:off x="2939844" y="1294715"/>
          <a:ext cx="2369462" cy="2466382"/>
        </a:xfrm>
        <a:prstGeom prst="ellipse">
          <a:avLst/>
        </a:prstGeom>
        <a:solidFill>
          <a:schemeClr val="bg2"/>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buNone/>
          </a:pPr>
          <a:r>
            <a:rPr lang="en-US" sz="1800" b="1" kern="1200" dirty="0">
              <a:solidFill>
                <a:schemeClr val="accent1">
                  <a:lumMod val="75000"/>
                </a:schemeClr>
              </a:solidFill>
              <a:latin typeface="Calibri" panose="020F0502020204030204"/>
              <a:ea typeface="+mn-ea"/>
              <a:cs typeface="+mn-cs"/>
            </a:rPr>
            <a:t>Ideal MO HV System</a:t>
          </a:r>
        </a:p>
      </dsp:txBody>
      <dsp:txXfrm>
        <a:off x="3286844" y="1655908"/>
        <a:ext cx="1675462" cy="1743996"/>
      </dsp:txXfrm>
    </dsp:sp>
    <dsp:sp modelId="{616F2198-DCCE-4DDE-BB3C-7337CC3A8E0B}">
      <dsp:nvSpPr>
        <dsp:cNvPr id="0" name=""/>
        <dsp:cNvSpPr/>
      </dsp:nvSpPr>
      <dsp:spPr>
        <a:xfrm>
          <a:off x="3258847" y="138598"/>
          <a:ext cx="1701147" cy="1701147"/>
        </a:xfrm>
        <a:prstGeom prst="ellipse">
          <a:avLst/>
        </a:prstGeom>
        <a:solidFill>
          <a:schemeClr val="accent3"/>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buNone/>
          </a:pPr>
          <a:r>
            <a:rPr lang="en-US" sz="1400" b="1" kern="1200" dirty="0">
              <a:solidFill>
                <a:schemeClr val="bg1"/>
              </a:solidFill>
              <a:latin typeface="Calibri" panose="020F0502020204030204"/>
              <a:ea typeface="+mn-ea"/>
              <a:cs typeface="+mn-cs"/>
            </a:rPr>
            <a:t>Network of  Effective HVAs</a:t>
          </a:r>
        </a:p>
      </dsp:txBody>
      <dsp:txXfrm>
        <a:off x="3507974" y="387725"/>
        <a:ext cx="1202893" cy="1202893"/>
      </dsp:txXfrm>
    </dsp:sp>
    <dsp:sp modelId="{E4AFEE1B-B544-4219-91BD-D78BD604308B}">
      <dsp:nvSpPr>
        <dsp:cNvPr id="0" name=""/>
        <dsp:cNvSpPr/>
      </dsp:nvSpPr>
      <dsp:spPr>
        <a:xfrm>
          <a:off x="4950381" y="1539356"/>
          <a:ext cx="1701147" cy="1701147"/>
        </a:xfrm>
        <a:prstGeom prst="ellipse">
          <a:avLst/>
        </a:prstGeom>
        <a:solidFill>
          <a:schemeClr val="accent4"/>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buNone/>
          </a:pPr>
          <a:r>
            <a:rPr lang="en-US" sz="1400" b="1" kern="1200" dirty="0">
              <a:solidFill>
                <a:schemeClr val="bg1"/>
              </a:solidFill>
              <a:latin typeface="Calibri" panose="020F0502020204030204"/>
              <a:ea typeface="+mn-ea"/>
              <a:cs typeface="+mn-cs"/>
            </a:rPr>
            <a:t>Robust Data Collection</a:t>
          </a:r>
        </a:p>
      </dsp:txBody>
      <dsp:txXfrm>
        <a:off x="5199508" y="1788483"/>
        <a:ext cx="1202893" cy="1202893"/>
      </dsp:txXfrm>
    </dsp:sp>
    <dsp:sp modelId="{0099F2A6-8B0B-4C94-A689-3EDA138D2336}">
      <dsp:nvSpPr>
        <dsp:cNvPr id="0" name=""/>
        <dsp:cNvSpPr/>
      </dsp:nvSpPr>
      <dsp:spPr>
        <a:xfrm>
          <a:off x="3255176" y="3219717"/>
          <a:ext cx="1701147" cy="1701147"/>
        </a:xfrm>
        <a:prstGeom prst="ellipse">
          <a:avLst/>
        </a:prstGeom>
        <a:solidFill>
          <a:schemeClr val="accent5"/>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buNone/>
          </a:pPr>
          <a:r>
            <a:rPr lang="en-US" sz="1400" b="1" kern="1200" dirty="0">
              <a:solidFill>
                <a:schemeClr val="bg1"/>
              </a:solidFill>
              <a:latin typeface="Calibri" panose="020F0502020204030204"/>
              <a:ea typeface="+mn-ea"/>
              <a:cs typeface="+mn-cs"/>
            </a:rPr>
            <a:t>Service Delivery Infrastructure</a:t>
          </a:r>
        </a:p>
      </dsp:txBody>
      <dsp:txXfrm>
        <a:off x="3504303" y="3468844"/>
        <a:ext cx="1202893" cy="1202893"/>
      </dsp:txXfrm>
    </dsp:sp>
    <dsp:sp modelId="{2A5B932A-7A12-46E4-87F6-A0EB3B2586BC}">
      <dsp:nvSpPr>
        <dsp:cNvPr id="0" name=""/>
        <dsp:cNvSpPr/>
      </dsp:nvSpPr>
      <dsp:spPr>
        <a:xfrm>
          <a:off x="1565477" y="1642708"/>
          <a:ext cx="1701147" cy="1701147"/>
        </a:xfrm>
        <a:prstGeom prst="ellipse">
          <a:avLst/>
        </a:prstGeom>
        <a:solidFill>
          <a:schemeClr val="accent2"/>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buNone/>
          </a:pPr>
          <a:r>
            <a:rPr lang="en-US" sz="1400" b="1" kern="1200" dirty="0">
              <a:solidFill>
                <a:schemeClr val="bg1"/>
              </a:solidFill>
              <a:latin typeface="Calibri" panose="020F0502020204030204"/>
              <a:ea typeface="+mn-ea"/>
              <a:cs typeface="+mn-cs"/>
            </a:rPr>
            <a:t>Stakeholder Coordination</a:t>
          </a:r>
        </a:p>
      </dsp:txBody>
      <dsp:txXfrm>
        <a:off x="1814604" y="1891835"/>
        <a:ext cx="1202893" cy="1202893"/>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63D45B42-750D-424B-9952-1BE449E0B747}" type="datetimeFigureOut">
              <a:rPr lang="en-US" smtClean="0"/>
              <a:t>2023</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F3D7CA69-3CF0-CC4B-B423-E4716E387B35}" type="slidenum">
              <a:rPr lang="en-US" smtClean="0"/>
              <a:t>‹#›</a:t>
            </a:fld>
            <a:endParaRPr lang="en-US" dirty="0"/>
          </a:p>
        </p:txBody>
      </p:sp>
    </p:spTree>
    <p:extLst>
      <p:ext uri="{BB962C8B-B14F-4D97-AF65-F5344CB8AC3E}">
        <p14:creationId xmlns:p14="http://schemas.microsoft.com/office/powerpoint/2010/main" val="4148959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solidFill>
                <a:schemeClr val="tx2"/>
              </a:solidFill>
            </a:endParaRPr>
          </a:p>
        </p:txBody>
      </p:sp>
      <p:sp>
        <p:nvSpPr>
          <p:cNvPr id="4" name="Slide Number Placeholder 3"/>
          <p:cNvSpPr>
            <a:spLocks noGrp="1"/>
          </p:cNvSpPr>
          <p:nvPr>
            <p:ph type="sldNum" sz="quarter" idx="10"/>
          </p:nvPr>
        </p:nvSpPr>
        <p:spPr/>
        <p:txBody>
          <a:bodyPr/>
          <a:lstStyle/>
          <a:p>
            <a:fld id="{F3D7CA69-3CF0-CC4B-B423-E4716E387B35}" type="slidenum">
              <a:rPr lang="en-US" smtClean="0"/>
              <a:t>1</a:t>
            </a:fld>
            <a:endParaRPr lang="en-US" dirty="0"/>
          </a:p>
        </p:txBody>
      </p:sp>
    </p:spTree>
    <p:extLst>
      <p:ext uri="{BB962C8B-B14F-4D97-AF65-F5344CB8AC3E}">
        <p14:creationId xmlns:p14="http://schemas.microsoft.com/office/powerpoint/2010/main" val="2976858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D7CA69-3CF0-CC4B-B423-E4716E387B35}" type="slidenum">
              <a:rPr lang="en-US" smtClean="0"/>
              <a:t>13</a:t>
            </a:fld>
            <a:endParaRPr lang="en-US" dirty="0"/>
          </a:p>
        </p:txBody>
      </p:sp>
    </p:spTree>
    <p:extLst>
      <p:ext uri="{BB962C8B-B14F-4D97-AF65-F5344CB8AC3E}">
        <p14:creationId xmlns:p14="http://schemas.microsoft.com/office/powerpoint/2010/main" val="940479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3D7CA69-3CF0-CC4B-B423-E4716E387B35}" type="slidenum">
              <a:rPr lang="en-US" smtClean="0"/>
              <a:t>14</a:t>
            </a:fld>
            <a:endParaRPr lang="en-US" dirty="0"/>
          </a:p>
        </p:txBody>
      </p:sp>
    </p:spTree>
    <p:extLst>
      <p:ext uri="{BB962C8B-B14F-4D97-AF65-F5344CB8AC3E}">
        <p14:creationId xmlns:p14="http://schemas.microsoft.com/office/powerpoint/2010/main" val="1355538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D7CA69-3CF0-CC4B-B423-E4716E387B35}" type="slidenum">
              <a:rPr lang="en-US" smtClean="0"/>
              <a:t>15</a:t>
            </a:fld>
            <a:endParaRPr lang="en-US" dirty="0"/>
          </a:p>
        </p:txBody>
      </p:sp>
    </p:spTree>
    <p:extLst>
      <p:ext uri="{BB962C8B-B14F-4D97-AF65-F5344CB8AC3E}">
        <p14:creationId xmlns:p14="http://schemas.microsoft.com/office/powerpoint/2010/main" val="2720654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D7CA69-3CF0-CC4B-B423-E4716E387B35}" type="slidenum">
              <a:rPr lang="en-US" smtClean="0"/>
              <a:t>16</a:t>
            </a:fld>
            <a:endParaRPr lang="en-US" dirty="0"/>
          </a:p>
        </p:txBody>
      </p:sp>
    </p:spTree>
    <p:extLst>
      <p:ext uri="{BB962C8B-B14F-4D97-AF65-F5344CB8AC3E}">
        <p14:creationId xmlns:p14="http://schemas.microsoft.com/office/powerpoint/2010/main" val="1186922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Here is a visual</a:t>
            </a:r>
            <a:r>
              <a:rPr lang="en-US" sz="1000" baseline="0" dirty="0" smtClean="0"/>
              <a:t> of how the ORC works in real life for providers.  </a:t>
            </a:r>
          </a:p>
          <a:p>
            <a:endParaRPr lang="en-US" sz="1000" baseline="0" dirty="0" smtClean="0"/>
          </a:p>
          <a:p>
            <a:r>
              <a:rPr lang="en-US" sz="1000" baseline="0" dirty="0" smtClean="0"/>
              <a:t>It all starts with a referral received by the provider, then enrollment of families (at which time you will verify their income eligibility and have the families sign consents for their data to be reported for evaluation purposes.)  Families who do not have their income verified (by viewing proof of their income or by viewing their Medicaid card), will not be able to be included for incentive payments to the agency.  As a reminder, ALL families that are being included in this data collection MUST have a signed CTF consent.  </a:t>
            </a:r>
          </a:p>
          <a:p>
            <a:endParaRPr lang="en-US" sz="1000" baseline="0" dirty="0" smtClean="0"/>
          </a:p>
          <a:p>
            <a:r>
              <a:rPr lang="en-US" sz="1000" baseline="0" dirty="0" smtClean="0"/>
              <a:t>Then, as usual you will provide your HV services to enrolled families and then enter their data into </a:t>
            </a:r>
            <a:r>
              <a:rPr lang="en-US" sz="1000" baseline="0" dirty="0" err="1" smtClean="0"/>
              <a:t>REDCap</a:t>
            </a:r>
            <a:r>
              <a:rPr lang="en-US" sz="1000" baseline="0" dirty="0" smtClean="0"/>
              <a:t>, following project specific reporting requirements.  Payments are based on data reporting for the specific reporting period (based on state fiscal quarters).</a:t>
            </a:r>
          </a:p>
          <a:p>
            <a:endParaRPr lang="en-US" sz="1000" baseline="0" dirty="0" smtClean="0"/>
          </a:p>
          <a:p>
            <a:r>
              <a:rPr lang="en-US" sz="1000" dirty="0" smtClean="0"/>
              <a:t>Up</a:t>
            </a:r>
            <a:r>
              <a:rPr lang="en-US" sz="1000" baseline="0" dirty="0" smtClean="0"/>
              <a:t> through June 30</a:t>
            </a:r>
            <a:r>
              <a:rPr lang="en-US" sz="1000" baseline="30000" dirty="0" smtClean="0"/>
              <a:t>th</a:t>
            </a:r>
            <a:r>
              <a:rPr lang="en-US" sz="1000" baseline="0" dirty="0" smtClean="0"/>
              <a:t>, data reported was/will be regarding newly enrolled prenatal women.  </a:t>
            </a:r>
          </a:p>
          <a:p>
            <a:endParaRPr lang="en-US" sz="1000" baseline="0" dirty="0" smtClean="0"/>
          </a:p>
          <a:p>
            <a:r>
              <a:rPr lang="en-US" sz="1000" baseline="0" dirty="0" smtClean="0"/>
              <a:t>Moving forward, data will be related to existing/active AND newly enrolled families.  </a:t>
            </a:r>
          </a:p>
          <a:p>
            <a:endParaRPr lang="en-US" sz="1000" baseline="0" dirty="0" smtClean="0"/>
          </a:p>
          <a:p>
            <a:r>
              <a:rPr lang="en-US" sz="1000" kern="1200" dirty="0" smtClean="0">
                <a:solidFill>
                  <a:schemeClr val="tx1"/>
                </a:solidFill>
                <a:effectLst/>
                <a:latin typeface="+mn-lt"/>
                <a:ea typeface="+mn-ea"/>
                <a:cs typeface="+mn-cs"/>
              </a:rPr>
              <a:t>When entering data into </a:t>
            </a:r>
            <a:r>
              <a:rPr lang="en-US" sz="1000" kern="1200" dirty="0" err="1" smtClean="0">
                <a:solidFill>
                  <a:schemeClr val="tx1"/>
                </a:solidFill>
                <a:effectLst/>
                <a:latin typeface="+mn-lt"/>
                <a:ea typeface="+mn-ea"/>
                <a:cs typeface="+mn-cs"/>
              </a:rPr>
              <a:t>REDCap</a:t>
            </a:r>
            <a:r>
              <a:rPr lang="en-US" sz="1000" kern="1200" dirty="0" smtClean="0">
                <a:solidFill>
                  <a:schemeClr val="tx1"/>
                </a:solidFill>
                <a:effectLst/>
                <a:latin typeface="+mn-lt"/>
                <a:ea typeface="+mn-ea"/>
                <a:cs typeface="+mn-cs"/>
              </a:rPr>
              <a:t>, you will be asked to report data outside of the data that is collected for payment due to the larger evaluation, which will be covered in the upcoming training.</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D7CA69-3CF0-CC4B-B423-E4716E387B35}" type="slidenum">
              <a:rPr lang="en-US" smtClean="0"/>
              <a:t>17</a:t>
            </a:fld>
            <a:endParaRPr lang="en-US" dirty="0"/>
          </a:p>
        </p:txBody>
      </p:sp>
    </p:spTree>
    <p:extLst>
      <p:ext uri="{BB962C8B-B14F-4D97-AF65-F5344CB8AC3E}">
        <p14:creationId xmlns:p14="http://schemas.microsoft.com/office/powerpoint/2010/main" val="2908085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visual of the timeline for payments.  </a:t>
            </a:r>
            <a:endParaRPr lang="en-US" dirty="0"/>
          </a:p>
        </p:txBody>
      </p:sp>
      <p:sp>
        <p:nvSpPr>
          <p:cNvPr id="4" name="Slide Number Placeholder 3"/>
          <p:cNvSpPr>
            <a:spLocks noGrp="1"/>
          </p:cNvSpPr>
          <p:nvPr>
            <p:ph type="sldNum" sz="quarter" idx="5"/>
          </p:nvPr>
        </p:nvSpPr>
        <p:spPr/>
        <p:txBody>
          <a:bodyPr/>
          <a:lstStyle/>
          <a:p>
            <a:fld id="{F3D7CA69-3CF0-CC4B-B423-E4716E387B35}" type="slidenum">
              <a:rPr lang="en-US" smtClean="0"/>
              <a:t>18</a:t>
            </a:fld>
            <a:endParaRPr lang="en-US" dirty="0"/>
          </a:p>
        </p:txBody>
      </p:sp>
    </p:spTree>
    <p:extLst>
      <p:ext uri="{BB962C8B-B14F-4D97-AF65-F5344CB8AC3E}">
        <p14:creationId xmlns:p14="http://schemas.microsoft.com/office/powerpoint/2010/main" val="2378262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agencies who have yet to onboard, you will need to successfully complete all onboarding activities by June 7</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in order to continue into FY24 as an ORC participant.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rgbClr val="00B05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rgbClr val="00B050"/>
                </a:solidFill>
              </a:rPr>
              <a:t>All providers who are successfully </a:t>
            </a:r>
            <a:r>
              <a:rPr lang="en-US" baseline="0" dirty="0" err="1" smtClean="0">
                <a:solidFill>
                  <a:srgbClr val="00B050"/>
                </a:solidFill>
              </a:rPr>
              <a:t>onboarded</a:t>
            </a:r>
            <a:r>
              <a:rPr lang="en-US" baseline="0" dirty="0" smtClean="0">
                <a:solidFill>
                  <a:srgbClr val="00B050"/>
                </a:solidFill>
              </a:rPr>
              <a:t> will receive contract amendments in mid June 2023 for FY24, which will include the full set of metrics and associated prices.  Each amendment will also include the maximum amount of incentive payments to be received by each agency.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rgbClr val="00B05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rgbClr val="00B050"/>
                </a:solidFill>
              </a:rPr>
              <a:t>Therefore, next steps for providers are to complete onboarding activities ASAP if you haven’t yet.  For all </a:t>
            </a:r>
            <a:r>
              <a:rPr lang="en-US" baseline="0" dirty="0" err="1" smtClean="0">
                <a:solidFill>
                  <a:srgbClr val="00B050"/>
                </a:solidFill>
              </a:rPr>
              <a:t>onboarded</a:t>
            </a:r>
            <a:r>
              <a:rPr lang="en-US" baseline="0" dirty="0" smtClean="0">
                <a:solidFill>
                  <a:srgbClr val="00B050"/>
                </a:solidFill>
              </a:rPr>
              <a:t> agencies, it will be your choice to report enrollment data for FY23’s 4th quarter (April through June)…..due for submission by July 15th, or you can choose to wait to report data for the fully implemented ORC after July 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rgbClr val="00B05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rgbClr val="00B050"/>
                </a:solidFill>
              </a:rPr>
              <a:t>You all will be notified when the </a:t>
            </a:r>
            <a:r>
              <a:rPr lang="en-US" baseline="0" dirty="0" err="1" smtClean="0">
                <a:solidFill>
                  <a:srgbClr val="00B050"/>
                </a:solidFill>
              </a:rPr>
              <a:t>REDCap</a:t>
            </a:r>
            <a:r>
              <a:rPr lang="en-US" baseline="0" dirty="0" smtClean="0">
                <a:solidFill>
                  <a:srgbClr val="00B050"/>
                </a:solidFill>
              </a:rPr>
              <a:t> training for full implementation has been completed and is ready for viewing.  We will ask for all providers to complete the updated training prior to reporting data in FY24.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rgbClr val="00B05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rgbClr val="00B050"/>
                </a:solidFill>
              </a:rPr>
              <a:t>After this meeting, I will be sending out the updated data dictionary that will include all definitions and outcomes related to this project….as well as resources to learn more about SMART goals, or at least to have handy for training purposes.  I will also include a link to this presentation, as well as a PDF of this presentation.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rgbClr val="00B05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rgbClr val="00B050"/>
                </a:solidFill>
              </a:rPr>
              <a:t>Once we start receiving data in FY24, we will begin hosting regular engagement sessions with our ORC providers on a regular basis to review data as a whole and discuss/address any needs or areas of strength.  </a:t>
            </a:r>
          </a:p>
          <a:p>
            <a:endParaRPr lang="en-US" dirty="0" smtClean="0"/>
          </a:p>
        </p:txBody>
      </p:sp>
      <p:sp>
        <p:nvSpPr>
          <p:cNvPr id="4" name="Slide Number Placeholder 3"/>
          <p:cNvSpPr>
            <a:spLocks noGrp="1"/>
          </p:cNvSpPr>
          <p:nvPr>
            <p:ph type="sldNum" sz="quarter" idx="10"/>
          </p:nvPr>
        </p:nvSpPr>
        <p:spPr/>
        <p:txBody>
          <a:bodyPr/>
          <a:lstStyle/>
          <a:p>
            <a:fld id="{F3D7CA69-3CF0-CC4B-B423-E4716E387B35}" type="slidenum">
              <a:rPr lang="en-US" smtClean="0"/>
              <a:t>20</a:t>
            </a:fld>
            <a:endParaRPr lang="en-US" dirty="0"/>
          </a:p>
        </p:txBody>
      </p:sp>
    </p:spTree>
    <p:extLst>
      <p:ext uri="{BB962C8B-B14F-4D97-AF65-F5344CB8AC3E}">
        <p14:creationId xmlns:p14="http://schemas.microsoft.com/office/powerpoint/2010/main" val="26162373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3D7CA69-3CF0-CC4B-B423-E4716E387B35}" type="slidenum">
              <a:rPr lang="en-US" smtClean="0"/>
              <a:t>21</a:t>
            </a:fld>
            <a:endParaRPr lang="en-US" dirty="0"/>
          </a:p>
        </p:txBody>
      </p:sp>
    </p:spTree>
    <p:extLst>
      <p:ext uri="{BB962C8B-B14F-4D97-AF65-F5344CB8AC3E}">
        <p14:creationId xmlns:p14="http://schemas.microsoft.com/office/powerpoint/2010/main" val="11974834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D7CA69-3CF0-CC4B-B423-E4716E387B35}" type="slidenum">
              <a:rPr lang="en-US" smtClean="0"/>
              <a:t>28</a:t>
            </a:fld>
            <a:endParaRPr lang="en-US" dirty="0"/>
          </a:p>
        </p:txBody>
      </p:sp>
    </p:spTree>
    <p:extLst>
      <p:ext uri="{BB962C8B-B14F-4D97-AF65-F5344CB8AC3E}">
        <p14:creationId xmlns:p14="http://schemas.microsoft.com/office/powerpoint/2010/main" val="1333760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3D7CA69-3CF0-CC4B-B423-E4716E387B35}" type="slidenum">
              <a:rPr lang="en-US" smtClean="0"/>
              <a:t>2</a:t>
            </a:fld>
            <a:endParaRPr lang="en-US" dirty="0"/>
          </a:p>
        </p:txBody>
      </p:sp>
    </p:spTree>
    <p:extLst>
      <p:ext uri="{BB962C8B-B14F-4D97-AF65-F5344CB8AC3E}">
        <p14:creationId xmlns:p14="http://schemas.microsoft.com/office/powerpoint/2010/main" val="2804385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D7CA69-3CF0-CC4B-B423-E4716E387B35}" type="slidenum">
              <a:rPr lang="en-US" smtClean="0"/>
              <a:t>3</a:t>
            </a:fld>
            <a:endParaRPr lang="en-US" dirty="0"/>
          </a:p>
        </p:txBody>
      </p:sp>
    </p:spTree>
    <p:extLst>
      <p:ext uri="{BB962C8B-B14F-4D97-AF65-F5344CB8AC3E}">
        <p14:creationId xmlns:p14="http://schemas.microsoft.com/office/powerpoint/2010/main" val="685324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D7CA69-3CF0-CC4B-B423-E4716E387B35}" type="slidenum">
              <a:rPr lang="en-US" smtClean="0"/>
              <a:t>5</a:t>
            </a:fld>
            <a:endParaRPr lang="en-US" dirty="0"/>
          </a:p>
        </p:txBody>
      </p:sp>
    </p:spTree>
    <p:extLst>
      <p:ext uri="{BB962C8B-B14F-4D97-AF65-F5344CB8AC3E}">
        <p14:creationId xmlns:p14="http://schemas.microsoft.com/office/powerpoint/2010/main" val="1837419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statewide outcomes</a:t>
            </a:r>
            <a:r>
              <a:rPr lang="en-US" baseline="0" dirty="0" smtClean="0"/>
              <a:t> rate card</a:t>
            </a:r>
            <a:r>
              <a:rPr lang="en-US" dirty="0" smtClean="0"/>
              <a:t> is just one piece</a:t>
            </a:r>
            <a:r>
              <a:rPr lang="en-US" baseline="0" dirty="0" smtClean="0"/>
              <a:t> of the puzzle, related to CTF’s overall statewide home visiting initiative.  We have already briefly discussed the intent behind the ORC, and over the course of 5 years we plan to provide up to 4.35 million dollars in incentive payments for high quality services by HV agencies through the ORC initiative.  </a:t>
            </a:r>
          </a:p>
          <a:p>
            <a:endParaRPr lang="en-US" baseline="0" dirty="0" smtClean="0"/>
          </a:p>
          <a:p>
            <a:r>
              <a:rPr lang="en-US" baseline="0" dirty="0" smtClean="0"/>
              <a:t>Another piece to this overall HV initiative is the statewide coordinated referral and intake system. As you are aware, CTF currently funds 4 collective impact sites who host and manage the existing coordinated referral and intake systems through Brighter Beginnings (Boone county), Promise 1000, Generate Health and Family Focused Network (previously Greene County Home Visiting Network).  Through the statewide referral system, there would be one referral link that would filter referrals from anywhere in the state to the correct CRIS location and so-on and so-forth until the family reaches the program best suited to meet their needs.  This is why there is such a heavy focus on ensuring all providers involved in the ORC initiative are also working with their local CRIS and receiving referrals through that network.  </a:t>
            </a:r>
          </a:p>
          <a:p>
            <a:endParaRPr lang="en-US" baseline="0" dirty="0" smtClean="0"/>
          </a:p>
          <a:p>
            <a:r>
              <a:rPr lang="en-US" baseline="0" dirty="0" smtClean="0"/>
              <a:t>Because of our heavy focus on prenatal enrollments, CTF is partnering with Medicaid managed care organizations to generate prenatal referrals directly from Medicaid.  This is also why it is so important to expand and be inclusive of as many HV programs as possible across Missouri, as referrals will soon be increasing exponentially.  </a:t>
            </a:r>
          </a:p>
          <a:p>
            <a:endParaRPr lang="en-US" baseline="0" dirty="0" smtClean="0"/>
          </a:p>
          <a:p>
            <a:r>
              <a:rPr lang="en-US" baseline="0" dirty="0" smtClean="0"/>
              <a:t>The last component of this initiative is our home visiting evaluation.  The ORC encourages and enables a robust collection of data into a streamlined database for a formal evaluation to be completed by the University of Missouri.  MU will be evaluating the impact of home visiting in Missouri, which will contribute to social and fiscal benefits for home visiting at a state level.</a:t>
            </a:r>
            <a:endParaRPr lang="en-US" dirty="0"/>
          </a:p>
        </p:txBody>
      </p:sp>
      <p:sp>
        <p:nvSpPr>
          <p:cNvPr id="4" name="Slide Number Placeholder 3"/>
          <p:cNvSpPr>
            <a:spLocks noGrp="1"/>
          </p:cNvSpPr>
          <p:nvPr>
            <p:ph type="sldNum" sz="quarter" idx="10"/>
          </p:nvPr>
        </p:nvSpPr>
        <p:spPr/>
        <p:txBody>
          <a:bodyPr/>
          <a:lstStyle/>
          <a:p>
            <a:fld id="{F3D7CA69-3CF0-CC4B-B423-E4716E387B35}" type="slidenum">
              <a:rPr lang="en-US" smtClean="0"/>
              <a:t>6</a:t>
            </a:fld>
            <a:endParaRPr lang="en-US" dirty="0"/>
          </a:p>
        </p:txBody>
      </p:sp>
    </p:spTree>
    <p:extLst>
      <p:ext uri="{BB962C8B-B14F-4D97-AF65-F5344CB8AC3E}">
        <p14:creationId xmlns:p14="http://schemas.microsoft.com/office/powerpoint/2010/main" val="1632937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F3D7CA69-3CF0-CC4B-B423-E4716E387B35}" type="slidenum">
              <a:rPr lang="en-US" smtClean="0"/>
              <a:t>8</a:t>
            </a:fld>
            <a:endParaRPr lang="en-US" dirty="0"/>
          </a:p>
        </p:txBody>
      </p:sp>
    </p:spTree>
    <p:extLst>
      <p:ext uri="{BB962C8B-B14F-4D97-AF65-F5344CB8AC3E}">
        <p14:creationId xmlns:p14="http://schemas.microsoft.com/office/powerpoint/2010/main" val="3006806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D7CA69-3CF0-CC4B-B423-E4716E387B35}" type="slidenum">
              <a:rPr lang="en-US" smtClean="0"/>
              <a:t>10</a:t>
            </a:fld>
            <a:endParaRPr lang="en-US" dirty="0"/>
          </a:p>
        </p:txBody>
      </p:sp>
    </p:spTree>
    <p:extLst>
      <p:ext uri="{BB962C8B-B14F-4D97-AF65-F5344CB8AC3E}">
        <p14:creationId xmlns:p14="http://schemas.microsoft.com/office/powerpoint/2010/main" val="2135795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D7CA69-3CF0-CC4B-B423-E4716E387B35}" type="slidenum">
              <a:rPr lang="en-US" smtClean="0"/>
              <a:t>11</a:t>
            </a:fld>
            <a:endParaRPr lang="en-US" dirty="0"/>
          </a:p>
        </p:txBody>
      </p:sp>
    </p:spTree>
    <p:extLst>
      <p:ext uri="{BB962C8B-B14F-4D97-AF65-F5344CB8AC3E}">
        <p14:creationId xmlns:p14="http://schemas.microsoft.com/office/powerpoint/2010/main" val="613616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solidFill>
                <a:srgbClr val="00B050"/>
              </a:solidFill>
            </a:endParaRPr>
          </a:p>
        </p:txBody>
      </p:sp>
      <p:sp>
        <p:nvSpPr>
          <p:cNvPr id="4" name="Slide Number Placeholder 3"/>
          <p:cNvSpPr>
            <a:spLocks noGrp="1"/>
          </p:cNvSpPr>
          <p:nvPr>
            <p:ph type="sldNum" sz="quarter" idx="10"/>
          </p:nvPr>
        </p:nvSpPr>
        <p:spPr/>
        <p:txBody>
          <a:bodyPr/>
          <a:lstStyle/>
          <a:p>
            <a:fld id="{F3D7CA69-3CF0-CC4B-B423-E4716E387B35}" type="slidenum">
              <a:rPr lang="en-US" smtClean="0"/>
              <a:t>12</a:t>
            </a:fld>
            <a:endParaRPr lang="en-US" dirty="0"/>
          </a:p>
        </p:txBody>
      </p:sp>
    </p:spTree>
    <p:extLst>
      <p:ext uri="{BB962C8B-B14F-4D97-AF65-F5344CB8AC3E}">
        <p14:creationId xmlns:p14="http://schemas.microsoft.com/office/powerpoint/2010/main" val="33637942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vmlDrawing" Target="../drawings/vmlDrawing15.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vmlDrawing" Target="../drawings/vmlDrawing16.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vmlDrawing" Target="../drawings/vmlDrawing17.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vmlDrawing" Target="../drawings/vmlDrawing18.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vmlDrawing" Target="../drawings/vmlDrawing19.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emf"/><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5.jpe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emf"/><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6.jpe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8.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C4CDEB2-EB9B-4352-9CF0-34F9AC577B52}"/>
              </a:ext>
            </a:extLst>
          </p:cNvPr>
          <p:cNvGraphicFramePr>
            <a:graphicFrameLocks noChangeAspect="1"/>
          </p:cNvGraphicFramePr>
          <p:nvPr userDrawn="1">
            <p:custDataLst>
              <p:tags r:id="rId2"/>
            </p:custDataLst>
            <p:extLst>
              <p:ext uri="{D42A27DB-BD31-4B8C-83A1-F6EECF244321}">
                <p14:modId xmlns:p14="http://schemas.microsoft.com/office/powerpoint/2010/main" val="23791960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87" name="think-cell Slide" r:id="rId4" imgW="395" imgH="394" progId="TCLayout.ActiveDocument.1">
                  <p:embed/>
                </p:oleObj>
              </mc:Choice>
              <mc:Fallback>
                <p:oleObj name="think-cell Slide" r:id="rId4" imgW="395" imgH="394" progId="TCLayout.ActiveDocument.1">
                  <p:embed/>
                  <p:pic>
                    <p:nvPicPr>
                      <p:cNvPr id="4" name="Object 3" hidden="1">
                        <a:extLst>
                          <a:ext uri="{FF2B5EF4-FFF2-40B4-BE49-F238E27FC236}">
                            <a16:creationId xmlns:a16="http://schemas.microsoft.com/office/drawing/2014/main" id="{6C4CDEB2-EB9B-4352-9CF0-34F9AC577B5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Picture 5" descr="Graphical user interface, application&#10;&#10;Description automatically generated with medium confidence">
            <a:extLst>
              <a:ext uri="{FF2B5EF4-FFF2-40B4-BE49-F238E27FC236}">
                <a16:creationId xmlns:a16="http://schemas.microsoft.com/office/drawing/2014/main" id="{0BBA44EE-D2D5-4215-B363-B840F0FCE54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ext Placeholder 2">
            <a:extLst>
              <a:ext uri="{FF2B5EF4-FFF2-40B4-BE49-F238E27FC236}">
                <a16:creationId xmlns:a16="http://schemas.microsoft.com/office/drawing/2014/main" id="{0F5F91B6-0AA7-0E4F-B4A0-875C75BCB535}"/>
              </a:ext>
            </a:extLst>
          </p:cNvPr>
          <p:cNvSpPr>
            <a:spLocks noGrp="1"/>
          </p:cNvSpPr>
          <p:nvPr>
            <p:ph type="body" idx="1" hasCustomPrompt="1"/>
          </p:nvPr>
        </p:nvSpPr>
        <p:spPr>
          <a:xfrm>
            <a:off x="1028700" y="3481099"/>
            <a:ext cx="10515600" cy="425736"/>
          </a:xfrm>
          <a:prstGeom prst="rect">
            <a:avLst/>
          </a:prstGeom>
        </p:spPr>
        <p:txBody>
          <a:bodyPr/>
          <a:lstStyle>
            <a:lvl1pPr marL="0" indent="0">
              <a:buNone/>
              <a:defRPr sz="2400" cap="all" spc="300" baseline="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 GOES HERE</a:t>
            </a:r>
          </a:p>
        </p:txBody>
      </p:sp>
      <p:sp>
        <p:nvSpPr>
          <p:cNvPr id="12" name="Text Placeholder 2">
            <a:extLst>
              <a:ext uri="{FF2B5EF4-FFF2-40B4-BE49-F238E27FC236}">
                <a16:creationId xmlns:a16="http://schemas.microsoft.com/office/drawing/2014/main" id="{A1A84BF0-D301-9C49-9B0D-E1F7181115E5}"/>
              </a:ext>
            </a:extLst>
          </p:cNvPr>
          <p:cNvSpPr>
            <a:spLocks noGrp="1"/>
          </p:cNvSpPr>
          <p:nvPr>
            <p:ph type="body" idx="11" hasCustomPrompt="1"/>
          </p:nvPr>
        </p:nvSpPr>
        <p:spPr>
          <a:xfrm>
            <a:off x="1028700" y="4683835"/>
            <a:ext cx="4488873" cy="425736"/>
          </a:xfrm>
          <a:prstGeom prst="rect">
            <a:avLst/>
          </a:prstGeom>
        </p:spPr>
        <p:txBody>
          <a:bodyPr>
            <a:normAutofit/>
          </a:bodyPr>
          <a:lstStyle>
            <a:lvl1pPr marL="0" indent="0">
              <a:buNone/>
              <a:defRPr sz="2400" b="0" spc="0" baseline="0">
                <a:solidFill>
                  <a:schemeClr val="tx1"/>
                </a:solidFill>
                <a:latin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Month Year</a:t>
            </a:r>
          </a:p>
        </p:txBody>
      </p:sp>
      <p:sp>
        <p:nvSpPr>
          <p:cNvPr id="15" name="Title 1">
            <a:extLst>
              <a:ext uri="{FF2B5EF4-FFF2-40B4-BE49-F238E27FC236}">
                <a16:creationId xmlns:a16="http://schemas.microsoft.com/office/drawing/2014/main" id="{953D759A-5E41-8F49-86BD-CD2C334E454E}"/>
              </a:ext>
            </a:extLst>
          </p:cNvPr>
          <p:cNvSpPr>
            <a:spLocks noGrp="1"/>
          </p:cNvSpPr>
          <p:nvPr>
            <p:ph type="title" hasCustomPrompt="1"/>
          </p:nvPr>
        </p:nvSpPr>
        <p:spPr>
          <a:xfrm>
            <a:off x="1028699" y="1419944"/>
            <a:ext cx="10515599" cy="1520684"/>
          </a:xfrm>
          <a:prstGeom prst="rect">
            <a:avLst/>
          </a:prstGeom>
        </p:spPr>
        <p:txBody>
          <a:bodyPr vert="horz" anchor="b">
            <a:normAutofit/>
          </a:bodyPr>
          <a:lstStyle>
            <a:lvl1pPr fontAlgn="b">
              <a:defRPr lang="en-US" sz="5500" b="1" baseline="0" dirty="0">
                <a:solidFill>
                  <a:srgbClr val="00ABC9"/>
                </a:solidFill>
                <a:latin typeface="Calibri" panose="020F0502020204030204" pitchFamily="34" charset="0"/>
              </a:defRPr>
            </a:lvl1pPr>
          </a:lstStyle>
          <a:p>
            <a:pPr>
              <a:lnSpc>
                <a:spcPts val="5580"/>
              </a:lnSpc>
            </a:pPr>
            <a:r>
              <a:rPr lang="en-US" sz="6000" b="1" dirty="0">
                <a:solidFill>
                  <a:srgbClr val="00ABC9"/>
                </a:solidFill>
                <a:latin typeface="+mn-lt"/>
              </a:rPr>
              <a:t>Title Goes Here</a:t>
            </a:r>
            <a:br>
              <a:rPr lang="en-US" sz="6000" b="1" dirty="0">
                <a:solidFill>
                  <a:srgbClr val="00ABC9"/>
                </a:solidFill>
                <a:latin typeface="+mn-lt"/>
              </a:rPr>
            </a:br>
            <a:r>
              <a:rPr lang="en-US" sz="6000" b="1" dirty="0">
                <a:solidFill>
                  <a:srgbClr val="00ABC9"/>
                </a:solidFill>
                <a:latin typeface="+mn-lt"/>
              </a:rPr>
              <a:t>On 2 Lines if Needed</a:t>
            </a:r>
          </a:p>
        </p:txBody>
      </p:sp>
    </p:spTree>
    <p:extLst>
      <p:ext uri="{BB962C8B-B14F-4D97-AF65-F5344CB8AC3E}">
        <p14:creationId xmlns:p14="http://schemas.microsoft.com/office/powerpoint/2010/main" val="3643654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urple Slide Bullet Points">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485B837-FA6F-4C80-B644-5EF74FDC0051}"/>
              </a:ext>
            </a:extLst>
          </p:cNvPr>
          <p:cNvGraphicFramePr>
            <a:graphicFrameLocks noChangeAspect="1"/>
          </p:cNvGraphicFramePr>
          <p:nvPr userDrawn="1">
            <p:custDataLst>
              <p:tags r:id="rId2"/>
            </p:custDataLst>
            <p:extLst>
              <p:ext uri="{D42A27DB-BD31-4B8C-83A1-F6EECF244321}">
                <p14:modId xmlns:p14="http://schemas.microsoft.com/office/powerpoint/2010/main" val="24847228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55"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E485B837-FA6F-4C80-B644-5EF74FDC005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E0821B04-5B42-CD4C-A23B-8DEF131613A3}"/>
              </a:ext>
            </a:extLst>
          </p:cNvPr>
          <p:cNvSpPr/>
          <p:nvPr userDrawn="1"/>
        </p:nvSpPr>
        <p:spPr>
          <a:xfrm>
            <a:off x="0" y="3969"/>
            <a:ext cx="12192000" cy="1762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ABC9"/>
              </a:solidFill>
            </a:endParaRPr>
          </a:p>
        </p:txBody>
      </p:sp>
      <p:sp>
        <p:nvSpPr>
          <p:cNvPr id="23" name="Rectangle 22">
            <a:extLst>
              <a:ext uri="{FF2B5EF4-FFF2-40B4-BE49-F238E27FC236}">
                <a16:creationId xmlns:a16="http://schemas.microsoft.com/office/drawing/2014/main" id="{7006F5D0-9684-7E48-B29D-7A916582F057}"/>
              </a:ext>
            </a:extLst>
          </p:cNvPr>
          <p:cNvSpPr/>
          <p:nvPr userDrawn="1"/>
        </p:nvSpPr>
        <p:spPr>
          <a:xfrm>
            <a:off x="8253830" y="6443324"/>
            <a:ext cx="3778600" cy="215444"/>
          </a:xfrm>
          <a:prstGeom prst="rect">
            <a:avLst/>
          </a:prstGeom>
        </p:spPr>
        <p:txBody>
          <a:bodyPr wrap="none">
            <a:spAutoFit/>
          </a:bodyPr>
          <a:lstStyle/>
          <a:p>
            <a:pPr algn="r"/>
            <a:r>
              <a:rPr lang="en-US" sz="800" cap="none" spc="300" baseline="0" dirty="0">
                <a:solidFill>
                  <a:schemeClr val="tx1">
                    <a:alpha val="50000"/>
                  </a:schemeClr>
                </a:solidFill>
                <a:latin typeface="Calibri" panose="020F0502020204030204" pitchFamily="34" charset="0"/>
              </a:rPr>
              <a:t>SOCIAL FINANCE  |  © </a:t>
            </a:r>
            <a:fld id="{7FDDAD76-1567-45A2-809A-0909EB773494}" type="datetimeyyyy">
              <a:rPr lang="en-US" sz="800" cap="none" spc="300" baseline="0" smtClean="0">
                <a:solidFill>
                  <a:schemeClr val="tx1">
                    <a:alpha val="50000"/>
                  </a:schemeClr>
                </a:solidFill>
                <a:latin typeface="Calibri" panose="020F0502020204030204" pitchFamily="34" charset="0"/>
              </a:rPr>
              <a:t>2023</a:t>
            </a:fld>
            <a:r>
              <a:rPr lang="en-US" sz="800" cap="none" spc="300" baseline="0" dirty="0">
                <a:solidFill>
                  <a:schemeClr val="tx1">
                    <a:alpha val="50000"/>
                  </a:schemeClr>
                </a:solidFill>
                <a:latin typeface="Calibri" panose="020F0502020204030204" pitchFamily="34" charset="0"/>
              </a:rPr>
              <a:t> CONFIDENTIAL  </a:t>
            </a:r>
            <a:fld id="{448B16B1-6328-2241-B0A0-20CC0D702F39}" type="slidenum">
              <a:rPr lang="en-US" sz="800" cap="none" spc="300" baseline="0" smtClean="0">
                <a:solidFill>
                  <a:schemeClr val="tx1">
                    <a:alpha val="50000"/>
                  </a:schemeClr>
                </a:solidFill>
                <a:latin typeface="Calibri" panose="020F0502020204030204" pitchFamily="34" charset="0"/>
              </a:rPr>
              <a:pPr algn="r"/>
              <a:t>‹#›</a:t>
            </a:fld>
            <a:endParaRPr lang="en-US" sz="800" cap="none" spc="300" baseline="0" dirty="0">
              <a:solidFill>
                <a:schemeClr val="tx1">
                  <a:alpha val="50000"/>
                </a:schemeClr>
              </a:solidFill>
              <a:latin typeface="Calibri" panose="020F0502020204030204" pitchFamily="34" charset="0"/>
            </a:endParaRPr>
          </a:p>
        </p:txBody>
      </p:sp>
      <p:pic>
        <p:nvPicPr>
          <p:cNvPr id="9" name="Picture 8">
            <a:extLst>
              <a:ext uri="{FF2B5EF4-FFF2-40B4-BE49-F238E27FC236}">
                <a16:creationId xmlns:a16="http://schemas.microsoft.com/office/drawing/2014/main" id="{D41888FC-6227-0B41-871A-86BD1083429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57493" y="6428581"/>
            <a:ext cx="1057723" cy="220663"/>
          </a:xfrm>
          <a:prstGeom prst="rect">
            <a:avLst/>
          </a:prstGeom>
        </p:spPr>
      </p:pic>
      <p:sp>
        <p:nvSpPr>
          <p:cNvPr id="11" name="Text Placeholder 2">
            <a:extLst>
              <a:ext uri="{FF2B5EF4-FFF2-40B4-BE49-F238E27FC236}">
                <a16:creationId xmlns:a16="http://schemas.microsoft.com/office/drawing/2014/main" id="{8F5FD4D8-6F9B-3A48-BB61-DE521AAC997B}"/>
              </a:ext>
            </a:extLst>
          </p:cNvPr>
          <p:cNvSpPr>
            <a:spLocks noGrp="1"/>
          </p:cNvSpPr>
          <p:nvPr>
            <p:ph idx="1"/>
          </p:nvPr>
        </p:nvSpPr>
        <p:spPr>
          <a:xfrm>
            <a:off x="616687" y="1515800"/>
            <a:ext cx="10976223" cy="46611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
            <a:extLst>
              <a:ext uri="{FF2B5EF4-FFF2-40B4-BE49-F238E27FC236}">
                <a16:creationId xmlns:a16="http://schemas.microsoft.com/office/drawing/2014/main" id="{3861CB50-002C-4C6C-BB3A-1F7922F340C7}"/>
              </a:ext>
            </a:extLst>
          </p:cNvPr>
          <p:cNvSpPr>
            <a:spLocks noGrp="1"/>
          </p:cNvSpPr>
          <p:nvPr>
            <p:ph type="title" hasCustomPrompt="1"/>
          </p:nvPr>
        </p:nvSpPr>
        <p:spPr>
          <a:xfrm>
            <a:off x="616687" y="270846"/>
            <a:ext cx="10994065" cy="517377"/>
          </a:xfrm>
          <a:prstGeom prst="rect">
            <a:avLst/>
          </a:prstGeom>
        </p:spPr>
        <p:txBody>
          <a:bodyPr vert="horz" anchor="t">
            <a:normAutofit/>
          </a:bodyPr>
          <a:lstStyle>
            <a:lvl1pPr algn="l">
              <a:defRPr sz="3000" b="1" cap="all" spc="20" baseline="0">
                <a:solidFill>
                  <a:schemeClr val="accent2"/>
                </a:solidFill>
                <a:latin typeface="+mn-lt"/>
              </a:defRPr>
            </a:lvl1pPr>
          </a:lstStyle>
          <a:p>
            <a:r>
              <a:rPr lang="en-US" dirty="0"/>
              <a:t>PAGE TITLE HEADER</a:t>
            </a:r>
          </a:p>
        </p:txBody>
      </p:sp>
      <p:sp>
        <p:nvSpPr>
          <p:cNvPr id="17" name="Text Placeholder 3">
            <a:extLst>
              <a:ext uri="{FF2B5EF4-FFF2-40B4-BE49-F238E27FC236}">
                <a16:creationId xmlns:a16="http://schemas.microsoft.com/office/drawing/2014/main" id="{D300B9E1-7543-42FB-B1A0-B8CE1A8D9479}"/>
              </a:ext>
            </a:extLst>
          </p:cNvPr>
          <p:cNvSpPr>
            <a:spLocks noGrp="1"/>
          </p:cNvSpPr>
          <p:nvPr>
            <p:ph type="body" sz="half" idx="2" hasCustomPrompt="1"/>
          </p:nvPr>
        </p:nvSpPr>
        <p:spPr>
          <a:xfrm>
            <a:off x="616687" y="788223"/>
            <a:ext cx="10994065" cy="336387"/>
          </a:xfrm>
          <a:prstGeom prst="rect">
            <a:avLst/>
          </a:prstGeom>
        </p:spPr>
        <p:txBody>
          <a:bodyPr>
            <a:noAutofit/>
          </a:bodyPr>
          <a:lstStyle>
            <a:lvl1pPr marL="0" indent="0">
              <a:lnSpc>
                <a:spcPct val="100000"/>
              </a:lnSpc>
              <a:spcBef>
                <a:spcPts val="0"/>
              </a:spcBef>
              <a:buNone/>
              <a:defRPr sz="18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Subhead copy goes here</a:t>
            </a:r>
          </a:p>
        </p:txBody>
      </p:sp>
      <p:sp>
        <p:nvSpPr>
          <p:cNvPr id="18" name="Text Placeholder 3">
            <a:extLst>
              <a:ext uri="{FF2B5EF4-FFF2-40B4-BE49-F238E27FC236}">
                <a16:creationId xmlns:a16="http://schemas.microsoft.com/office/drawing/2014/main" id="{F8D6A73B-33D7-4411-B359-88CFAE479268}"/>
              </a:ext>
            </a:extLst>
          </p:cNvPr>
          <p:cNvSpPr>
            <a:spLocks noGrp="1"/>
          </p:cNvSpPr>
          <p:nvPr>
            <p:ph type="body" sz="half" idx="14" hasCustomPrompt="1"/>
          </p:nvPr>
        </p:nvSpPr>
        <p:spPr>
          <a:xfrm>
            <a:off x="1850752" y="6376920"/>
            <a:ext cx="5874351" cy="336387"/>
          </a:xfrm>
          <a:prstGeom prst="rect">
            <a:avLst/>
          </a:prstGeom>
        </p:spPr>
        <p:txBody>
          <a:bodyPr>
            <a:normAutofit/>
          </a:bodyPr>
          <a:lstStyle>
            <a:lvl1pPr marL="0" indent="0">
              <a:lnSpc>
                <a:spcPct val="100000"/>
              </a:lnSpc>
              <a:spcBef>
                <a:spcPts val="0"/>
              </a:spcBef>
              <a:buNone/>
              <a:defRPr sz="9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1. Footnotes/sources go here</a:t>
            </a:r>
          </a:p>
        </p:txBody>
      </p:sp>
    </p:spTree>
    <p:extLst>
      <p:ext uri="{BB962C8B-B14F-4D97-AF65-F5344CB8AC3E}">
        <p14:creationId xmlns:p14="http://schemas.microsoft.com/office/powerpoint/2010/main" val="2656223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urple Slide Callout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3EBAF8A-CA8B-4AD2-BCD7-4AF267D66C31}"/>
              </a:ext>
            </a:extLst>
          </p:cNvPr>
          <p:cNvGraphicFramePr>
            <a:graphicFrameLocks noChangeAspect="1"/>
          </p:cNvGraphicFramePr>
          <p:nvPr userDrawn="1">
            <p:custDataLst>
              <p:tags r:id="rId2"/>
            </p:custDataLst>
            <p:extLst>
              <p:ext uri="{D42A27DB-BD31-4B8C-83A1-F6EECF244321}">
                <p14:modId xmlns:p14="http://schemas.microsoft.com/office/powerpoint/2010/main" val="4819375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79" name="think-cell Slide" r:id="rId4" imgW="395" imgH="394" progId="TCLayout.ActiveDocument.1">
                  <p:embed/>
                </p:oleObj>
              </mc:Choice>
              <mc:Fallback>
                <p:oleObj name="think-cell Slide" r:id="rId4" imgW="395" imgH="394" progId="TCLayout.ActiveDocument.1">
                  <p:embed/>
                  <p:pic>
                    <p:nvPicPr>
                      <p:cNvPr id="3" name="Object 2" hidden="1">
                        <a:extLst>
                          <a:ext uri="{FF2B5EF4-FFF2-40B4-BE49-F238E27FC236}">
                            <a16:creationId xmlns:a16="http://schemas.microsoft.com/office/drawing/2014/main" id="{63EBAF8A-CA8B-4AD2-BCD7-4AF267D66C3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E0821B04-5B42-CD4C-A23B-8DEF131613A3}"/>
              </a:ext>
            </a:extLst>
          </p:cNvPr>
          <p:cNvSpPr/>
          <p:nvPr userDrawn="1"/>
        </p:nvSpPr>
        <p:spPr>
          <a:xfrm>
            <a:off x="0" y="3969"/>
            <a:ext cx="12192000" cy="1762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ABC9"/>
              </a:solidFill>
            </a:endParaRPr>
          </a:p>
        </p:txBody>
      </p:sp>
      <p:sp>
        <p:nvSpPr>
          <p:cNvPr id="23" name="Rectangle 22">
            <a:extLst>
              <a:ext uri="{FF2B5EF4-FFF2-40B4-BE49-F238E27FC236}">
                <a16:creationId xmlns:a16="http://schemas.microsoft.com/office/drawing/2014/main" id="{7006F5D0-9684-7E48-B29D-7A916582F057}"/>
              </a:ext>
            </a:extLst>
          </p:cNvPr>
          <p:cNvSpPr/>
          <p:nvPr userDrawn="1"/>
        </p:nvSpPr>
        <p:spPr>
          <a:xfrm>
            <a:off x="8253830" y="6443324"/>
            <a:ext cx="3778600" cy="215444"/>
          </a:xfrm>
          <a:prstGeom prst="rect">
            <a:avLst/>
          </a:prstGeom>
        </p:spPr>
        <p:txBody>
          <a:bodyPr wrap="none">
            <a:spAutoFit/>
          </a:bodyPr>
          <a:lstStyle/>
          <a:p>
            <a:pPr algn="r"/>
            <a:r>
              <a:rPr lang="en-US" sz="800" cap="none" spc="300" baseline="0" dirty="0">
                <a:solidFill>
                  <a:schemeClr val="tx1">
                    <a:alpha val="50000"/>
                  </a:schemeClr>
                </a:solidFill>
                <a:latin typeface="Calibri" panose="020F0502020204030204" pitchFamily="34" charset="0"/>
              </a:rPr>
              <a:t>SOCIAL FINANCE  |  © </a:t>
            </a:r>
            <a:fld id="{C042EE7C-7A91-4DE1-988B-B702DAA71ADC}" type="datetimeyyyy">
              <a:rPr lang="en-US" sz="800" cap="none" spc="300" baseline="0" smtClean="0">
                <a:solidFill>
                  <a:schemeClr val="tx1">
                    <a:alpha val="50000"/>
                  </a:schemeClr>
                </a:solidFill>
                <a:latin typeface="Calibri" panose="020F0502020204030204" pitchFamily="34" charset="0"/>
              </a:rPr>
              <a:t>2023</a:t>
            </a:fld>
            <a:r>
              <a:rPr lang="en-US" sz="800" cap="none" spc="300" baseline="0" dirty="0">
                <a:solidFill>
                  <a:schemeClr val="tx1">
                    <a:alpha val="50000"/>
                  </a:schemeClr>
                </a:solidFill>
                <a:latin typeface="Calibri" panose="020F0502020204030204" pitchFamily="34" charset="0"/>
              </a:rPr>
              <a:t> CONFIDENTIAL  </a:t>
            </a:r>
            <a:fld id="{448B16B1-6328-2241-B0A0-20CC0D702F39}" type="slidenum">
              <a:rPr lang="en-US" sz="800" cap="none" spc="300" baseline="0" smtClean="0">
                <a:solidFill>
                  <a:schemeClr val="tx1">
                    <a:alpha val="50000"/>
                  </a:schemeClr>
                </a:solidFill>
                <a:latin typeface="Calibri" panose="020F0502020204030204" pitchFamily="34" charset="0"/>
              </a:rPr>
              <a:pPr algn="r"/>
              <a:t>‹#›</a:t>
            </a:fld>
            <a:endParaRPr lang="en-US" sz="800" cap="none" spc="300" baseline="0" dirty="0">
              <a:solidFill>
                <a:schemeClr val="tx1">
                  <a:alpha val="50000"/>
                </a:schemeClr>
              </a:solidFill>
              <a:latin typeface="Calibri" panose="020F0502020204030204" pitchFamily="34" charset="0"/>
            </a:endParaRPr>
          </a:p>
        </p:txBody>
      </p:sp>
      <p:pic>
        <p:nvPicPr>
          <p:cNvPr id="9" name="Picture 8">
            <a:extLst>
              <a:ext uri="{FF2B5EF4-FFF2-40B4-BE49-F238E27FC236}">
                <a16:creationId xmlns:a16="http://schemas.microsoft.com/office/drawing/2014/main" id="{D41888FC-6227-0B41-871A-86BD1083429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57493" y="6428581"/>
            <a:ext cx="1057723" cy="220663"/>
          </a:xfrm>
          <a:prstGeom prst="rect">
            <a:avLst/>
          </a:prstGeom>
        </p:spPr>
      </p:pic>
      <p:sp>
        <p:nvSpPr>
          <p:cNvPr id="11" name="Text Placeholder 58">
            <a:extLst>
              <a:ext uri="{FF2B5EF4-FFF2-40B4-BE49-F238E27FC236}">
                <a16:creationId xmlns:a16="http://schemas.microsoft.com/office/drawing/2014/main" id="{0E79065B-6EA1-764C-A2EF-20EC113A55AA}"/>
              </a:ext>
            </a:extLst>
          </p:cNvPr>
          <p:cNvSpPr>
            <a:spLocks noGrp="1"/>
          </p:cNvSpPr>
          <p:nvPr>
            <p:ph type="body" sz="quarter" idx="27"/>
          </p:nvPr>
        </p:nvSpPr>
        <p:spPr>
          <a:xfrm>
            <a:off x="4029734" y="1643988"/>
            <a:ext cx="6533165" cy="1143000"/>
          </a:xfrm>
          <a:prstGeom prst="rect">
            <a:avLst/>
          </a:prstGeom>
        </p:spPr>
        <p:txBody>
          <a:bodyPr lIns="0" tIns="0" rIns="0" bIns="0">
            <a:noAutofit/>
          </a:bodyPr>
          <a:lstStyle>
            <a:lvl1pPr marL="182880" indent="-182880">
              <a:spcBef>
                <a:spcPts val="500"/>
              </a:spcBef>
              <a:buClr>
                <a:schemeClr val="accent1"/>
              </a:buClr>
              <a:buSzPct val="120000"/>
              <a:buFont typeface="Wingdings" pitchFamily="2" charset="2"/>
              <a:buChar char="§"/>
              <a:defRPr sz="1400"/>
            </a:lvl1pPr>
            <a:lvl2pPr marL="457200" indent="-182880">
              <a:spcBef>
                <a:spcPts val="100"/>
              </a:spcBef>
              <a:buClr>
                <a:schemeClr val="accent1"/>
              </a:buClr>
              <a:buFont typeface="Wingdings" pitchFamily="2" charset="2"/>
              <a:buChar char="§"/>
              <a:defRPr sz="1400"/>
            </a:lvl2pPr>
            <a:lvl3pPr marL="731520" indent="-182880">
              <a:spcBef>
                <a:spcPts val="100"/>
              </a:spcBef>
              <a:buClr>
                <a:schemeClr val="accent1"/>
              </a:buClr>
              <a:buFont typeface="Wingdings" pitchFamily="2" charset="2"/>
              <a:buChar char="§"/>
              <a:defRPr sz="1400"/>
            </a:lvl3pPr>
            <a:lvl4pPr marL="1005840" indent="-182880">
              <a:spcBef>
                <a:spcPts val="100"/>
              </a:spcBef>
              <a:buClr>
                <a:schemeClr val="accent1"/>
              </a:buClr>
              <a:buFont typeface="Wingdings" pitchFamily="2" charset="2"/>
              <a:buChar char="§"/>
              <a:defRPr sz="1400"/>
            </a:lvl4pPr>
            <a:lvl5pPr>
              <a:defRPr sz="1000"/>
            </a:lvl5pPr>
          </a:lstStyle>
          <a:p>
            <a:pPr lvl="0"/>
            <a:r>
              <a:rPr lang="en-US"/>
              <a:t>Click to edit Master text styles</a:t>
            </a:r>
          </a:p>
          <a:p>
            <a:pPr lvl="1"/>
            <a:r>
              <a:rPr lang="en-US"/>
              <a:t>Second level</a:t>
            </a:r>
          </a:p>
        </p:txBody>
      </p:sp>
      <p:sp>
        <p:nvSpPr>
          <p:cNvPr id="15" name="Text Placeholder 65">
            <a:extLst>
              <a:ext uri="{FF2B5EF4-FFF2-40B4-BE49-F238E27FC236}">
                <a16:creationId xmlns:a16="http://schemas.microsoft.com/office/drawing/2014/main" id="{B74BAFF9-2D0B-5B48-9430-A91B57F2DD46}"/>
              </a:ext>
            </a:extLst>
          </p:cNvPr>
          <p:cNvSpPr>
            <a:spLocks noGrp="1"/>
          </p:cNvSpPr>
          <p:nvPr>
            <p:ph type="body" sz="quarter" idx="30" hasCustomPrompt="1"/>
          </p:nvPr>
        </p:nvSpPr>
        <p:spPr>
          <a:xfrm>
            <a:off x="1261243" y="1643988"/>
            <a:ext cx="2444641" cy="1143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anchor="ctr" anchorCtr="1">
            <a:normAutofit/>
          </a:bodyPr>
          <a:lstStyle>
            <a:lvl1pPr marL="0" indent="0" algn="ctr">
              <a:buNone/>
              <a:defRPr sz="2000" b="1" baseline="0">
                <a:solidFill>
                  <a:schemeClr val="bg1"/>
                </a:solidFill>
                <a:latin typeface="Calibri" panose="020F0502020204030204" pitchFamily="34" charset="0"/>
                <a:cs typeface="Calibri" panose="020F0502020204030204" pitchFamily="34" charset="0"/>
              </a:defRPr>
            </a:lvl1pPr>
            <a:lvl2pPr>
              <a:defRPr>
                <a:latin typeface="Gill Sans"/>
                <a:cs typeface="Gill Sans"/>
              </a:defRPr>
            </a:lvl2pPr>
            <a:lvl3pPr>
              <a:defRPr>
                <a:latin typeface="Gill Sans"/>
                <a:cs typeface="Gill Sans"/>
              </a:defRPr>
            </a:lvl3pPr>
            <a:lvl4pPr>
              <a:defRPr>
                <a:latin typeface="Gill Sans"/>
                <a:cs typeface="Gill Sans"/>
              </a:defRPr>
            </a:lvl4pPr>
            <a:lvl5pPr>
              <a:defRPr>
                <a:latin typeface="Gill Sans"/>
                <a:cs typeface="Gill Sans"/>
              </a:defRPr>
            </a:lvl5pPr>
          </a:lstStyle>
          <a:p>
            <a:pPr lvl="0"/>
            <a:r>
              <a:rPr lang="en-US" dirty="0"/>
              <a:t>Call Out</a:t>
            </a:r>
          </a:p>
        </p:txBody>
      </p:sp>
      <p:sp>
        <p:nvSpPr>
          <p:cNvPr id="20" name="Text Placeholder 58">
            <a:extLst>
              <a:ext uri="{FF2B5EF4-FFF2-40B4-BE49-F238E27FC236}">
                <a16:creationId xmlns:a16="http://schemas.microsoft.com/office/drawing/2014/main" id="{0215C523-1381-4548-AB73-B1C2119629E7}"/>
              </a:ext>
            </a:extLst>
          </p:cNvPr>
          <p:cNvSpPr>
            <a:spLocks noGrp="1"/>
          </p:cNvSpPr>
          <p:nvPr>
            <p:ph type="body" sz="quarter" idx="31"/>
          </p:nvPr>
        </p:nvSpPr>
        <p:spPr>
          <a:xfrm>
            <a:off x="4029734" y="3145150"/>
            <a:ext cx="6533165" cy="1143000"/>
          </a:xfrm>
          <a:prstGeom prst="rect">
            <a:avLst/>
          </a:prstGeom>
        </p:spPr>
        <p:txBody>
          <a:bodyPr lIns="0" tIns="0" rIns="0" bIns="0">
            <a:noAutofit/>
          </a:bodyPr>
          <a:lstStyle>
            <a:lvl1pPr marL="182880" indent="-182880">
              <a:spcBef>
                <a:spcPts val="500"/>
              </a:spcBef>
              <a:buClr>
                <a:schemeClr val="accent1"/>
              </a:buClr>
              <a:buSzPct val="120000"/>
              <a:buFont typeface="Wingdings" pitchFamily="2" charset="2"/>
              <a:buChar char="§"/>
              <a:defRPr sz="1400"/>
            </a:lvl1pPr>
            <a:lvl2pPr marL="457200" indent="-182880">
              <a:spcBef>
                <a:spcPts val="100"/>
              </a:spcBef>
              <a:buClr>
                <a:schemeClr val="accent1"/>
              </a:buClr>
              <a:buFont typeface="Wingdings" pitchFamily="2" charset="2"/>
              <a:buChar char="§"/>
              <a:defRPr sz="1400"/>
            </a:lvl2pPr>
            <a:lvl3pPr marL="731520" indent="-182880">
              <a:spcBef>
                <a:spcPts val="100"/>
              </a:spcBef>
              <a:buClr>
                <a:schemeClr val="accent1"/>
              </a:buClr>
              <a:buFont typeface="Wingdings" pitchFamily="2" charset="2"/>
              <a:buChar char="§"/>
              <a:defRPr sz="1400"/>
            </a:lvl3pPr>
            <a:lvl4pPr marL="1005840" indent="-182880">
              <a:spcBef>
                <a:spcPts val="100"/>
              </a:spcBef>
              <a:buClr>
                <a:schemeClr val="accent1"/>
              </a:buClr>
              <a:buFont typeface="Wingdings" pitchFamily="2" charset="2"/>
              <a:buChar char="§"/>
              <a:defRPr sz="1400"/>
            </a:lvl4pPr>
            <a:lvl5pPr>
              <a:defRPr sz="1000"/>
            </a:lvl5pPr>
          </a:lstStyle>
          <a:p>
            <a:pPr lvl="0"/>
            <a:r>
              <a:rPr lang="en-US"/>
              <a:t>Click to edit Master text styles</a:t>
            </a:r>
          </a:p>
          <a:p>
            <a:pPr lvl="1"/>
            <a:r>
              <a:rPr lang="en-US"/>
              <a:t>Second level</a:t>
            </a:r>
          </a:p>
        </p:txBody>
      </p:sp>
      <p:sp>
        <p:nvSpPr>
          <p:cNvPr id="21" name="Text Placeholder 65">
            <a:extLst>
              <a:ext uri="{FF2B5EF4-FFF2-40B4-BE49-F238E27FC236}">
                <a16:creationId xmlns:a16="http://schemas.microsoft.com/office/drawing/2014/main" id="{D605C39A-5C7E-D643-A157-FB5BB0ECB533}"/>
              </a:ext>
            </a:extLst>
          </p:cNvPr>
          <p:cNvSpPr>
            <a:spLocks noGrp="1"/>
          </p:cNvSpPr>
          <p:nvPr>
            <p:ph type="body" sz="quarter" idx="32" hasCustomPrompt="1"/>
          </p:nvPr>
        </p:nvSpPr>
        <p:spPr>
          <a:xfrm>
            <a:off x="1261243" y="3145150"/>
            <a:ext cx="2444641" cy="1143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anchor="ctr" anchorCtr="1">
            <a:normAutofit/>
          </a:bodyPr>
          <a:lstStyle>
            <a:lvl1pPr marL="0" indent="0" algn="ctr">
              <a:buNone/>
              <a:defRPr sz="2000" b="1" baseline="0">
                <a:solidFill>
                  <a:schemeClr val="bg1"/>
                </a:solidFill>
                <a:latin typeface="Calibri" panose="020F0502020204030204" pitchFamily="34" charset="0"/>
                <a:cs typeface="Calibri" panose="020F0502020204030204" pitchFamily="34" charset="0"/>
              </a:defRPr>
            </a:lvl1pPr>
            <a:lvl2pPr>
              <a:defRPr>
                <a:latin typeface="Gill Sans"/>
                <a:cs typeface="Gill Sans"/>
              </a:defRPr>
            </a:lvl2pPr>
            <a:lvl3pPr>
              <a:defRPr>
                <a:latin typeface="Gill Sans"/>
                <a:cs typeface="Gill Sans"/>
              </a:defRPr>
            </a:lvl3pPr>
            <a:lvl4pPr>
              <a:defRPr>
                <a:latin typeface="Gill Sans"/>
                <a:cs typeface="Gill Sans"/>
              </a:defRPr>
            </a:lvl4pPr>
            <a:lvl5pPr>
              <a:defRPr>
                <a:latin typeface="Gill Sans"/>
                <a:cs typeface="Gill Sans"/>
              </a:defRPr>
            </a:lvl5pPr>
          </a:lstStyle>
          <a:p>
            <a:pPr lvl="0"/>
            <a:r>
              <a:rPr lang="en-US" dirty="0"/>
              <a:t>Call Out</a:t>
            </a:r>
          </a:p>
        </p:txBody>
      </p:sp>
      <p:sp>
        <p:nvSpPr>
          <p:cNvPr id="22" name="Text Placeholder 58">
            <a:extLst>
              <a:ext uri="{FF2B5EF4-FFF2-40B4-BE49-F238E27FC236}">
                <a16:creationId xmlns:a16="http://schemas.microsoft.com/office/drawing/2014/main" id="{23A2A2D7-4624-BB40-8154-B9A40796A67D}"/>
              </a:ext>
            </a:extLst>
          </p:cNvPr>
          <p:cNvSpPr>
            <a:spLocks noGrp="1"/>
          </p:cNvSpPr>
          <p:nvPr>
            <p:ph type="body" sz="quarter" idx="33"/>
          </p:nvPr>
        </p:nvSpPr>
        <p:spPr>
          <a:xfrm>
            <a:off x="4029734" y="4646312"/>
            <a:ext cx="6533165" cy="1143000"/>
          </a:xfrm>
          <a:prstGeom prst="rect">
            <a:avLst/>
          </a:prstGeom>
        </p:spPr>
        <p:txBody>
          <a:bodyPr lIns="0" tIns="0" rIns="0" bIns="0">
            <a:noAutofit/>
          </a:bodyPr>
          <a:lstStyle>
            <a:lvl1pPr marL="182880" indent="-182880">
              <a:spcBef>
                <a:spcPts val="500"/>
              </a:spcBef>
              <a:buClr>
                <a:schemeClr val="accent1"/>
              </a:buClr>
              <a:buSzPct val="120000"/>
              <a:buFont typeface="Wingdings" pitchFamily="2" charset="2"/>
              <a:buChar char="§"/>
              <a:defRPr sz="1400"/>
            </a:lvl1pPr>
            <a:lvl2pPr marL="457200" indent="-182880">
              <a:spcBef>
                <a:spcPts val="100"/>
              </a:spcBef>
              <a:buClr>
                <a:schemeClr val="accent1"/>
              </a:buClr>
              <a:buFont typeface="Wingdings" pitchFamily="2" charset="2"/>
              <a:buChar char="§"/>
              <a:defRPr sz="1400"/>
            </a:lvl2pPr>
            <a:lvl3pPr marL="731520" indent="-182880">
              <a:spcBef>
                <a:spcPts val="100"/>
              </a:spcBef>
              <a:buClr>
                <a:schemeClr val="accent1"/>
              </a:buClr>
              <a:buFont typeface="Wingdings" pitchFamily="2" charset="2"/>
              <a:buChar char="§"/>
              <a:defRPr sz="1400"/>
            </a:lvl3pPr>
            <a:lvl4pPr marL="1005840" indent="-182880">
              <a:spcBef>
                <a:spcPts val="100"/>
              </a:spcBef>
              <a:buClr>
                <a:schemeClr val="accent1"/>
              </a:buClr>
              <a:buFont typeface="Wingdings" pitchFamily="2" charset="2"/>
              <a:buChar char="§"/>
              <a:defRPr sz="1400"/>
            </a:lvl4pPr>
            <a:lvl5pPr>
              <a:defRPr sz="1000"/>
            </a:lvl5pPr>
          </a:lstStyle>
          <a:p>
            <a:pPr lvl="0"/>
            <a:r>
              <a:rPr lang="en-US"/>
              <a:t>Click to edit Master text styles</a:t>
            </a:r>
          </a:p>
          <a:p>
            <a:pPr lvl="1"/>
            <a:r>
              <a:rPr lang="en-US"/>
              <a:t>Second level</a:t>
            </a:r>
          </a:p>
        </p:txBody>
      </p:sp>
      <p:sp>
        <p:nvSpPr>
          <p:cNvPr id="24" name="Text Placeholder 65">
            <a:extLst>
              <a:ext uri="{FF2B5EF4-FFF2-40B4-BE49-F238E27FC236}">
                <a16:creationId xmlns:a16="http://schemas.microsoft.com/office/drawing/2014/main" id="{5BB877FA-85FE-3948-9D43-E42B93390EDA}"/>
              </a:ext>
            </a:extLst>
          </p:cNvPr>
          <p:cNvSpPr>
            <a:spLocks noGrp="1"/>
          </p:cNvSpPr>
          <p:nvPr>
            <p:ph type="body" sz="quarter" idx="34" hasCustomPrompt="1"/>
          </p:nvPr>
        </p:nvSpPr>
        <p:spPr>
          <a:xfrm>
            <a:off x="1261243" y="4646312"/>
            <a:ext cx="2444641" cy="1143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anchor="ctr" anchorCtr="1">
            <a:normAutofit/>
          </a:bodyPr>
          <a:lstStyle>
            <a:lvl1pPr marL="0" indent="0" algn="ctr">
              <a:buNone/>
              <a:defRPr sz="2000" b="1" baseline="0">
                <a:solidFill>
                  <a:schemeClr val="bg1"/>
                </a:solidFill>
                <a:latin typeface="Calibri" panose="020F0502020204030204" pitchFamily="34" charset="0"/>
                <a:cs typeface="Calibri" panose="020F0502020204030204" pitchFamily="34" charset="0"/>
              </a:defRPr>
            </a:lvl1pPr>
            <a:lvl2pPr>
              <a:defRPr>
                <a:latin typeface="Gill Sans"/>
                <a:cs typeface="Gill Sans"/>
              </a:defRPr>
            </a:lvl2pPr>
            <a:lvl3pPr>
              <a:defRPr>
                <a:latin typeface="Gill Sans"/>
                <a:cs typeface="Gill Sans"/>
              </a:defRPr>
            </a:lvl3pPr>
            <a:lvl4pPr>
              <a:defRPr>
                <a:latin typeface="Gill Sans"/>
                <a:cs typeface="Gill Sans"/>
              </a:defRPr>
            </a:lvl4pPr>
            <a:lvl5pPr>
              <a:defRPr>
                <a:latin typeface="Gill Sans"/>
                <a:cs typeface="Gill Sans"/>
              </a:defRPr>
            </a:lvl5pPr>
          </a:lstStyle>
          <a:p>
            <a:pPr lvl="0"/>
            <a:r>
              <a:rPr lang="en-US" dirty="0"/>
              <a:t>Call Out</a:t>
            </a:r>
          </a:p>
        </p:txBody>
      </p:sp>
      <p:sp>
        <p:nvSpPr>
          <p:cNvPr id="19" name="Title 1">
            <a:extLst>
              <a:ext uri="{FF2B5EF4-FFF2-40B4-BE49-F238E27FC236}">
                <a16:creationId xmlns:a16="http://schemas.microsoft.com/office/drawing/2014/main" id="{607BE8D2-5EFC-4366-894A-D202A6A6787D}"/>
              </a:ext>
            </a:extLst>
          </p:cNvPr>
          <p:cNvSpPr>
            <a:spLocks noGrp="1"/>
          </p:cNvSpPr>
          <p:nvPr>
            <p:ph type="title" hasCustomPrompt="1"/>
          </p:nvPr>
        </p:nvSpPr>
        <p:spPr>
          <a:xfrm>
            <a:off x="616687" y="270846"/>
            <a:ext cx="10994065" cy="517377"/>
          </a:xfrm>
          <a:prstGeom prst="rect">
            <a:avLst/>
          </a:prstGeom>
        </p:spPr>
        <p:txBody>
          <a:bodyPr vert="horz" anchor="t">
            <a:normAutofit/>
          </a:bodyPr>
          <a:lstStyle>
            <a:lvl1pPr algn="l">
              <a:defRPr sz="3000" b="1" cap="all" spc="20" baseline="0">
                <a:solidFill>
                  <a:schemeClr val="accent2"/>
                </a:solidFill>
                <a:latin typeface="+mn-lt"/>
              </a:defRPr>
            </a:lvl1pPr>
          </a:lstStyle>
          <a:p>
            <a:r>
              <a:rPr lang="en-US" dirty="0"/>
              <a:t>PAGE TITLE HEADER</a:t>
            </a:r>
          </a:p>
        </p:txBody>
      </p:sp>
      <p:sp>
        <p:nvSpPr>
          <p:cNvPr id="25" name="Text Placeholder 3">
            <a:extLst>
              <a:ext uri="{FF2B5EF4-FFF2-40B4-BE49-F238E27FC236}">
                <a16:creationId xmlns:a16="http://schemas.microsoft.com/office/drawing/2014/main" id="{B2C0E465-B54D-42FD-8274-61282BABE0F2}"/>
              </a:ext>
            </a:extLst>
          </p:cNvPr>
          <p:cNvSpPr>
            <a:spLocks noGrp="1"/>
          </p:cNvSpPr>
          <p:nvPr>
            <p:ph type="body" sz="half" idx="2" hasCustomPrompt="1"/>
          </p:nvPr>
        </p:nvSpPr>
        <p:spPr>
          <a:xfrm>
            <a:off x="616687" y="788223"/>
            <a:ext cx="10994065" cy="336387"/>
          </a:xfrm>
          <a:prstGeom prst="rect">
            <a:avLst/>
          </a:prstGeom>
        </p:spPr>
        <p:txBody>
          <a:bodyPr>
            <a:noAutofit/>
          </a:bodyPr>
          <a:lstStyle>
            <a:lvl1pPr marL="0" indent="0">
              <a:lnSpc>
                <a:spcPct val="100000"/>
              </a:lnSpc>
              <a:spcBef>
                <a:spcPts val="0"/>
              </a:spcBef>
              <a:buNone/>
              <a:defRPr sz="18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Subhead copy goes here</a:t>
            </a:r>
          </a:p>
        </p:txBody>
      </p:sp>
      <p:sp>
        <p:nvSpPr>
          <p:cNvPr id="26" name="Text Placeholder 3">
            <a:extLst>
              <a:ext uri="{FF2B5EF4-FFF2-40B4-BE49-F238E27FC236}">
                <a16:creationId xmlns:a16="http://schemas.microsoft.com/office/drawing/2014/main" id="{C3B685BD-8039-4D4E-B04E-C6E26A587080}"/>
              </a:ext>
            </a:extLst>
          </p:cNvPr>
          <p:cNvSpPr>
            <a:spLocks noGrp="1"/>
          </p:cNvSpPr>
          <p:nvPr>
            <p:ph type="body" sz="half" idx="14" hasCustomPrompt="1"/>
          </p:nvPr>
        </p:nvSpPr>
        <p:spPr>
          <a:xfrm>
            <a:off x="1850752" y="6376920"/>
            <a:ext cx="5874351" cy="336387"/>
          </a:xfrm>
          <a:prstGeom prst="rect">
            <a:avLst/>
          </a:prstGeom>
        </p:spPr>
        <p:txBody>
          <a:bodyPr>
            <a:normAutofit/>
          </a:bodyPr>
          <a:lstStyle>
            <a:lvl1pPr marL="0" indent="0">
              <a:lnSpc>
                <a:spcPct val="100000"/>
              </a:lnSpc>
              <a:spcBef>
                <a:spcPts val="0"/>
              </a:spcBef>
              <a:buNone/>
              <a:defRPr sz="9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1. Footnotes/sources go here</a:t>
            </a:r>
          </a:p>
        </p:txBody>
      </p:sp>
    </p:spTree>
    <p:extLst>
      <p:ext uri="{BB962C8B-B14F-4D97-AF65-F5344CB8AC3E}">
        <p14:creationId xmlns:p14="http://schemas.microsoft.com/office/powerpoint/2010/main" val="2410604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avy Slide Title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9307C4B-1B84-43BF-9B77-D91BB9FC703C}"/>
              </a:ext>
            </a:extLst>
          </p:cNvPr>
          <p:cNvGraphicFramePr>
            <a:graphicFrameLocks noChangeAspect="1"/>
          </p:cNvGraphicFramePr>
          <p:nvPr userDrawn="1">
            <p:custDataLst>
              <p:tags r:id="rId2"/>
            </p:custDataLst>
            <p:extLst>
              <p:ext uri="{D42A27DB-BD31-4B8C-83A1-F6EECF244321}">
                <p14:modId xmlns:p14="http://schemas.microsoft.com/office/powerpoint/2010/main" val="24984548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303" name="think-cell Slide" r:id="rId4" imgW="395" imgH="394" progId="TCLayout.ActiveDocument.1">
                  <p:embed/>
                </p:oleObj>
              </mc:Choice>
              <mc:Fallback>
                <p:oleObj name="think-cell Slide" r:id="rId4" imgW="395" imgH="394" progId="TCLayout.ActiveDocument.1">
                  <p:embed/>
                  <p:pic>
                    <p:nvPicPr>
                      <p:cNvPr id="3" name="Object 2" hidden="1">
                        <a:extLst>
                          <a:ext uri="{FF2B5EF4-FFF2-40B4-BE49-F238E27FC236}">
                            <a16:creationId xmlns:a16="http://schemas.microsoft.com/office/drawing/2014/main" id="{19307C4B-1B84-43BF-9B77-D91BB9FC703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E0821B04-5B42-CD4C-A23B-8DEF131613A3}"/>
              </a:ext>
            </a:extLst>
          </p:cNvPr>
          <p:cNvSpPr/>
          <p:nvPr userDrawn="1"/>
        </p:nvSpPr>
        <p:spPr>
          <a:xfrm>
            <a:off x="0" y="3969"/>
            <a:ext cx="12192000" cy="1762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ABC9"/>
              </a:solidFill>
            </a:endParaRPr>
          </a:p>
        </p:txBody>
      </p:sp>
      <p:sp>
        <p:nvSpPr>
          <p:cNvPr id="14" name="Title 1">
            <a:extLst>
              <a:ext uri="{FF2B5EF4-FFF2-40B4-BE49-F238E27FC236}">
                <a16:creationId xmlns:a16="http://schemas.microsoft.com/office/drawing/2014/main" id="{E9481D5D-96EC-A944-BB3C-78FA27167DA9}"/>
              </a:ext>
            </a:extLst>
          </p:cNvPr>
          <p:cNvSpPr>
            <a:spLocks noGrp="1"/>
          </p:cNvSpPr>
          <p:nvPr>
            <p:ph type="title" hasCustomPrompt="1"/>
          </p:nvPr>
        </p:nvSpPr>
        <p:spPr>
          <a:xfrm>
            <a:off x="595422" y="270846"/>
            <a:ext cx="10983434" cy="517377"/>
          </a:xfrm>
          <a:prstGeom prst="rect">
            <a:avLst/>
          </a:prstGeom>
        </p:spPr>
        <p:txBody>
          <a:bodyPr vert="horz" anchor="t">
            <a:normAutofit/>
          </a:bodyPr>
          <a:lstStyle>
            <a:lvl1pPr algn="l">
              <a:defRPr sz="3000" b="1" cap="all" spc="20" baseline="0">
                <a:solidFill>
                  <a:schemeClr val="accent3"/>
                </a:solidFill>
                <a:latin typeface="+mn-lt"/>
              </a:defRPr>
            </a:lvl1pPr>
          </a:lstStyle>
          <a:p>
            <a:r>
              <a:rPr lang="en-US" dirty="0"/>
              <a:t>PAGE TITLE HEADER</a:t>
            </a:r>
          </a:p>
        </p:txBody>
      </p:sp>
      <p:sp>
        <p:nvSpPr>
          <p:cNvPr id="23" name="Rectangle 22">
            <a:extLst>
              <a:ext uri="{FF2B5EF4-FFF2-40B4-BE49-F238E27FC236}">
                <a16:creationId xmlns:a16="http://schemas.microsoft.com/office/drawing/2014/main" id="{7006F5D0-9684-7E48-B29D-7A916582F057}"/>
              </a:ext>
            </a:extLst>
          </p:cNvPr>
          <p:cNvSpPr/>
          <p:nvPr userDrawn="1"/>
        </p:nvSpPr>
        <p:spPr>
          <a:xfrm>
            <a:off x="8253830" y="6443324"/>
            <a:ext cx="3778600" cy="215444"/>
          </a:xfrm>
          <a:prstGeom prst="rect">
            <a:avLst/>
          </a:prstGeom>
        </p:spPr>
        <p:txBody>
          <a:bodyPr wrap="none">
            <a:spAutoFit/>
          </a:bodyPr>
          <a:lstStyle/>
          <a:p>
            <a:pPr algn="r"/>
            <a:r>
              <a:rPr lang="en-US" sz="800" cap="none" spc="300" baseline="0" dirty="0">
                <a:solidFill>
                  <a:schemeClr val="tx1">
                    <a:alpha val="50000"/>
                  </a:schemeClr>
                </a:solidFill>
                <a:latin typeface="Calibri" panose="020F0502020204030204" pitchFamily="34" charset="0"/>
              </a:rPr>
              <a:t>SOCIAL FINANCE  |  © </a:t>
            </a:r>
            <a:fld id="{44A67BE0-5AD5-4CCB-B859-BDF32F2546AA}" type="datetimeyyyy">
              <a:rPr lang="en-US" sz="800" cap="none" spc="300" baseline="0" smtClean="0">
                <a:solidFill>
                  <a:schemeClr val="tx1">
                    <a:alpha val="50000"/>
                  </a:schemeClr>
                </a:solidFill>
                <a:latin typeface="Calibri" panose="020F0502020204030204" pitchFamily="34" charset="0"/>
              </a:rPr>
              <a:t>2023</a:t>
            </a:fld>
            <a:r>
              <a:rPr lang="en-US" sz="800" cap="none" spc="300" baseline="0" dirty="0">
                <a:solidFill>
                  <a:schemeClr val="tx1">
                    <a:alpha val="50000"/>
                  </a:schemeClr>
                </a:solidFill>
                <a:latin typeface="Calibri" panose="020F0502020204030204" pitchFamily="34" charset="0"/>
              </a:rPr>
              <a:t> CONFIDENTIAL  </a:t>
            </a:r>
            <a:fld id="{448B16B1-6328-2241-B0A0-20CC0D702F39}" type="slidenum">
              <a:rPr lang="en-US" sz="800" cap="none" spc="300" baseline="0" smtClean="0">
                <a:solidFill>
                  <a:schemeClr val="tx1">
                    <a:alpha val="50000"/>
                  </a:schemeClr>
                </a:solidFill>
                <a:latin typeface="Calibri" panose="020F0502020204030204" pitchFamily="34" charset="0"/>
              </a:rPr>
              <a:pPr algn="r"/>
              <a:t>‹#›</a:t>
            </a:fld>
            <a:endParaRPr lang="en-US" sz="800" cap="none" spc="300" baseline="0" dirty="0">
              <a:solidFill>
                <a:schemeClr val="tx1">
                  <a:alpha val="50000"/>
                </a:schemeClr>
              </a:solidFill>
              <a:latin typeface="Calibri" panose="020F0502020204030204" pitchFamily="34" charset="0"/>
            </a:endParaRPr>
          </a:p>
        </p:txBody>
      </p:sp>
      <p:pic>
        <p:nvPicPr>
          <p:cNvPr id="9" name="Picture 8">
            <a:extLst>
              <a:ext uri="{FF2B5EF4-FFF2-40B4-BE49-F238E27FC236}">
                <a16:creationId xmlns:a16="http://schemas.microsoft.com/office/drawing/2014/main" id="{82F1A0E2-A431-5648-9D76-E489D009BD9D}"/>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57493" y="6428581"/>
            <a:ext cx="1057723" cy="220663"/>
          </a:xfrm>
          <a:prstGeom prst="rect">
            <a:avLst/>
          </a:prstGeom>
        </p:spPr>
      </p:pic>
      <p:sp>
        <p:nvSpPr>
          <p:cNvPr id="8" name="Text Placeholder 3">
            <a:extLst>
              <a:ext uri="{FF2B5EF4-FFF2-40B4-BE49-F238E27FC236}">
                <a16:creationId xmlns:a16="http://schemas.microsoft.com/office/drawing/2014/main" id="{CBB151A3-488D-8A4A-B803-55146090A279}"/>
              </a:ext>
            </a:extLst>
          </p:cNvPr>
          <p:cNvSpPr>
            <a:spLocks noGrp="1"/>
          </p:cNvSpPr>
          <p:nvPr>
            <p:ph type="body" sz="half" idx="2" hasCustomPrompt="1"/>
          </p:nvPr>
        </p:nvSpPr>
        <p:spPr>
          <a:xfrm>
            <a:off x="595422" y="788223"/>
            <a:ext cx="10983434" cy="336387"/>
          </a:xfrm>
          <a:prstGeom prst="rect">
            <a:avLst/>
          </a:prstGeom>
        </p:spPr>
        <p:txBody>
          <a:bodyPr>
            <a:noAutofit/>
          </a:bodyPr>
          <a:lstStyle>
            <a:lvl1pPr marL="0" indent="0">
              <a:lnSpc>
                <a:spcPct val="100000"/>
              </a:lnSpc>
              <a:spcBef>
                <a:spcPts val="0"/>
              </a:spcBef>
              <a:buNone/>
              <a:defRPr sz="18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Subhead copy goes here</a:t>
            </a:r>
          </a:p>
        </p:txBody>
      </p:sp>
      <p:sp>
        <p:nvSpPr>
          <p:cNvPr id="13" name="Text Placeholder 3">
            <a:extLst>
              <a:ext uri="{FF2B5EF4-FFF2-40B4-BE49-F238E27FC236}">
                <a16:creationId xmlns:a16="http://schemas.microsoft.com/office/drawing/2014/main" id="{8DC05416-2825-485C-9D53-E15D7BE223B0}"/>
              </a:ext>
            </a:extLst>
          </p:cNvPr>
          <p:cNvSpPr>
            <a:spLocks noGrp="1"/>
          </p:cNvSpPr>
          <p:nvPr>
            <p:ph type="body" sz="half" idx="14" hasCustomPrompt="1"/>
          </p:nvPr>
        </p:nvSpPr>
        <p:spPr>
          <a:xfrm>
            <a:off x="1850752" y="6376920"/>
            <a:ext cx="5874351" cy="336387"/>
          </a:xfrm>
          <a:prstGeom prst="rect">
            <a:avLst/>
          </a:prstGeom>
        </p:spPr>
        <p:txBody>
          <a:bodyPr>
            <a:normAutofit/>
          </a:bodyPr>
          <a:lstStyle>
            <a:lvl1pPr marL="0" indent="0">
              <a:lnSpc>
                <a:spcPct val="100000"/>
              </a:lnSpc>
              <a:spcBef>
                <a:spcPts val="0"/>
              </a:spcBef>
              <a:buNone/>
              <a:defRPr sz="9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1. Footnotes/sources go here</a:t>
            </a:r>
          </a:p>
        </p:txBody>
      </p:sp>
    </p:spTree>
    <p:extLst>
      <p:ext uri="{BB962C8B-B14F-4D97-AF65-F5344CB8AC3E}">
        <p14:creationId xmlns:p14="http://schemas.microsoft.com/office/powerpoint/2010/main" val="3969137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avy Slide Bullet Points">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EC9B782-D766-4A15-A577-4F86C892F71A}"/>
              </a:ext>
            </a:extLst>
          </p:cNvPr>
          <p:cNvGraphicFramePr>
            <a:graphicFrameLocks noChangeAspect="1"/>
          </p:cNvGraphicFramePr>
          <p:nvPr userDrawn="1">
            <p:custDataLst>
              <p:tags r:id="rId2"/>
            </p:custDataLst>
            <p:extLst>
              <p:ext uri="{D42A27DB-BD31-4B8C-83A1-F6EECF244321}">
                <p14:modId xmlns:p14="http://schemas.microsoft.com/office/powerpoint/2010/main" val="42333418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27"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2EC9B782-D766-4A15-A577-4F86C892F71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E0821B04-5B42-CD4C-A23B-8DEF131613A3}"/>
              </a:ext>
            </a:extLst>
          </p:cNvPr>
          <p:cNvSpPr/>
          <p:nvPr userDrawn="1"/>
        </p:nvSpPr>
        <p:spPr>
          <a:xfrm>
            <a:off x="0" y="3969"/>
            <a:ext cx="12192000" cy="1762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ABC9"/>
              </a:solidFill>
            </a:endParaRPr>
          </a:p>
        </p:txBody>
      </p:sp>
      <p:sp>
        <p:nvSpPr>
          <p:cNvPr id="23" name="Rectangle 22">
            <a:extLst>
              <a:ext uri="{FF2B5EF4-FFF2-40B4-BE49-F238E27FC236}">
                <a16:creationId xmlns:a16="http://schemas.microsoft.com/office/drawing/2014/main" id="{7006F5D0-9684-7E48-B29D-7A916582F057}"/>
              </a:ext>
            </a:extLst>
          </p:cNvPr>
          <p:cNvSpPr/>
          <p:nvPr userDrawn="1"/>
        </p:nvSpPr>
        <p:spPr>
          <a:xfrm>
            <a:off x="8253830" y="6443324"/>
            <a:ext cx="3778600" cy="215444"/>
          </a:xfrm>
          <a:prstGeom prst="rect">
            <a:avLst/>
          </a:prstGeom>
        </p:spPr>
        <p:txBody>
          <a:bodyPr wrap="none">
            <a:spAutoFit/>
          </a:bodyPr>
          <a:lstStyle/>
          <a:p>
            <a:pPr algn="r"/>
            <a:r>
              <a:rPr lang="en-US" sz="800" cap="none" spc="300" baseline="0" dirty="0">
                <a:solidFill>
                  <a:schemeClr val="tx1">
                    <a:alpha val="50000"/>
                  </a:schemeClr>
                </a:solidFill>
                <a:latin typeface="Calibri" panose="020F0502020204030204" pitchFamily="34" charset="0"/>
              </a:rPr>
              <a:t>SOCIAL FINANCE  |  © </a:t>
            </a:r>
            <a:fld id="{5D3082C3-C9ED-4BF0-B07A-008908A3B671}" type="datetimeyyyy">
              <a:rPr lang="en-US" sz="800" cap="none" spc="300" baseline="0" smtClean="0">
                <a:solidFill>
                  <a:schemeClr val="tx1">
                    <a:alpha val="50000"/>
                  </a:schemeClr>
                </a:solidFill>
                <a:latin typeface="Calibri" panose="020F0502020204030204" pitchFamily="34" charset="0"/>
              </a:rPr>
              <a:t>2023</a:t>
            </a:fld>
            <a:r>
              <a:rPr lang="en-US" sz="800" cap="none" spc="300" baseline="0" dirty="0">
                <a:solidFill>
                  <a:schemeClr val="tx1">
                    <a:alpha val="50000"/>
                  </a:schemeClr>
                </a:solidFill>
                <a:latin typeface="Calibri" panose="020F0502020204030204" pitchFamily="34" charset="0"/>
              </a:rPr>
              <a:t> CONFIDENTIAL  </a:t>
            </a:r>
            <a:fld id="{448B16B1-6328-2241-B0A0-20CC0D702F39}" type="slidenum">
              <a:rPr lang="en-US" sz="800" cap="none" spc="300" baseline="0" smtClean="0">
                <a:solidFill>
                  <a:schemeClr val="tx1">
                    <a:alpha val="50000"/>
                  </a:schemeClr>
                </a:solidFill>
                <a:latin typeface="Calibri" panose="020F0502020204030204" pitchFamily="34" charset="0"/>
              </a:rPr>
              <a:pPr algn="r"/>
              <a:t>‹#›</a:t>
            </a:fld>
            <a:endParaRPr lang="en-US" sz="800" cap="none" spc="300" baseline="0" dirty="0">
              <a:solidFill>
                <a:schemeClr val="tx1">
                  <a:alpha val="50000"/>
                </a:schemeClr>
              </a:solidFill>
              <a:latin typeface="Calibri" panose="020F0502020204030204" pitchFamily="34" charset="0"/>
            </a:endParaRPr>
          </a:p>
        </p:txBody>
      </p:sp>
      <p:pic>
        <p:nvPicPr>
          <p:cNvPr id="9" name="Picture 8">
            <a:extLst>
              <a:ext uri="{FF2B5EF4-FFF2-40B4-BE49-F238E27FC236}">
                <a16:creationId xmlns:a16="http://schemas.microsoft.com/office/drawing/2014/main" id="{D41888FC-6227-0B41-871A-86BD1083429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57493" y="6428581"/>
            <a:ext cx="1057723" cy="220663"/>
          </a:xfrm>
          <a:prstGeom prst="rect">
            <a:avLst/>
          </a:prstGeom>
        </p:spPr>
      </p:pic>
      <p:sp>
        <p:nvSpPr>
          <p:cNvPr id="11" name="Text Placeholder 2">
            <a:extLst>
              <a:ext uri="{FF2B5EF4-FFF2-40B4-BE49-F238E27FC236}">
                <a16:creationId xmlns:a16="http://schemas.microsoft.com/office/drawing/2014/main" id="{8F5FD4D8-6F9B-3A48-BB61-DE521AAC997B}"/>
              </a:ext>
            </a:extLst>
          </p:cNvPr>
          <p:cNvSpPr>
            <a:spLocks noGrp="1"/>
          </p:cNvSpPr>
          <p:nvPr>
            <p:ph idx="1"/>
          </p:nvPr>
        </p:nvSpPr>
        <p:spPr>
          <a:xfrm>
            <a:off x="606056" y="1515800"/>
            <a:ext cx="10986854" cy="46611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1">
            <a:extLst>
              <a:ext uri="{FF2B5EF4-FFF2-40B4-BE49-F238E27FC236}">
                <a16:creationId xmlns:a16="http://schemas.microsoft.com/office/drawing/2014/main" id="{FE839AEC-3B63-4013-984F-BB3E2DBAB07F}"/>
              </a:ext>
            </a:extLst>
          </p:cNvPr>
          <p:cNvSpPr>
            <a:spLocks noGrp="1"/>
          </p:cNvSpPr>
          <p:nvPr>
            <p:ph type="title" hasCustomPrompt="1"/>
          </p:nvPr>
        </p:nvSpPr>
        <p:spPr>
          <a:xfrm>
            <a:off x="606056" y="270846"/>
            <a:ext cx="10986854" cy="517377"/>
          </a:xfrm>
          <a:prstGeom prst="rect">
            <a:avLst/>
          </a:prstGeom>
        </p:spPr>
        <p:txBody>
          <a:bodyPr vert="horz" anchor="t">
            <a:normAutofit/>
          </a:bodyPr>
          <a:lstStyle>
            <a:lvl1pPr algn="l">
              <a:defRPr sz="3000" b="1" cap="all" spc="20" baseline="0">
                <a:solidFill>
                  <a:schemeClr val="accent3"/>
                </a:solidFill>
                <a:latin typeface="+mn-lt"/>
              </a:defRPr>
            </a:lvl1pPr>
          </a:lstStyle>
          <a:p>
            <a:r>
              <a:rPr lang="en-US" dirty="0"/>
              <a:t>PAGE TITLE HEADER</a:t>
            </a:r>
          </a:p>
        </p:txBody>
      </p:sp>
      <p:sp>
        <p:nvSpPr>
          <p:cNvPr id="15" name="Text Placeholder 3">
            <a:extLst>
              <a:ext uri="{FF2B5EF4-FFF2-40B4-BE49-F238E27FC236}">
                <a16:creationId xmlns:a16="http://schemas.microsoft.com/office/drawing/2014/main" id="{46238572-04BB-43CD-BF96-09665B150485}"/>
              </a:ext>
            </a:extLst>
          </p:cNvPr>
          <p:cNvSpPr>
            <a:spLocks noGrp="1"/>
          </p:cNvSpPr>
          <p:nvPr>
            <p:ph type="body" sz="half" idx="2" hasCustomPrompt="1"/>
          </p:nvPr>
        </p:nvSpPr>
        <p:spPr>
          <a:xfrm>
            <a:off x="606056" y="788223"/>
            <a:ext cx="10986854" cy="336387"/>
          </a:xfrm>
          <a:prstGeom prst="rect">
            <a:avLst/>
          </a:prstGeom>
        </p:spPr>
        <p:txBody>
          <a:bodyPr>
            <a:noAutofit/>
          </a:bodyPr>
          <a:lstStyle>
            <a:lvl1pPr marL="0" indent="0">
              <a:lnSpc>
                <a:spcPct val="100000"/>
              </a:lnSpc>
              <a:spcBef>
                <a:spcPts val="0"/>
              </a:spcBef>
              <a:buNone/>
              <a:defRPr sz="18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Subhead copy goes here</a:t>
            </a:r>
          </a:p>
        </p:txBody>
      </p:sp>
      <p:sp>
        <p:nvSpPr>
          <p:cNvPr id="16" name="Text Placeholder 3">
            <a:extLst>
              <a:ext uri="{FF2B5EF4-FFF2-40B4-BE49-F238E27FC236}">
                <a16:creationId xmlns:a16="http://schemas.microsoft.com/office/drawing/2014/main" id="{37394AB9-F1E1-42CF-BF4D-8CF1AD984B88}"/>
              </a:ext>
            </a:extLst>
          </p:cNvPr>
          <p:cNvSpPr>
            <a:spLocks noGrp="1"/>
          </p:cNvSpPr>
          <p:nvPr>
            <p:ph type="body" sz="half" idx="14" hasCustomPrompt="1"/>
          </p:nvPr>
        </p:nvSpPr>
        <p:spPr>
          <a:xfrm>
            <a:off x="1850752" y="6376920"/>
            <a:ext cx="5874351" cy="336387"/>
          </a:xfrm>
          <a:prstGeom prst="rect">
            <a:avLst/>
          </a:prstGeom>
        </p:spPr>
        <p:txBody>
          <a:bodyPr>
            <a:normAutofit/>
          </a:bodyPr>
          <a:lstStyle>
            <a:lvl1pPr marL="0" indent="0">
              <a:lnSpc>
                <a:spcPct val="100000"/>
              </a:lnSpc>
              <a:spcBef>
                <a:spcPts val="0"/>
              </a:spcBef>
              <a:buNone/>
              <a:defRPr sz="9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1. Footnotes/sources go here</a:t>
            </a:r>
          </a:p>
        </p:txBody>
      </p:sp>
    </p:spTree>
    <p:extLst>
      <p:ext uri="{BB962C8B-B14F-4D97-AF65-F5344CB8AC3E}">
        <p14:creationId xmlns:p14="http://schemas.microsoft.com/office/powerpoint/2010/main" val="41857993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avy Slide Callouts">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7D309F4-0980-4614-AC0F-81F31274DDD0}"/>
              </a:ext>
            </a:extLst>
          </p:cNvPr>
          <p:cNvGraphicFramePr>
            <a:graphicFrameLocks noChangeAspect="1"/>
          </p:cNvGraphicFramePr>
          <p:nvPr userDrawn="1">
            <p:custDataLst>
              <p:tags r:id="rId2"/>
            </p:custDataLst>
            <p:extLst>
              <p:ext uri="{D42A27DB-BD31-4B8C-83A1-F6EECF244321}">
                <p14:modId xmlns:p14="http://schemas.microsoft.com/office/powerpoint/2010/main" val="34988672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51"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97D309F4-0980-4614-AC0F-81F31274DDD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E0821B04-5B42-CD4C-A23B-8DEF131613A3}"/>
              </a:ext>
            </a:extLst>
          </p:cNvPr>
          <p:cNvSpPr/>
          <p:nvPr userDrawn="1"/>
        </p:nvSpPr>
        <p:spPr>
          <a:xfrm>
            <a:off x="0" y="3969"/>
            <a:ext cx="12192000" cy="17621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rgbClr val="00ABC9"/>
              </a:solidFill>
            </a:endParaRPr>
          </a:p>
        </p:txBody>
      </p:sp>
      <p:sp>
        <p:nvSpPr>
          <p:cNvPr id="23" name="Rectangle 22">
            <a:extLst>
              <a:ext uri="{FF2B5EF4-FFF2-40B4-BE49-F238E27FC236}">
                <a16:creationId xmlns:a16="http://schemas.microsoft.com/office/drawing/2014/main" id="{7006F5D0-9684-7E48-B29D-7A916582F057}"/>
              </a:ext>
            </a:extLst>
          </p:cNvPr>
          <p:cNvSpPr/>
          <p:nvPr userDrawn="1"/>
        </p:nvSpPr>
        <p:spPr>
          <a:xfrm>
            <a:off x="8253830" y="6443324"/>
            <a:ext cx="3778600" cy="215444"/>
          </a:xfrm>
          <a:prstGeom prst="rect">
            <a:avLst/>
          </a:prstGeom>
        </p:spPr>
        <p:txBody>
          <a:bodyPr wrap="none">
            <a:spAutoFit/>
          </a:bodyPr>
          <a:lstStyle/>
          <a:p>
            <a:pPr algn="r"/>
            <a:r>
              <a:rPr lang="en-US" sz="800" cap="none" spc="300" baseline="0" dirty="0">
                <a:solidFill>
                  <a:schemeClr val="tx1">
                    <a:alpha val="50000"/>
                  </a:schemeClr>
                </a:solidFill>
                <a:latin typeface="Calibri" panose="020F0502020204030204" pitchFamily="34" charset="0"/>
              </a:rPr>
              <a:t>SOCIAL FINANCE  |  © </a:t>
            </a:r>
            <a:fld id="{005B0678-7667-410E-8D60-AE72EA1E940A}" type="datetimeyyyy">
              <a:rPr lang="en-US" sz="800" cap="none" spc="300" baseline="0" smtClean="0">
                <a:solidFill>
                  <a:schemeClr val="tx1">
                    <a:alpha val="50000"/>
                  </a:schemeClr>
                </a:solidFill>
                <a:latin typeface="Calibri" panose="020F0502020204030204" pitchFamily="34" charset="0"/>
              </a:rPr>
              <a:t>2023</a:t>
            </a:fld>
            <a:r>
              <a:rPr lang="en-US" sz="800" cap="none" spc="300" baseline="0" dirty="0">
                <a:solidFill>
                  <a:schemeClr val="tx1">
                    <a:alpha val="50000"/>
                  </a:schemeClr>
                </a:solidFill>
                <a:latin typeface="Calibri" panose="020F0502020204030204" pitchFamily="34" charset="0"/>
              </a:rPr>
              <a:t> CONFIDENTIAL  </a:t>
            </a:r>
            <a:fld id="{448B16B1-6328-2241-B0A0-20CC0D702F39}" type="slidenum">
              <a:rPr lang="en-US" sz="800" cap="none" spc="300" baseline="0" smtClean="0">
                <a:solidFill>
                  <a:schemeClr val="tx1">
                    <a:alpha val="50000"/>
                  </a:schemeClr>
                </a:solidFill>
                <a:latin typeface="Calibri" panose="020F0502020204030204" pitchFamily="34" charset="0"/>
              </a:rPr>
              <a:pPr algn="r"/>
              <a:t>‹#›</a:t>
            </a:fld>
            <a:endParaRPr lang="en-US" sz="800" cap="none" spc="300" baseline="0" dirty="0">
              <a:solidFill>
                <a:schemeClr val="tx1">
                  <a:alpha val="50000"/>
                </a:schemeClr>
              </a:solidFill>
              <a:latin typeface="Calibri" panose="020F0502020204030204" pitchFamily="34" charset="0"/>
            </a:endParaRPr>
          </a:p>
        </p:txBody>
      </p:sp>
      <p:pic>
        <p:nvPicPr>
          <p:cNvPr id="9" name="Picture 8">
            <a:extLst>
              <a:ext uri="{FF2B5EF4-FFF2-40B4-BE49-F238E27FC236}">
                <a16:creationId xmlns:a16="http://schemas.microsoft.com/office/drawing/2014/main" id="{D41888FC-6227-0B41-871A-86BD1083429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57493" y="6428581"/>
            <a:ext cx="1057723" cy="220663"/>
          </a:xfrm>
          <a:prstGeom prst="rect">
            <a:avLst/>
          </a:prstGeom>
        </p:spPr>
      </p:pic>
      <p:sp>
        <p:nvSpPr>
          <p:cNvPr id="11" name="Text Placeholder 58">
            <a:extLst>
              <a:ext uri="{FF2B5EF4-FFF2-40B4-BE49-F238E27FC236}">
                <a16:creationId xmlns:a16="http://schemas.microsoft.com/office/drawing/2014/main" id="{0E79065B-6EA1-764C-A2EF-20EC113A55AA}"/>
              </a:ext>
            </a:extLst>
          </p:cNvPr>
          <p:cNvSpPr>
            <a:spLocks noGrp="1"/>
          </p:cNvSpPr>
          <p:nvPr>
            <p:ph type="body" sz="quarter" idx="27"/>
          </p:nvPr>
        </p:nvSpPr>
        <p:spPr>
          <a:xfrm>
            <a:off x="4029734" y="1643988"/>
            <a:ext cx="6533165" cy="1143000"/>
          </a:xfrm>
          <a:prstGeom prst="rect">
            <a:avLst/>
          </a:prstGeom>
        </p:spPr>
        <p:txBody>
          <a:bodyPr lIns="0" tIns="0" rIns="0" bIns="0">
            <a:noAutofit/>
          </a:bodyPr>
          <a:lstStyle>
            <a:lvl1pPr marL="182880" indent="-182880">
              <a:spcBef>
                <a:spcPts val="500"/>
              </a:spcBef>
              <a:buClr>
                <a:schemeClr val="accent1"/>
              </a:buClr>
              <a:buSzPct val="120000"/>
              <a:buFont typeface="Wingdings" pitchFamily="2" charset="2"/>
              <a:buChar char="§"/>
              <a:defRPr sz="1400"/>
            </a:lvl1pPr>
            <a:lvl2pPr marL="457200" indent="-182880">
              <a:spcBef>
                <a:spcPts val="100"/>
              </a:spcBef>
              <a:buClr>
                <a:schemeClr val="accent1"/>
              </a:buClr>
              <a:buFont typeface="Wingdings" pitchFamily="2" charset="2"/>
              <a:buChar char="§"/>
              <a:defRPr sz="1400"/>
            </a:lvl2pPr>
            <a:lvl3pPr marL="731520" indent="-182880">
              <a:spcBef>
                <a:spcPts val="100"/>
              </a:spcBef>
              <a:buClr>
                <a:schemeClr val="accent1"/>
              </a:buClr>
              <a:buFont typeface="Wingdings" pitchFamily="2" charset="2"/>
              <a:buChar char="§"/>
              <a:defRPr sz="1400"/>
            </a:lvl3pPr>
            <a:lvl4pPr marL="1005840" indent="-182880">
              <a:spcBef>
                <a:spcPts val="100"/>
              </a:spcBef>
              <a:buClr>
                <a:schemeClr val="accent1"/>
              </a:buClr>
              <a:buFont typeface="Wingdings" pitchFamily="2" charset="2"/>
              <a:buChar char="§"/>
              <a:defRPr sz="1400"/>
            </a:lvl4pPr>
            <a:lvl5pPr>
              <a:defRPr sz="1000"/>
            </a:lvl5pPr>
          </a:lstStyle>
          <a:p>
            <a:pPr lvl="0"/>
            <a:r>
              <a:rPr lang="en-US"/>
              <a:t>Click to edit Master text styles</a:t>
            </a:r>
          </a:p>
          <a:p>
            <a:pPr lvl="1"/>
            <a:r>
              <a:rPr lang="en-US"/>
              <a:t>Second level</a:t>
            </a:r>
          </a:p>
        </p:txBody>
      </p:sp>
      <p:sp>
        <p:nvSpPr>
          <p:cNvPr id="15" name="Text Placeholder 65">
            <a:extLst>
              <a:ext uri="{FF2B5EF4-FFF2-40B4-BE49-F238E27FC236}">
                <a16:creationId xmlns:a16="http://schemas.microsoft.com/office/drawing/2014/main" id="{B74BAFF9-2D0B-5B48-9430-A91B57F2DD46}"/>
              </a:ext>
            </a:extLst>
          </p:cNvPr>
          <p:cNvSpPr>
            <a:spLocks noGrp="1"/>
          </p:cNvSpPr>
          <p:nvPr>
            <p:ph type="body" sz="quarter" idx="30" hasCustomPrompt="1"/>
          </p:nvPr>
        </p:nvSpPr>
        <p:spPr>
          <a:xfrm>
            <a:off x="1261243" y="1643988"/>
            <a:ext cx="2444641" cy="1143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anchor="ctr" anchorCtr="1">
            <a:normAutofit/>
          </a:bodyPr>
          <a:lstStyle>
            <a:lvl1pPr marL="0" indent="0" algn="ctr">
              <a:buNone/>
              <a:defRPr sz="2000" b="1" baseline="0">
                <a:solidFill>
                  <a:schemeClr val="bg1"/>
                </a:solidFill>
                <a:latin typeface="Calibri" panose="020F0502020204030204" pitchFamily="34" charset="0"/>
                <a:cs typeface="Calibri" panose="020F0502020204030204" pitchFamily="34" charset="0"/>
              </a:defRPr>
            </a:lvl1pPr>
            <a:lvl2pPr>
              <a:defRPr>
                <a:latin typeface="Gill Sans"/>
                <a:cs typeface="Gill Sans"/>
              </a:defRPr>
            </a:lvl2pPr>
            <a:lvl3pPr>
              <a:defRPr>
                <a:latin typeface="Gill Sans"/>
                <a:cs typeface="Gill Sans"/>
              </a:defRPr>
            </a:lvl3pPr>
            <a:lvl4pPr>
              <a:defRPr>
                <a:latin typeface="Gill Sans"/>
                <a:cs typeface="Gill Sans"/>
              </a:defRPr>
            </a:lvl4pPr>
            <a:lvl5pPr>
              <a:defRPr>
                <a:latin typeface="Gill Sans"/>
                <a:cs typeface="Gill Sans"/>
              </a:defRPr>
            </a:lvl5pPr>
          </a:lstStyle>
          <a:p>
            <a:pPr lvl="0"/>
            <a:r>
              <a:rPr lang="en-US" dirty="0"/>
              <a:t>Call Out</a:t>
            </a:r>
          </a:p>
        </p:txBody>
      </p:sp>
      <p:sp>
        <p:nvSpPr>
          <p:cNvPr id="20" name="Text Placeholder 58">
            <a:extLst>
              <a:ext uri="{FF2B5EF4-FFF2-40B4-BE49-F238E27FC236}">
                <a16:creationId xmlns:a16="http://schemas.microsoft.com/office/drawing/2014/main" id="{0215C523-1381-4548-AB73-B1C2119629E7}"/>
              </a:ext>
            </a:extLst>
          </p:cNvPr>
          <p:cNvSpPr>
            <a:spLocks noGrp="1"/>
          </p:cNvSpPr>
          <p:nvPr>
            <p:ph type="body" sz="quarter" idx="31"/>
          </p:nvPr>
        </p:nvSpPr>
        <p:spPr>
          <a:xfrm>
            <a:off x="4029734" y="3145150"/>
            <a:ext cx="6533165" cy="1143000"/>
          </a:xfrm>
          <a:prstGeom prst="rect">
            <a:avLst/>
          </a:prstGeom>
        </p:spPr>
        <p:txBody>
          <a:bodyPr lIns="0" tIns="0" rIns="0" bIns="0">
            <a:noAutofit/>
          </a:bodyPr>
          <a:lstStyle>
            <a:lvl1pPr marL="182880" indent="-182880">
              <a:spcBef>
                <a:spcPts val="500"/>
              </a:spcBef>
              <a:buClr>
                <a:schemeClr val="accent1"/>
              </a:buClr>
              <a:buSzPct val="120000"/>
              <a:buFont typeface="Wingdings" pitchFamily="2" charset="2"/>
              <a:buChar char="§"/>
              <a:defRPr sz="1400"/>
            </a:lvl1pPr>
            <a:lvl2pPr marL="457200" indent="-182880">
              <a:spcBef>
                <a:spcPts val="100"/>
              </a:spcBef>
              <a:buClr>
                <a:schemeClr val="accent1"/>
              </a:buClr>
              <a:buFont typeface="Wingdings" pitchFamily="2" charset="2"/>
              <a:buChar char="§"/>
              <a:defRPr sz="1400"/>
            </a:lvl2pPr>
            <a:lvl3pPr marL="731520" indent="-182880">
              <a:spcBef>
                <a:spcPts val="100"/>
              </a:spcBef>
              <a:buClr>
                <a:schemeClr val="accent1"/>
              </a:buClr>
              <a:buFont typeface="Wingdings" pitchFamily="2" charset="2"/>
              <a:buChar char="§"/>
              <a:defRPr sz="1400"/>
            </a:lvl3pPr>
            <a:lvl4pPr marL="1005840" indent="-182880">
              <a:spcBef>
                <a:spcPts val="100"/>
              </a:spcBef>
              <a:buClr>
                <a:schemeClr val="accent1"/>
              </a:buClr>
              <a:buFont typeface="Wingdings" pitchFamily="2" charset="2"/>
              <a:buChar char="§"/>
              <a:defRPr sz="1400"/>
            </a:lvl4pPr>
            <a:lvl5pPr>
              <a:defRPr sz="1000"/>
            </a:lvl5pPr>
          </a:lstStyle>
          <a:p>
            <a:pPr lvl="0"/>
            <a:r>
              <a:rPr lang="en-US"/>
              <a:t>Click to edit Master text styles</a:t>
            </a:r>
          </a:p>
          <a:p>
            <a:pPr lvl="1"/>
            <a:r>
              <a:rPr lang="en-US"/>
              <a:t>Second level</a:t>
            </a:r>
          </a:p>
        </p:txBody>
      </p:sp>
      <p:sp>
        <p:nvSpPr>
          <p:cNvPr id="21" name="Text Placeholder 65">
            <a:extLst>
              <a:ext uri="{FF2B5EF4-FFF2-40B4-BE49-F238E27FC236}">
                <a16:creationId xmlns:a16="http://schemas.microsoft.com/office/drawing/2014/main" id="{D605C39A-5C7E-D643-A157-FB5BB0ECB533}"/>
              </a:ext>
            </a:extLst>
          </p:cNvPr>
          <p:cNvSpPr>
            <a:spLocks noGrp="1"/>
          </p:cNvSpPr>
          <p:nvPr>
            <p:ph type="body" sz="quarter" idx="32" hasCustomPrompt="1"/>
          </p:nvPr>
        </p:nvSpPr>
        <p:spPr>
          <a:xfrm>
            <a:off x="1261243" y="3145150"/>
            <a:ext cx="2444641" cy="1143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anchor="ctr" anchorCtr="1">
            <a:normAutofit/>
          </a:bodyPr>
          <a:lstStyle>
            <a:lvl1pPr marL="0" indent="0" algn="ctr">
              <a:buNone/>
              <a:defRPr sz="2000" b="1" baseline="0">
                <a:solidFill>
                  <a:schemeClr val="bg1"/>
                </a:solidFill>
                <a:latin typeface="Calibri" panose="020F0502020204030204" pitchFamily="34" charset="0"/>
                <a:cs typeface="Calibri" panose="020F0502020204030204" pitchFamily="34" charset="0"/>
              </a:defRPr>
            </a:lvl1pPr>
            <a:lvl2pPr>
              <a:defRPr>
                <a:latin typeface="Gill Sans"/>
                <a:cs typeface="Gill Sans"/>
              </a:defRPr>
            </a:lvl2pPr>
            <a:lvl3pPr>
              <a:defRPr>
                <a:latin typeface="Gill Sans"/>
                <a:cs typeface="Gill Sans"/>
              </a:defRPr>
            </a:lvl3pPr>
            <a:lvl4pPr>
              <a:defRPr>
                <a:latin typeface="Gill Sans"/>
                <a:cs typeface="Gill Sans"/>
              </a:defRPr>
            </a:lvl4pPr>
            <a:lvl5pPr>
              <a:defRPr>
                <a:latin typeface="Gill Sans"/>
                <a:cs typeface="Gill Sans"/>
              </a:defRPr>
            </a:lvl5pPr>
          </a:lstStyle>
          <a:p>
            <a:pPr lvl="0"/>
            <a:r>
              <a:rPr lang="en-US" dirty="0"/>
              <a:t>Call Out</a:t>
            </a:r>
          </a:p>
        </p:txBody>
      </p:sp>
      <p:sp>
        <p:nvSpPr>
          <p:cNvPr id="22" name="Text Placeholder 58">
            <a:extLst>
              <a:ext uri="{FF2B5EF4-FFF2-40B4-BE49-F238E27FC236}">
                <a16:creationId xmlns:a16="http://schemas.microsoft.com/office/drawing/2014/main" id="{23A2A2D7-4624-BB40-8154-B9A40796A67D}"/>
              </a:ext>
            </a:extLst>
          </p:cNvPr>
          <p:cNvSpPr>
            <a:spLocks noGrp="1"/>
          </p:cNvSpPr>
          <p:nvPr>
            <p:ph type="body" sz="quarter" idx="33"/>
          </p:nvPr>
        </p:nvSpPr>
        <p:spPr>
          <a:xfrm>
            <a:off x="4029734" y="4646312"/>
            <a:ext cx="6533165" cy="1143000"/>
          </a:xfrm>
          <a:prstGeom prst="rect">
            <a:avLst/>
          </a:prstGeom>
        </p:spPr>
        <p:txBody>
          <a:bodyPr lIns="0" tIns="0" rIns="0" bIns="0">
            <a:noAutofit/>
          </a:bodyPr>
          <a:lstStyle>
            <a:lvl1pPr marL="182880" indent="-182880">
              <a:spcBef>
                <a:spcPts val="500"/>
              </a:spcBef>
              <a:buClr>
                <a:schemeClr val="accent1"/>
              </a:buClr>
              <a:buSzPct val="120000"/>
              <a:buFont typeface="Wingdings" pitchFamily="2" charset="2"/>
              <a:buChar char="§"/>
              <a:defRPr sz="1400"/>
            </a:lvl1pPr>
            <a:lvl2pPr marL="457200" indent="-182880">
              <a:spcBef>
                <a:spcPts val="100"/>
              </a:spcBef>
              <a:buClr>
                <a:schemeClr val="accent1"/>
              </a:buClr>
              <a:buFont typeface="Wingdings" pitchFamily="2" charset="2"/>
              <a:buChar char="§"/>
              <a:defRPr sz="1400"/>
            </a:lvl2pPr>
            <a:lvl3pPr marL="731520" indent="-182880">
              <a:spcBef>
                <a:spcPts val="100"/>
              </a:spcBef>
              <a:buClr>
                <a:schemeClr val="accent1"/>
              </a:buClr>
              <a:buFont typeface="Wingdings" pitchFamily="2" charset="2"/>
              <a:buChar char="§"/>
              <a:defRPr sz="1400"/>
            </a:lvl3pPr>
            <a:lvl4pPr marL="1005840" indent="-182880">
              <a:spcBef>
                <a:spcPts val="100"/>
              </a:spcBef>
              <a:buClr>
                <a:schemeClr val="accent1"/>
              </a:buClr>
              <a:buFont typeface="Wingdings" pitchFamily="2" charset="2"/>
              <a:buChar char="§"/>
              <a:defRPr sz="1400"/>
            </a:lvl4pPr>
            <a:lvl5pPr>
              <a:defRPr sz="1000"/>
            </a:lvl5pPr>
          </a:lstStyle>
          <a:p>
            <a:pPr lvl="0"/>
            <a:r>
              <a:rPr lang="en-US"/>
              <a:t>Click to edit Master text styles</a:t>
            </a:r>
          </a:p>
          <a:p>
            <a:pPr lvl="1"/>
            <a:r>
              <a:rPr lang="en-US"/>
              <a:t>Second level</a:t>
            </a:r>
          </a:p>
        </p:txBody>
      </p:sp>
      <p:sp>
        <p:nvSpPr>
          <p:cNvPr id="24" name="Text Placeholder 65">
            <a:extLst>
              <a:ext uri="{FF2B5EF4-FFF2-40B4-BE49-F238E27FC236}">
                <a16:creationId xmlns:a16="http://schemas.microsoft.com/office/drawing/2014/main" id="{5BB877FA-85FE-3948-9D43-E42B93390EDA}"/>
              </a:ext>
            </a:extLst>
          </p:cNvPr>
          <p:cNvSpPr>
            <a:spLocks noGrp="1"/>
          </p:cNvSpPr>
          <p:nvPr>
            <p:ph type="body" sz="quarter" idx="34" hasCustomPrompt="1"/>
          </p:nvPr>
        </p:nvSpPr>
        <p:spPr>
          <a:xfrm>
            <a:off x="1261243" y="4646312"/>
            <a:ext cx="2444641" cy="1143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anchor="ctr" anchorCtr="1">
            <a:normAutofit/>
          </a:bodyPr>
          <a:lstStyle>
            <a:lvl1pPr marL="0" indent="0" algn="ctr">
              <a:buNone/>
              <a:defRPr sz="2000" b="1" baseline="0">
                <a:solidFill>
                  <a:schemeClr val="bg1"/>
                </a:solidFill>
                <a:latin typeface="Calibri" panose="020F0502020204030204" pitchFamily="34" charset="0"/>
                <a:cs typeface="Calibri" panose="020F0502020204030204" pitchFamily="34" charset="0"/>
              </a:defRPr>
            </a:lvl1pPr>
            <a:lvl2pPr>
              <a:defRPr>
                <a:latin typeface="Gill Sans"/>
                <a:cs typeface="Gill Sans"/>
              </a:defRPr>
            </a:lvl2pPr>
            <a:lvl3pPr>
              <a:defRPr>
                <a:latin typeface="Gill Sans"/>
                <a:cs typeface="Gill Sans"/>
              </a:defRPr>
            </a:lvl3pPr>
            <a:lvl4pPr>
              <a:defRPr>
                <a:latin typeface="Gill Sans"/>
                <a:cs typeface="Gill Sans"/>
              </a:defRPr>
            </a:lvl4pPr>
            <a:lvl5pPr>
              <a:defRPr>
                <a:latin typeface="Gill Sans"/>
                <a:cs typeface="Gill Sans"/>
              </a:defRPr>
            </a:lvl5pPr>
          </a:lstStyle>
          <a:p>
            <a:pPr lvl="0"/>
            <a:r>
              <a:rPr lang="en-US" dirty="0"/>
              <a:t>Call Out</a:t>
            </a:r>
          </a:p>
        </p:txBody>
      </p:sp>
      <p:sp>
        <p:nvSpPr>
          <p:cNvPr id="17" name="Title 1">
            <a:extLst>
              <a:ext uri="{FF2B5EF4-FFF2-40B4-BE49-F238E27FC236}">
                <a16:creationId xmlns:a16="http://schemas.microsoft.com/office/drawing/2014/main" id="{B9FB25CE-0AE5-4D12-AE5F-4FFE6BCE0E95}"/>
              </a:ext>
            </a:extLst>
          </p:cNvPr>
          <p:cNvSpPr>
            <a:spLocks noGrp="1"/>
          </p:cNvSpPr>
          <p:nvPr>
            <p:ph type="title" hasCustomPrompt="1"/>
          </p:nvPr>
        </p:nvSpPr>
        <p:spPr>
          <a:xfrm>
            <a:off x="606056" y="270846"/>
            <a:ext cx="10972800" cy="517377"/>
          </a:xfrm>
          <a:prstGeom prst="rect">
            <a:avLst/>
          </a:prstGeom>
        </p:spPr>
        <p:txBody>
          <a:bodyPr vert="horz" anchor="t">
            <a:normAutofit/>
          </a:bodyPr>
          <a:lstStyle>
            <a:lvl1pPr algn="l">
              <a:defRPr sz="3000" b="1" cap="all" spc="20" baseline="0">
                <a:solidFill>
                  <a:schemeClr val="accent3"/>
                </a:solidFill>
                <a:latin typeface="+mn-lt"/>
              </a:defRPr>
            </a:lvl1pPr>
          </a:lstStyle>
          <a:p>
            <a:r>
              <a:rPr lang="en-US" dirty="0"/>
              <a:t>PAGE TITLE HEADER</a:t>
            </a:r>
          </a:p>
        </p:txBody>
      </p:sp>
      <p:sp>
        <p:nvSpPr>
          <p:cNvPr id="18" name="Text Placeholder 3">
            <a:extLst>
              <a:ext uri="{FF2B5EF4-FFF2-40B4-BE49-F238E27FC236}">
                <a16:creationId xmlns:a16="http://schemas.microsoft.com/office/drawing/2014/main" id="{EFEB2D03-DE2F-4A08-9B2F-B8A46E7FD8D3}"/>
              </a:ext>
            </a:extLst>
          </p:cNvPr>
          <p:cNvSpPr>
            <a:spLocks noGrp="1"/>
          </p:cNvSpPr>
          <p:nvPr>
            <p:ph type="body" sz="half" idx="2" hasCustomPrompt="1"/>
          </p:nvPr>
        </p:nvSpPr>
        <p:spPr>
          <a:xfrm>
            <a:off x="606056" y="788223"/>
            <a:ext cx="10972800" cy="336387"/>
          </a:xfrm>
          <a:prstGeom prst="rect">
            <a:avLst/>
          </a:prstGeom>
        </p:spPr>
        <p:txBody>
          <a:bodyPr>
            <a:noAutofit/>
          </a:bodyPr>
          <a:lstStyle>
            <a:lvl1pPr marL="0" indent="0">
              <a:lnSpc>
                <a:spcPct val="100000"/>
              </a:lnSpc>
              <a:spcBef>
                <a:spcPts val="0"/>
              </a:spcBef>
              <a:buNone/>
              <a:defRPr sz="18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Subhead copy goes here</a:t>
            </a:r>
          </a:p>
        </p:txBody>
      </p:sp>
      <p:sp>
        <p:nvSpPr>
          <p:cNvPr id="19" name="Text Placeholder 3">
            <a:extLst>
              <a:ext uri="{FF2B5EF4-FFF2-40B4-BE49-F238E27FC236}">
                <a16:creationId xmlns:a16="http://schemas.microsoft.com/office/drawing/2014/main" id="{1F433F7C-3A36-475A-B847-02215642172F}"/>
              </a:ext>
            </a:extLst>
          </p:cNvPr>
          <p:cNvSpPr>
            <a:spLocks noGrp="1"/>
          </p:cNvSpPr>
          <p:nvPr>
            <p:ph type="body" sz="half" idx="14" hasCustomPrompt="1"/>
          </p:nvPr>
        </p:nvSpPr>
        <p:spPr>
          <a:xfrm>
            <a:off x="1850752" y="6376920"/>
            <a:ext cx="5874351" cy="336387"/>
          </a:xfrm>
          <a:prstGeom prst="rect">
            <a:avLst/>
          </a:prstGeom>
        </p:spPr>
        <p:txBody>
          <a:bodyPr>
            <a:normAutofit/>
          </a:bodyPr>
          <a:lstStyle>
            <a:lvl1pPr marL="0" indent="0">
              <a:lnSpc>
                <a:spcPct val="100000"/>
              </a:lnSpc>
              <a:spcBef>
                <a:spcPts val="0"/>
              </a:spcBef>
              <a:buNone/>
              <a:defRPr sz="9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1. Footnotes/sources go here</a:t>
            </a:r>
          </a:p>
        </p:txBody>
      </p:sp>
    </p:spTree>
    <p:extLst>
      <p:ext uri="{BB962C8B-B14F-4D97-AF65-F5344CB8AC3E}">
        <p14:creationId xmlns:p14="http://schemas.microsoft.com/office/powerpoint/2010/main" val="3650672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ral Slide Title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4747A0E-EC0C-4E8F-A900-3D99E0001D69}"/>
              </a:ext>
            </a:extLst>
          </p:cNvPr>
          <p:cNvGraphicFramePr>
            <a:graphicFrameLocks noChangeAspect="1"/>
          </p:cNvGraphicFramePr>
          <p:nvPr userDrawn="1">
            <p:custDataLst>
              <p:tags r:id="rId2"/>
            </p:custDataLst>
            <p:extLst>
              <p:ext uri="{D42A27DB-BD31-4B8C-83A1-F6EECF244321}">
                <p14:modId xmlns:p14="http://schemas.microsoft.com/office/powerpoint/2010/main" val="2365596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75" name="think-cell Slide" r:id="rId4" imgW="395" imgH="394" progId="TCLayout.ActiveDocument.1">
                  <p:embed/>
                </p:oleObj>
              </mc:Choice>
              <mc:Fallback>
                <p:oleObj name="think-cell Slide" r:id="rId4" imgW="395" imgH="394" progId="TCLayout.ActiveDocument.1">
                  <p:embed/>
                  <p:pic>
                    <p:nvPicPr>
                      <p:cNvPr id="3" name="Object 2" hidden="1">
                        <a:extLst>
                          <a:ext uri="{FF2B5EF4-FFF2-40B4-BE49-F238E27FC236}">
                            <a16:creationId xmlns:a16="http://schemas.microsoft.com/office/drawing/2014/main" id="{A4747A0E-EC0C-4E8F-A900-3D99E0001D6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E0821B04-5B42-CD4C-A23B-8DEF131613A3}"/>
              </a:ext>
            </a:extLst>
          </p:cNvPr>
          <p:cNvSpPr/>
          <p:nvPr userDrawn="1"/>
        </p:nvSpPr>
        <p:spPr>
          <a:xfrm>
            <a:off x="0" y="3969"/>
            <a:ext cx="12192000" cy="1762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ABC9"/>
              </a:solidFill>
            </a:endParaRPr>
          </a:p>
        </p:txBody>
      </p:sp>
      <p:sp>
        <p:nvSpPr>
          <p:cNvPr id="14" name="Title 1">
            <a:extLst>
              <a:ext uri="{FF2B5EF4-FFF2-40B4-BE49-F238E27FC236}">
                <a16:creationId xmlns:a16="http://schemas.microsoft.com/office/drawing/2014/main" id="{E9481D5D-96EC-A944-BB3C-78FA27167DA9}"/>
              </a:ext>
            </a:extLst>
          </p:cNvPr>
          <p:cNvSpPr>
            <a:spLocks noGrp="1"/>
          </p:cNvSpPr>
          <p:nvPr>
            <p:ph type="title" hasCustomPrompt="1"/>
          </p:nvPr>
        </p:nvSpPr>
        <p:spPr>
          <a:xfrm>
            <a:off x="606056" y="270846"/>
            <a:ext cx="10972800" cy="517377"/>
          </a:xfrm>
          <a:prstGeom prst="rect">
            <a:avLst/>
          </a:prstGeom>
        </p:spPr>
        <p:txBody>
          <a:bodyPr vert="horz" anchor="t">
            <a:normAutofit/>
          </a:bodyPr>
          <a:lstStyle>
            <a:lvl1pPr algn="l">
              <a:defRPr sz="3000" b="1" cap="all" spc="20" baseline="0">
                <a:solidFill>
                  <a:schemeClr val="accent4"/>
                </a:solidFill>
                <a:latin typeface="+mn-lt"/>
              </a:defRPr>
            </a:lvl1pPr>
          </a:lstStyle>
          <a:p>
            <a:r>
              <a:rPr lang="en-US" dirty="0"/>
              <a:t>PAGE TITLE HEADER</a:t>
            </a:r>
          </a:p>
        </p:txBody>
      </p:sp>
      <p:sp>
        <p:nvSpPr>
          <p:cNvPr id="23" name="Rectangle 22">
            <a:extLst>
              <a:ext uri="{FF2B5EF4-FFF2-40B4-BE49-F238E27FC236}">
                <a16:creationId xmlns:a16="http://schemas.microsoft.com/office/drawing/2014/main" id="{7006F5D0-9684-7E48-B29D-7A916582F057}"/>
              </a:ext>
            </a:extLst>
          </p:cNvPr>
          <p:cNvSpPr/>
          <p:nvPr userDrawn="1"/>
        </p:nvSpPr>
        <p:spPr>
          <a:xfrm>
            <a:off x="8253830" y="6443324"/>
            <a:ext cx="3778600" cy="215444"/>
          </a:xfrm>
          <a:prstGeom prst="rect">
            <a:avLst/>
          </a:prstGeom>
        </p:spPr>
        <p:txBody>
          <a:bodyPr wrap="none">
            <a:spAutoFit/>
          </a:bodyPr>
          <a:lstStyle/>
          <a:p>
            <a:pPr algn="r"/>
            <a:r>
              <a:rPr lang="en-US" sz="800" cap="none" spc="300" baseline="0" dirty="0">
                <a:solidFill>
                  <a:schemeClr val="tx1">
                    <a:alpha val="50000"/>
                  </a:schemeClr>
                </a:solidFill>
                <a:latin typeface="Calibri" panose="020F0502020204030204" pitchFamily="34" charset="0"/>
              </a:rPr>
              <a:t>SOCIAL FINANCE  |  © </a:t>
            </a:r>
            <a:fld id="{785E5200-E9F3-4C13-94C8-DC611AAC275E}" type="datetimeyyyy">
              <a:rPr lang="en-US" sz="800" cap="none" spc="300" baseline="0" smtClean="0">
                <a:solidFill>
                  <a:schemeClr val="tx1">
                    <a:alpha val="50000"/>
                  </a:schemeClr>
                </a:solidFill>
                <a:latin typeface="Calibri" panose="020F0502020204030204" pitchFamily="34" charset="0"/>
              </a:rPr>
              <a:t>2023</a:t>
            </a:fld>
            <a:r>
              <a:rPr lang="en-US" sz="800" cap="none" spc="300" baseline="0" dirty="0">
                <a:solidFill>
                  <a:schemeClr val="tx1">
                    <a:alpha val="50000"/>
                  </a:schemeClr>
                </a:solidFill>
                <a:latin typeface="Calibri" panose="020F0502020204030204" pitchFamily="34" charset="0"/>
              </a:rPr>
              <a:t> CONFIDENTIAL  </a:t>
            </a:r>
            <a:fld id="{448B16B1-6328-2241-B0A0-20CC0D702F39}" type="slidenum">
              <a:rPr lang="en-US" sz="800" cap="none" spc="300" baseline="0" smtClean="0">
                <a:solidFill>
                  <a:schemeClr val="tx1">
                    <a:alpha val="50000"/>
                  </a:schemeClr>
                </a:solidFill>
                <a:latin typeface="Calibri" panose="020F0502020204030204" pitchFamily="34" charset="0"/>
              </a:rPr>
              <a:pPr algn="r"/>
              <a:t>‹#›</a:t>
            </a:fld>
            <a:endParaRPr lang="en-US" sz="800" cap="none" spc="300" baseline="0" dirty="0">
              <a:solidFill>
                <a:schemeClr val="tx1">
                  <a:alpha val="50000"/>
                </a:schemeClr>
              </a:solidFill>
              <a:latin typeface="Calibri" panose="020F0502020204030204" pitchFamily="34" charset="0"/>
            </a:endParaRPr>
          </a:p>
        </p:txBody>
      </p:sp>
      <p:pic>
        <p:nvPicPr>
          <p:cNvPr id="16" name="Picture 15">
            <a:extLst>
              <a:ext uri="{FF2B5EF4-FFF2-40B4-BE49-F238E27FC236}">
                <a16:creationId xmlns:a16="http://schemas.microsoft.com/office/drawing/2014/main" id="{307A8DB0-80E5-3F48-BB9A-90E831D08B0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57493" y="6428581"/>
            <a:ext cx="1057723" cy="220663"/>
          </a:xfrm>
          <a:prstGeom prst="rect">
            <a:avLst/>
          </a:prstGeom>
        </p:spPr>
      </p:pic>
      <p:sp>
        <p:nvSpPr>
          <p:cNvPr id="8" name="Text Placeholder 3">
            <a:extLst>
              <a:ext uri="{FF2B5EF4-FFF2-40B4-BE49-F238E27FC236}">
                <a16:creationId xmlns:a16="http://schemas.microsoft.com/office/drawing/2014/main" id="{DBE59D8E-D0E9-4E40-8271-50BF5A6B3327}"/>
              </a:ext>
            </a:extLst>
          </p:cNvPr>
          <p:cNvSpPr>
            <a:spLocks noGrp="1"/>
          </p:cNvSpPr>
          <p:nvPr>
            <p:ph type="body" sz="half" idx="2" hasCustomPrompt="1"/>
          </p:nvPr>
        </p:nvSpPr>
        <p:spPr>
          <a:xfrm>
            <a:off x="606056" y="788223"/>
            <a:ext cx="10972800" cy="336387"/>
          </a:xfrm>
          <a:prstGeom prst="rect">
            <a:avLst/>
          </a:prstGeom>
        </p:spPr>
        <p:txBody>
          <a:bodyPr>
            <a:noAutofit/>
          </a:bodyPr>
          <a:lstStyle>
            <a:lvl1pPr marL="0" indent="0">
              <a:lnSpc>
                <a:spcPct val="100000"/>
              </a:lnSpc>
              <a:spcBef>
                <a:spcPts val="0"/>
              </a:spcBef>
              <a:buNone/>
              <a:defRPr sz="18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Subhead copy goes here</a:t>
            </a:r>
          </a:p>
        </p:txBody>
      </p:sp>
      <p:sp>
        <p:nvSpPr>
          <p:cNvPr id="13" name="Text Placeholder 3">
            <a:extLst>
              <a:ext uri="{FF2B5EF4-FFF2-40B4-BE49-F238E27FC236}">
                <a16:creationId xmlns:a16="http://schemas.microsoft.com/office/drawing/2014/main" id="{F7F4D0A8-D7BF-4AA0-AA84-C54CA1D5EF5F}"/>
              </a:ext>
            </a:extLst>
          </p:cNvPr>
          <p:cNvSpPr>
            <a:spLocks noGrp="1"/>
          </p:cNvSpPr>
          <p:nvPr>
            <p:ph type="body" sz="half" idx="14" hasCustomPrompt="1"/>
          </p:nvPr>
        </p:nvSpPr>
        <p:spPr>
          <a:xfrm>
            <a:off x="1850752" y="6376920"/>
            <a:ext cx="5874351" cy="336387"/>
          </a:xfrm>
          <a:prstGeom prst="rect">
            <a:avLst/>
          </a:prstGeom>
        </p:spPr>
        <p:txBody>
          <a:bodyPr>
            <a:normAutofit/>
          </a:bodyPr>
          <a:lstStyle>
            <a:lvl1pPr marL="0" indent="0">
              <a:lnSpc>
                <a:spcPct val="100000"/>
              </a:lnSpc>
              <a:spcBef>
                <a:spcPts val="0"/>
              </a:spcBef>
              <a:buNone/>
              <a:defRPr sz="9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1. Footnotes/sources go here</a:t>
            </a:r>
          </a:p>
        </p:txBody>
      </p:sp>
    </p:spTree>
    <p:extLst>
      <p:ext uri="{BB962C8B-B14F-4D97-AF65-F5344CB8AC3E}">
        <p14:creationId xmlns:p14="http://schemas.microsoft.com/office/powerpoint/2010/main" val="2020628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ral Slide Bullet Points">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9673CCB-0A6D-448D-B77B-BF6C59BCD355}"/>
              </a:ext>
            </a:extLst>
          </p:cNvPr>
          <p:cNvGraphicFramePr>
            <a:graphicFrameLocks noChangeAspect="1"/>
          </p:cNvGraphicFramePr>
          <p:nvPr userDrawn="1">
            <p:custDataLst>
              <p:tags r:id="rId2"/>
            </p:custDataLst>
            <p:extLst>
              <p:ext uri="{D42A27DB-BD31-4B8C-83A1-F6EECF244321}">
                <p14:modId xmlns:p14="http://schemas.microsoft.com/office/powerpoint/2010/main" val="37765155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99"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D9673CCB-0A6D-448D-B77B-BF6C59BCD35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E0821B04-5B42-CD4C-A23B-8DEF131613A3}"/>
              </a:ext>
            </a:extLst>
          </p:cNvPr>
          <p:cNvSpPr/>
          <p:nvPr userDrawn="1"/>
        </p:nvSpPr>
        <p:spPr>
          <a:xfrm>
            <a:off x="0" y="3969"/>
            <a:ext cx="12192000" cy="176212"/>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rgbClr val="00ABC9"/>
              </a:solidFill>
            </a:endParaRPr>
          </a:p>
        </p:txBody>
      </p:sp>
      <p:sp>
        <p:nvSpPr>
          <p:cNvPr id="23" name="Rectangle 22">
            <a:extLst>
              <a:ext uri="{FF2B5EF4-FFF2-40B4-BE49-F238E27FC236}">
                <a16:creationId xmlns:a16="http://schemas.microsoft.com/office/drawing/2014/main" id="{7006F5D0-9684-7E48-B29D-7A916582F057}"/>
              </a:ext>
            </a:extLst>
          </p:cNvPr>
          <p:cNvSpPr/>
          <p:nvPr userDrawn="1"/>
        </p:nvSpPr>
        <p:spPr>
          <a:xfrm>
            <a:off x="8253830" y="6443324"/>
            <a:ext cx="3778600" cy="215444"/>
          </a:xfrm>
          <a:prstGeom prst="rect">
            <a:avLst/>
          </a:prstGeom>
        </p:spPr>
        <p:txBody>
          <a:bodyPr wrap="none">
            <a:spAutoFit/>
          </a:bodyPr>
          <a:lstStyle/>
          <a:p>
            <a:pPr algn="r"/>
            <a:r>
              <a:rPr lang="en-US" sz="800" cap="none" spc="300" baseline="0" dirty="0">
                <a:solidFill>
                  <a:schemeClr val="tx1">
                    <a:alpha val="50000"/>
                  </a:schemeClr>
                </a:solidFill>
                <a:latin typeface="Calibri" panose="020F0502020204030204" pitchFamily="34" charset="0"/>
              </a:rPr>
              <a:t>SOCIAL FINANCE  |  © </a:t>
            </a:r>
            <a:fld id="{C74B994E-A44A-41D7-93EE-D942DFE9CD43}" type="datetimeyyyy">
              <a:rPr lang="en-US" sz="800" cap="none" spc="300" baseline="0" smtClean="0">
                <a:solidFill>
                  <a:schemeClr val="tx1">
                    <a:alpha val="50000"/>
                  </a:schemeClr>
                </a:solidFill>
                <a:latin typeface="Calibri" panose="020F0502020204030204" pitchFamily="34" charset="0"/>
              </a:rPr>
              <a:t>2023</a:t>
            </a:fld>
            <a:r>
              <a:rPr lang="en-US" sz="800" cap="none" spc="300" baseline="0" dirty="0">
                <a:solidFill>
                  <a:schemeClr val="tx1">
                    <a:alpha val="50000"/>
                  </a:schemeClr>
                </a:solidFill>
                <a:latin typeface="Calibri" panose="020F0502020204030204" pitchFamily="34" charset="0"/>
              </a:rPr>
              <a:t> CONFIDENTIAL  </a:t>
            </a:r>
            <a:fld id="{448B16B1-6328-2241-B0A0-20CC0D702F39}" type="slidenum">
              <a:rPr lang="en-US" sz="800" cap="none" spc="300" baseline="0" smtClean="0">
                <a:solidFill>
                  <a:schemeClr val="tx1">
                    <a:alpha val="50000"/>
                  </a:schemeClr>
                </a:solidFill>
                <a:latin typeface="Calibri" panose="020F0502020204030204" pitchFamily="34" charset="0"/>
              </a:rPr>
              <a:pPr algn="r"/>
              <a:t>‹#›</a:t>
            </a:fld>
            <a:endParaRPr lang="en-US" sz="800" cap="none" spc="300" baseline="0" dirty="0">
              <a:solidFill>
                <a:schemeClr val="tx1">
                  <a:alpha val="50000"/>
                </a:schemeClr>
              </a:solidFill>
              <a:latin typeface="Calibri" panose="020F0502020204030204" pitchFamily="34" charset="0"/>
            </a:endParaRPr>
          </a:p>
        </p:txBody>
      </p:sp>
      <p:pic>
        <p:nvPicPr>
          <p:cNvPr id="9" name="Picture 8">
            <a:extLst>
              <a:ext uri="{FF2B5EF4-FFF2-40B4-BE49-F238E27FC236}">
                <a16:creationId xmlns:a16="http://schemas.microsoft.com/office/drawing/2014/main" id="{D41888FC-6227-0B41-871A-86BD1083429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57493" y="6428581"/>
            <a:ext cx="1057723" cy="220663"/>
          </a:xfrm>
          <a:prstGeom prst="rect">
            <a:avLst/>
          </a:prstGeom>
        </p:spPr>
      </p:pic>
      <p:sp>
        <p:nvSpPr>
          <p:cNvPr id="11" name="Text Placeholder 2">
            <a:extLst>
              <a:ext uri="{FF2B5EF4-FFF2-40B4-BE49-F238E27FC236}">
                <a16:creationId xmlns:a16="http://schemas.microsoft.com/office/drawing/2014/main" id="{8F5FD4D8-6F9B-3A48-BB61-DE521AAC997B}"/>
              </a:ext>
            </a:extLst>
          </p:cNvPr>
          <p:cNvSpPr>
            <a:spLocks noGrp="1"/>
          </p:cNvSpPr>
          <p:nvPr>
            <p:ph idx="1"/>
          </p:nvPr>
        </p:nvSpPr>
        <p:spPr>
          <a:xfrm>
            <a:off x="606056" y="1515800"/>
            <a:ext cx="10986854" cy="46611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1">
            <a:extLst>
              <a:ext uri="{FF2B5EF4-FFF2-40B4-BE49-F238E27FC236}">
                <a16:creationId xmlns:a16="http://schemas.microsoft.com/office/drawing/2014/main" id="{D3D40569-17BD-4D56-A23F-1671A4BFFD8C}"/>
              </a:ext>
            </a:extLst>
          </p:cNvPr>
          <p:cNvSpPr>
            <a:spLocks noGrp="1"/>
          </p:cNvSpPr>
          <p:nvPr>
            <p:ph type="title" hasCustomPrompt="1"/>
          </p:nvPr>
        </p:nvSpPr>
        <p:spPr>
          <a:xfrm>
            <a:off x="606056" y="270846"/>
            <a:ext cx="10972800" cy="517377"/>
          </a:xfrm>
          <a:prstGeom prst="rect">
            <a:avLst/>
          </a:prstGeom>
        </p:spPr>
        <p:txBody>
          <a:bodyPr vert="horz" anchor="t">
            <a:normAutofit/>
          </a:bodyPr>
          <a:lstStyle>
            <a:lvl1pPr algn="l">
              <a:defRPr sz="3000" b="1" cap="all" spc="20" baseline="0">
                <a:solidFill>
                  <a:schemeClr val="accent4"/>
                </a:solidFill>
                <a:latin typeface="+mn-lt"/>
              </a:defRPr>
            </a:lvl1pPr>
          </a:lstStyle>
          <a:p>
            <a:r>
              <a:rPr lang="en-US" dirty="0"/>
              <a:t>PAGE TITLE HEADER</a:t>
            </a:r>
          </a:p>
        </p:txBody>
      </p:sp>
      <p:sp>
        <p:nvSpPr>
          <p:cNvPr id="15" name="Text Placeholder 3">
            <a:extLst>
              <a:ext uri="{FF2B5EF4-FFF2-40B4-BE49-F238E27FC236}">
                <a16:creationId xmlns:a16="http://schemas.microsoft.com/office/drawing/2014/main" id="{3D088820-08D5-4455-BF6D-9E5AF4AEE670}"/>
              </a:ext>
            </a:extLst>
          </p:cNvPr>
          <p:cNvSpPr>
            <a:spLocks noGrp="1"/>
          </p:cNvSpPr>
          <p:nvPr>
            <p:ph type="body" sz="half" idx="2" hasCustomPrompt="1"/>
          </p:nvPr>
        </p:nvSpPr>
        <p:spPr>
          <a:xfrm>
            <a:off x="606056" y="788223"/>
            <a:ext cx="10972800" cy="336387"/>
          </a:xfrm>
          <a:prstGeom prst="rect">
            <a:avLst/>
          </a:prstGeom>
        </p:spPr>
        <p:txBody>
          <a:bodyPr>
            <a:noAutofit/>
          </a:bodyPr>
          <a:lstStyle>
            <a:lvl1pPr marL="0" indent="0">
              <a:lnSpc>
                <a:spcPct val="100000"/>
              </a:lnSpc>
              <a:spcBef>
                <a:spcPts val="0"/>
              </a:spcBef>
              <a:buNone/>
              <a:defRPr sz="18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Subhead copy goes here</a:t>
            </a:r>
          </a:p>
        </p:txBody>
      </p:sp>
      <p:sp>
        <p:nvSpPr>
          <p:cNvPr id="16" name="Text Placeholder 3">
            <a:extLst>
              <a:ext uri="{FF2B5EF4-FFF2-40B4-BE49-F238E27FC236}">
                <a16:creationId xmlns:a16="http://schemas.microsoft.com/office/drawing/2014/main" id="{321D6B47-64CA-425F-91EA-67D2018BED48}"/>
              </a:ext>
            </a:extLst>
          </p:cNvPr>
          <p:cNvSpPr>
            <a:spLocks noGrp="1"/>
          </p:cNvSpPr>
          <p:nvPr>
            <p:ph type="body" sz="half" idx="14" hasCustomPrompt="1"/>
          </p:nvPr>
        </p:nvSpPr>
        <p:spPr>
          <a:xfrm>
            <a:off x="1850752" y="6376920"/>
            <a:ext cx="5874351" cy="336387"/>
          </a:xfrm>
          <a:prstGeom prst="rect">
            <a:avLst/>
          </a:prstGeom>
        </p:spPr>
        <p:txBody>
          <a:bodyPr>
            <a:normAutofit/>
          </a:bodyPr>
          <a:lstStyle>
            <a:lvl1pPr marL="0" indent="0">
              <a:lnSpc>
                <a:spcPct val="100000"/>
              </a:lnSpc>
              <a:spcBef>
                <a:spcPts val="0"/>
              </a:spcBef>
              <a:buNone/>
              <a:defRPr sz="9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1. Footnotes/sources go here</a:t>
            </a:r>
          </a:p>
        </p:txBody>
      </p:sp>
    </p:spTree>
    <p:extLst>
      <p:ext uri="{BB962C8B-B14F-4D97-AF65-F5344CB8AC3E}">
        <p14:creationId xmlns:p14="http://schemas.microsoft.com/office/powerpoint/2010/main" val="254728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ral Slide Callouts">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16A1992-1C25-4974-96C2-1954F925A51B}"/>
              </a:ext>
            </a:extLst>
          </p:cNvPr>
          <p:cNvGraphicFramePr>
            <a:graphicFrameLocks noChangeAspect="1"/>
          </p:cNvGraphicFramePr>
          <p:nvPr userDrawn="1">
            <p:custDataLst>
              <p:tags r:id="rId2"/>
            </p:custDataLst>
            <p:extLst>
              <p:ext uri="{D42A27DB-BD31-4B8C-83A1-F6EECF244321}">
                <p14:modId xmlns:p14="http://schemas.microsoft.com/office/powerpoint/2010/main" val="10351642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423"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816A1992-1C25-4974-96C2-1954F925A51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E0821B04-5B42-CD4C-A23B-8DEF131613A3}"/>
              </a:ext>
            </a:extLst>
          </p:cNvPr>
          <p:cNvSpPr/>
          <p:nvPr userDrawn="1"/>
        </p:nvSpPr>
        <p:spPr>
          <a:xfrm>
            <a:off x="0" y="3969"/>
            <a:ext cx="12192000" cy="176212"/>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rgbClr val="00ABC9"/>
              </a:solidFill>
            </a:endParaRPr>
          </a:p>
        </p:txBody>
      </p:sp>
      <p:sp>
        <p:nvSpPr>
          <p:cNvPr id="23" name="Rectangle 22">
            <a:extLst>
              <a:ext uri="{FF2B5EF4-FFF2-40B4-BE49-F238E27FC236}">
                <a16:creationId xmlns:a16="http://schemas.microsoft.com/office/drawing/2014/main" id="{7006F5D0-9684-7E48-B29D-7A916582F057}"/>
              </a:ext>
            </a:extLst>
          </p:cNvPr>
          <p:cNvSpPr/>
          <p:nvPr userDrawn="1"/>
        </p:nvSpPr>
        <p:spPr>
          <a:xfrm>
            <a:off x="8253830" y="6443324"/>
            <a:ext cx="3778600" cy="215444"/>
          </a:xfrm>
          <a:prstGeom prst="rect">
            <a:avLst/>
          </a:prstGeom>
        </p:spPr>
        <p:txBody>
          <a:bodyPr wrap="none">
            <a:spAutoFit/>
          </a:bodyPr>
          <a:lstStyle/>
          <a:p>
            <a:pPr algn="r"/>
            <a:r>
              <a:rPr lang="en-US" sz="800" cap="none" spc="300" baseline="0" dirty="0">
                <a:solidFill>
                  <a:schemeClr val="tx1">
                    <a:alpha val="50000"/>
                  </a:schemeClr>
                </a:solidFill>
                <a:latin typeface="Calibri" panose="020F0502020204030204" pitchFamily="34" charset="0"/>
              </a:rPr>
              <a:t>SOCIAL FINANCE  |  © </a:t>
            </a:r>
            <a:fld id="{78B899BD-F488-45FB-BAA6-3BD1D4428769}" type="datetimeyyyy">
              <a:rPr lang="en-US" sz="800" cap="none" spc="300" baseline="0" smtClean="0">
                <a:solidFill>
                  <a:schemeClr val="tx1">
                    <a:alpha val="50000"/>
                  </a:schemeClr>
                </a:solidFill>
                <a:latin typeface="Calibri" panose="020F0502020204030204" pitchFamily="34" charset="0"/>
              </a:rPr>
              <a:t>2023</a:t>
            </a:fld>
            <a:r>
              <a:rPr lang="en-US" sz="800" cap="none" spc="300" baseline="0" dirty="0">
                <a:solidFill>
                  <a:schemeClr val="tx1">
                    <a:alpha val="50000"/>
                  </a:schemeClr>
                </a:solidFill>
                <a:latin typeface="Calibri" panose="020F0502020204030204" pitchFamily="34" charset="0"/>
              </a:rPr>
              <a:t> CONFIDENTIAL  </a:t>
            </a:r>
            <a:fld id="{448B16B1-6328-2241-B0A0-20CC0D702F39}" type="slidenum">
              <a:rPr lang="en-US" sz="800" cap="none" spc="300" baseline="0" smtClean="0">
                <a:solidFill>
                  <a:schemeClr val="tx1">
                    <a:alpha val="50000"/>
                  </a:schemeClr>
                </a:solidFill>
                <a:latin typeface="Calibri" panose="020F0502020204030204" pitchFamily="34" charset="0"/>
              </a:rPr>
              <a:pPr algn="r"/>
              <a:t>‹#›</a:t>
            </a:fld>
            <a:endParaRPr lang="en-US" sz="800" cap="none" spc="300" baseline="0" dirty="0">
              <a:solidFill>
                <a:schemeClr val="tx1">
                  <a:alpha val="50000"/>
                </a:schemeClr>
              </a:solidFill>
              <a:latin typeface="Calibri" panose="020F0502020204030204" pitchFamily="34" charset="0"/>
            </a:endParaRPr>
          </a:p>
        </p:txBody>
      </p:sp>
      <p:pic>
        <p:nvPicPr>
          <p:cNvPr id="9" name="Picture 8">
            <a:extLst>
              <a:ext uri="{FF2B5EF4-FFF2-40B4-BE49-F238E27FC236}">
                <a16:creationId xmlns:a16="http://schemas.microsoft.com/office/drawing/2014/main" id="{D41888FC-6227-0B41-871A-86BD1083429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57493" y="6428581"/>
            <a:ext cx="1057723" cy="220663"/>
          </a:xfrm>
          <a:prstGeom prst="rect">
            <a:avLst/>
          </a:prstGeom>
        </p:spPr>
      </p:pic>
      <p:sp>
        <p:nvSpPr>
          <p:cNvPr id="11" name="Text Placeholder 58">
            <a:extLst>
              <a:ext uri="{FF2B5EF4-FFF2-40B4-BE49-F238E27FC236}">
                <a16:creationId xmlns:a16="http://schemas.microsoft.com/office/drawing/2014/main" id="{0E79065B-6EA1-764C-A2EF-20EC113A55AA}"/>
              </a:ext>
            </a:extLst>
          </p:cNvPr>
          <p:cNvSpPr>
            <a:spLocks noGrp="1"/>
          </p:cNvSpPr>
          <p:nvPr>
            <p:ph type="body" sz="quarter" idx="27"/>
          </p:nvPr>
        </p:nvSpPr>
        <p:spPr>
          <a:xfrm>
            <a:off x="4029734" y="1643988"/>
            <a:ext cx="6533165" cy="1143000"/>
          </a:xfrm>
          <a:prstGeom prst="rect">
            <a:avLst/>
          </a:prstGeom>
        </p:spPr>
        <p:txBody>
          <a:bodyPr lIns="0" tIns="0" rIns="0" bIns="0">
            <a:noAutofit/>
          </a:bodyPr>
          <a:lstStyle>
            <a:lvl1pPr marL="182880" indent="-182880">
              <a:spcBef>
                <a:spcPts val="500"/>
              </a:spcBef>
              <a:buClr>
                <a:schemeClr val="accent1"/>
              </a:buClr>
              <a:buSzPct val="120000"/>
              <a:buFont typeface="Wingdings" pitchFamily="2" charset="2"/>
              <a:buChar char="§"/>
              <a:defRPr sz="1400"/>
            </a:lvl1pPr>
            <a:lvl2pPr marL="457200" indent="-182880">
              <a:spcBef>
                <a:spcPts val="100"/>
              </a:spcBef>
              <a:buClr>
                <a:schemeClr val="accent1"/>
              </a:buClr>
              <a:buFont typeface="Wingdings" pitchFamily="2" charset="2"/>
              <a:buChar char="§"/>
              <a:defRPr sz="1400"/>
            </a:lvl2pPr>
            <a:lvl3pPr marL="731520" indent="-182880">
              <a:spcBef>
                <a:spcPts val="100"/>
              </a:spcBef>
              <a:buClr>
                <a:schemeClr val="accent1"/>
              </a:buClr>
              <a:buFont typeface="Wingdings" pitchFamily="2" charset="2"/>
              <a:buChar char="§"/>
              <a:defRPr sz="1400"/>
            </a:lvl3pPr>
            <a:lvl4pPr marL="1005840" indent="-182880">
              <a:spcBef>
                <a:spcPts val="100"/>
              </a:spcBef>
              <a:buClr>
                <a:schemeClr val="accent1"/>
              </a:buClr>
              <a:buFont typeface="Wingdings" pitchFamily="2" charset="2"/>
              <a:buChar char="§"/>
              <a:defRPr sz="1400"/>
            </a:lvl4pPr>
            <a:lvl5pPr>
              <a:defRPr sz="1000"/>
            </a:lvl5pPr>
          </a:lstStyle>
          <a:p>
            <a:pPr lvl="0"/>
            <a:r>
              <a:rPr lang="en-US"/>
              <a:t>Click to edit Master text styles</a:t>
            </a:r>
          </a:p>
          <a:p>
            <a:pPr lvl="1"/>
            <a:r>
              <a:rPr lang="en-US"/>
              <a:t>Second level</a:t>
            </a:r>
          </a:p>
        </p:txBody>
      </p:sp>
      <p:sp>
        <p:nvSpPr>
          <p:cNvPr id="15" name="Text Placeholder 65">
            <a:extLst>
              <a:ext uri="{FF2B5EF4-FFF2-40B4-BE49-F238E27FC236}">
                <a16:creationId xmlns:a16="http://schemas.microsoft.com/office/drawing/2014/main" id="{B74BAFF9-2D0B-5B48-9430-A91B57F2DD46}"/>
              </a:ext>
            </a:extLst>
          </p:cNvPr>
          <p:cNvSpPr>
            <a:spLocks noGrp="1"/>
          </p:cNvSpPr>
          <p:nvPr>
            <p:ph type="body" sz="quarter" idx="30" hasCustomPrompt="1"/>
          </p:nvPr>
        </p:nvSpPr>
        <p:spPr>
          <a:xfrm>
            <a:off x="1261243" y="1643988"/>
            <a:ext cx="2444641" cy="1143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anchor="ctr" anchorCtr="1">
            <a:normAutofit/>
          </a:bodyPr>
          <a:lstStyle>
            <a:lvl1pPr marL="0" indent="0" algn="ctr">
              <a:buNone/>
              <a:defRPr sz="2000" b="1" baseline="0">
                <a:solidFill>
                  <a:schemeClr val="bg1"/>
                </a:solidFill>
                <a:latin typeface="Calibri" panose="020F0502020204030204" pitchFamily="34" charset="0"/>
                <a:cs typeface="Calibri" panose="020F0502020204030204" pitchFamily="34" charset="0"/>
              </a:defRPr>
            </a:lvl1pPr>
            <a:lvl2pPr>
              <a:defRPr>
                <a:latin typeface="Gill Sans"/>
                <a:cs typeface="Gill Sans"/>
              </a:defRPr>
            </a:lvl2pPr>
            <a:lvl3pPr>
              <a:defRPr>
                <a:latin typeface="Gill Sans"/>
                <a:cs typeface="Gill Sans"/>
              </a:defRPr>
            </a:lvl3pPr>
            <a:lvl4pPr>
              <a:defRPr>
                <a:latin typeface="Gill Sans"/>
                <a:cs typeface="Gill Sans"/>
              </a:defRPr>
            </a:lvl4pPr>
            <a:lvl5pPr>
              <a:defRPr>
                <a:latin typeface="Gill Sans"/>
                <a:cs typeface="Gill Sans"/>
              </a:defRPr>
            </a:lvl5pPr>
          </a:lstStyle>
          <a:p>
            <a:pPr lvl="0"/>
            <a:r>
              <a:rPr lang="en-US" dirty="0"/>
              <a:t>Call Out</a:t>
            </a:r>
          </a:p>
        </p:txBody>
      </p:sp>
      <p:sp>
        <p:nvSpPr>
          <p:cNvPr id="20" name="Text Placeholder 58">
            <a:extLst>
              <a:ext uri="{FF2B5EF4-FFF2-40B4-BE49-F238E27FC236}">
                <a16:creationId xmlns:a16="http://schemas.microsoft.com/office/drawing/2014/main" id="{0215C523-1381-4548-AB73-B1C2119629E7}"/>
              </a:ext>
            </a:extLst>
          </p:cNvPr>
          <p:cNvSpPr>
            <a:spLocks noGrp="1"/>
          </p:cNvSpPr>
          <p:nvPr>
            <p:ph type="body" sz="quarter" idx="31"/>
          </p:nvPr>
        </p:nvSpPr>
        <p:spPr>
          <a:xfrm>
            <a:off x="4029734" y="3145150"/>
            <a:ext cx="6533165" cy="1143000"/>
          </a:xfrm>
          <a:prstGeom prst="rect">
            <a:avLst/>
          </a:prstGeom>
        </p:spPr>
        <p:txBody>
          <a:bodyPr lIns="0" tIns="0" rIns="0" bIns="0">
            <a:noAutofit/>
          </a:bodyPr>
          <a:lstStyle>
            <a:lvl1pPr marL="182880" indent="-182880">
              <a:spcBef>
                <a:spcPts val="500"/>
              </a:spcBef>
              <a:buClr>
                <a:schemeClr val="accent1"/>
              </a:buClr>
              <a:buSzPct val="120000"/>
              <a:buFont typeface="Wingdings" pitchFamily="2" charset="2"/>
              <a:buChar char="§"/>
              <a:defRPr sz="1400"/>
            </a:lvl1pPr>
            <a:lvl2pPr marL="457200" indent="-182880">
              <a:spcBef>
                <a:spcPts val="100"/>
              </a:spcBef>
              <a:buClr>
                <a:schemeClr val="accent1"/>
              </a:buClr>
              <a:buFont typeface="Wingdings" pitchFamily="2" charset="2"/>
              <a:buChar char="§"/>
              <a:defRPr sz="1400"/>
            </a:lvl2pPr>
            <a:lvl3pPr marL="731520" indent="-182880">
              <a:spcBef>
                <a:spcPts val="100"/>
              </a:spcBef>
              <a:buClr>
                <a:schemeClr val="accent1"/>
              </a:buClr>
              <a:buFont typeface="Wingdings" pitchFamily="2" charset="2"/>
              <a:buChar char="§"/>
              <a:defRPr sz="1400"/>
            </a:lvl3pPr>
            <a:lvl4pPr marL="1005840" indent="-182880">
              <a:spcBef>
                <a:spcPts val="100"/>
              </a:spcBef>
              <a:buClr>
                <a:schemeClr val="accent1"/>
              </a:buClr>
              <a:buFont typeface="Wingdings" pitchFamily="2" charset="2"/>
              <a:buChar char="§"/>
              <a:defRPr sz="1400"/>
            </a:lvl4pPr>
            <a:lvl5pPr>
              <a:defRPr sz="1000"/>
            </a:lvl5pPr>
          </a:lstStyle>
          <a:p>
            <a:pPr lvl="0"/>
            <a:r>
              <a:rPr lang="en-US"/>
              <a:t>Click to edit Master text styles</a:t>
            </a:r>
          </a:p>
          <a:p>
            <a:pPr lvl="1"/>
            <a:r>
              <a:rPr lang="en-US"/>
              <a:t>Second level</a:t>
            </a:r>
          </a:p>
        </p:txBody>
      </p:sp>
      <p:sp>
        <p:nvSpPr>
          <p:cNvPr id="21" name="Text Placeholder 65">
            <a:extLst>
              <a:ext uri="{FF2B5EF4-FFF2-40B4-BE49-F238E27FC236}">
                <a16:creationId xmlns:a16="http://schemas.microsoft.com/office/drawing/2014/main" id="{D605C39A-5C7E-D643-A157-FB5BB0ECB533}"/>
              </a:ext>
            </a:extLst>
          </p:cNvPr>
          <p:cNvSpPr>
            <a:spLocks noGrp="1"/>
          </p:cNvSpPr>
          <p:nvPr>
            <p:ph type="body" sz="quarter" idx="32" hasCustomPrompt="1"/>
          </p:nvPr>
        </p:nvSpPr>
        <p:spPr>
          <a:xfrm>
            <a:off x="1261243" y="3145150"/>
            <a:ext cx="2444641" cy="1143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anchor="ctr" anchorCtr="1">
            <a:normAutofit/>
          </a:bodyPr>
          <a:lstStyle>
            <a:lvl1pPr marL="0" indent="0" algn="ctr">
              <a:buNone/>
              <a:defRPr sz="2000" b="1" baseline="0">
                <a:solidFill>
                  <a:schemeClr val="bg1"/>
                </a:solidFill>
                <a:latin typeface="Calibri" panose="020F0502020204030204" pitchFamily="34" charset="0"/>
                <a:cs typeface="Calibri" panose="020F0502020204030204" pitchFamily="34" charset="0"/>
              </a:defRPr>
            </a:lvl1pPr>
            <a:lvl2pPr>
              <a:defRPr>
                <a:latin typeface="Gill Sans"/>
                <a:cs typeface="Gill Sans"/>
              </a:defRPr>
            </a:lvl2pPr>
            <a:lvl3pPr>
              <a:defRPr>
                <a:latin typeface="Gill Sans"/>
                <a:cs typeface="Gill Sans"/>
              </a:defRPr>
            </a:lvl3pPr>
            <a:lvl4pPr>
              <a:defRPr>
                <a:latin typeface="Gill Sans"/>
                <a:cs typeface="Gill Sans"/>
              </a:defRPr>
            </a:lvl4pPr>
            <a:lvl5pPr>
              <a:defRPr>
                <a:latin typeface="Gill Sans"/>
                <a:cs typeface="Gill Sans"/>
              </a:defRPr>
            </a:lvl5pPr>
          </a:lstStyle>
          <a:p>
            <a:pPr lvl="0"/>
            <a:r>
              <a:rPr lang="en-US" dirty="0"/>
              <a:t>Call Out</a:t>
            </a:r>
          </a:p>
        </p:txBody>
      </p:sp>
      <p:sp>
        <p:nvSpPr>
          <p:cNvPr id="22" name="Text Placeholder 58">
            <a:extLst>
              <a:ext uri="{FF2B5EF4-FFF2-40B4-BE49-F238E27FC236}">
                <a16:creationId xmlns:a16="http://schemas.microsoft.com/office/drawing/2014/main" id="{23A2A2D7-4624-BB40-8154-B9A40796A67D}"/>
              </a:ext>
            </a:extLst>
          </p:cNvPr>
          <p:cNvSpPr>
            <a:spLocks noGrp="1"/>
          </p:cNvSpPr>
          <p:nvPr>
            <p:ph type="body" sz="quarter" idx="33"/>
          </p:nvPr>
        </p:nvSpPr>
        <p:spPr>
          <a:xfrm>
            <a:off x="4029734" y="4646312"/>
            <a:ext cx="6533165" cy="1143000"/>
          </a:xfrm>
          <a:prstGeom prst="rect">
            <a:avLst/>
          </a:prstGeom>
        </p:spPr>
        <p:txBody>
          <a:bodyPr lIns="0" tIns="0" rIns="0" bIns="0">
            <a:noAutofit/>
          </a:bodyPr>
          <a:lstStyle>
            <a:lvl1pPr marL="182880" indent="-182880">
              <a:spcBef>
                <a:spcPts val="500"/>
              </a:spcBef>
              <a:buClr>
                <a:schemeClr val="accent1"/>
              </a:buClr>
              <a:buSzPct val="120000"/>
              <a:buFont typeface="Wingdings" pitchFamily="2" charset="2"/>
              <a:buChar char="§"/>
              <a:defRPr sz="1400"/>
            </a:lvl1pPr>
            <a:lvl2pPr marL="457200" indent="-182880">
              <a:spcBef>
                <a:spcPts val="100"/>
              </a:spcBef>
              <a:buClr>
                <a:schemeClr val="accent1"/>
              </a:buClr>
              <a:buFont typeface="Wingdings" pitchFamily="2" charset="2"/>
              <a:buChar char="§"/>
              <a:defRPr sz="1400"/>
            </a:lvl2pPr>
            <a:lvl3pPr marL="731520" indent="-182880">
              <a:spcBef>
                <a:spcPts val="100"/>
              </a:spcBef>
              <a:buClr>
                <a:schemeClr val="accent1"/>
              </a:buClr>
              <a:buFont typeface="Wingdings" pitchFamily="2" charset="2"/>
              <a:buChar char="§"/>
              <a:defRPr sz="1400"/>
            </a:lvl3pPr>
            <a:lvl4pPr marL="1005840" indent="-182880">
              <a:spcBef>
                <a:spcPts val="100"/>
              </a:spcBef>
              <a:buClr>
                <a:schemeClr val="accent1"/>
              </a:buClr>
              <a:buFont typeface="Wingdings" pitchFamily="2" charset="2"/>
              <a:buChar char="§"/>
              <a:defRPr sz="1400"/>
            </a:lvl4pPr>
            <a:lvl5pPr>
              <a:defRPr sz="1000"/>
            </a:lvl5pPr>
          </a:lstStyle>
          <a:p>
            <a:pPr lvl="0"/>
            <a:r>
              <a:rPr lang="en-US"/>
              <a:t>Click to edit Master text styles</a:t>
            </a:r>
          </a:p>
          <a:p>
            <a:pPr lvl="1"/>
            <a:r>
              <a:rPr lang="en-US"/>
              <a:t>Second level</a:t>
            </a:r>
          </a:p>
        </p:txBody>
      </p:sp>
      <p:sp>
        <p:nvSpPr>
          <p:cNvPr id="24" name="Text Placeholder 65">
            <a:extLst>
              <a:ext uri="{FF2B5EF4-FFF2-40B4-BE49-F238E27FC236}">
                <a16:creationId xmlns:a16="http://schemas.microsoft.com/office/drawing/2014/main" id="{5BB877FA-85FE-3948-9D43-E42B93390EDA}"/>
              </a:ext>
            </a:extLst>
          </p:cNvPr>
          <p:cNvSpPr>
            <a:spLocks noGrp="1"/>
          </p:cNvSpPr>
          <p:nvPr>
            <p:ph type="body" sz="quarter" idx="34" hasCustomPrompt="1"/>
          </p:nvPr>
        </p:nvSpPr>
        <p:spPr>
          <a:xfrm>
            <a:off x="1261243" y="4646312"/>
            <a:ext cx="2444641" cy="1143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anchor="ctr" anchorCtr="1">
            <a:normAutofit/>
          </a:bodyPr>
          <a:lstStyle>
            <a:lvl1pPr marL="0" indent="0" algn="ctr">
              <a:buNone/>
              <a:defRPr sz="2000" b="1" baseline="0">
                <a:solidFill>
                  <a:schemeClr val="bg1"/>
                </a:solidFill>
                <a:latin typeface="Calibri" panose="020F0502020204030204" pitchFamily="34" charset="0"/>
                <a:cs typeface="Calibri" panose="020F0502020204030204" pitchFamily="34" charset="0"/>
              </a:defRPr>
            </a:lvl1pPr>
            <a:lvl2pPr>
              <a:defRPr>
                <a:latin typeface="Gill Sans"/>
                <a:cs typeface="Gill Sans"/>
              </a:defRPr>
            </a:lvl2pPr>
            <a:lvl3pPr>
              <a:defRPr>
                <a:latin typeface="Gill Sans"/>
                <a:cs typeface="Gill Sans"/>
              </a:defRPr>
            </a:lvl3pPr>
            <a:lvl4pPr>
              <a:defRPr>
                <a:latin typeface="Gill Sans"/>
                <a:cs typeface="Gill Sans"/>
              </a:defRPr>
            </a:lvl4pPr>
            <a:lvl5pPr>
              <a:defRPr>
                <a:latin typeface="Gill Sans"/>
                <a:cs typeface="Gill Sans"/>
              </a:defRPr>
            </a:lvl5pPr>
          </a:lstStyle>
          <a:p>
            <a:pPr lvl="0"/>
            <a:r>
              <a:rPr lang="en-US" dirty="0"/>
              <a:t>Call Out</a:t>
            </a:r>
          </a:p>
        </p:txBody>
      </p:sp>
      <p:sp>
        <p:nvSpPr>
          <p:cNvPr id="17" name="Title 1">
            <a:extLst>
              <a:ext uri="{FF2B5EF4-FFF2-40B4-BE49-F238E27FC236}">
                <a16:creationId xmlns:a16="http://schemas.microsoft.com/office/drawing/2014/main" id="{CECFDA79-7DE4-4B27-8DF6-92CBCB1FD97E}"/>
              </a:ext>
            </a:extLst>
          </p:cNvPr>
          <p:cNvSpPr>
            <a:spLocks noGrp="1"/>
          </p:cNvSpPr>
          <p:nvPr>
            <p:ph type="title" hasCustomPrompt="1"/>
          </p:nvPr>
        </p:nvSpPr>
        <p:spPr>
          <a:xfrm>
            <a:off x="606056" y="270846"/>
            <a:ext cx="10972800" cy="517377"/>
          </a:xfrm>
          <a:prstGeom prst="rect">
            <a:avLst/>
          </a:prstGeom>
        </p:spPr>
        <p:txBody>
          <a:bodyPr vert="horz" anchor="t">
            <a:normAutofit/>
          </a:bodyPr>
          <a:lstStyle>
            <a:lvl1pPr algn="l">
              <a:defRPr sz="3000" b="1" cap="all" spc="20" baseline="0">
                <a:solidFill>
                  <a:schemeClr val="accent4"/>
                </a:solidFill>
                <a:latin typeface="+mn-lt"/>
              </a:defRPr>
            </a:lvl1pPr>
          </a:lstStyle>
          <a:p>
            <a:r>
              <a:rPr lang="en-US" dirty="0"/>
              <a:t>PAGE TITLE HEADER</a:t>
            </a:r>
          </a:p>
        </p:txBody>
      </p:sp>
      <p:sp>
        <p:nvSpPr>
          <p:cNvPr id="18" name="Text Placeholder 3">
            <a:extLst>
              <a:ext uri="{FF2B5EF4-FFF2-40B4-BE49-F238E27FC236}">
                <a16:creationId xmlns:a16="http://schemas.microsoft.com/office/drawing/2014/main" id="{8801E211-58F9-4EF0-A264-7B31B88BCD49}"/>
              </a:ext>
            </a:extLst>
          </p:cNvPr>
          <p:cNvSpPr>
            <a:spLocks noGrp="1"/>
          </p:cNvSpPr>
          <p:nvPr>
            <p:ph type="body" sz="half" idx="2" hasCustomPrompt="1"/>
          </p:nvPr>
        </p:nvSpPr>
        <p:spPr>
          <a:xfrm>
            <a:off x="606056" y="788223"/>
            <a:ext cx="10972800" cy="336387"/>
          </a:xfrm>
          <a:prstGeom prst="rect">
            <a:avLst/>
          </a:prstGeom>
        </p:spPr>
        <p:txBody>
          <a:bodyPr>
            <a:noAutofit/>
          </a:bodyPr>
          <a:lstStyle>
            <a:lvl1pPr marL="0" indent="0">
              <a:lnSpc>
                <a:spcPct val="100000"/>
              </a:lnSpc>
              <a:spcBef>
                <a:spcPts val="0"/>
              </a:spcBef>
              <a:buNone/>
              <a:defRPr sz="18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Subhead copy goes here</a:t>
            </a:r>
          </a:p>
        </p:txBody>
      </p:sp>
      <p:sp>
        <p:nvSpPr>
          <p:cNvPr id="19" name="Text Placeholder 3">
            <a:extLst>
              <a:ext uri="{FF2B5EF4-FFF2-40B4-BE49-F238E27FC236}">
                <a16:creationId xmlns:a16="http://schemas.microsoft.com/office/drawing/2014/main" id="{F74340CC-0418-46A1-80C9-F6B68D0A771B}"/>
              </a:ext>
            </a:extLst>
          </p:cNvPr>
          <p:cNvSpPr>
            <a:spLocks noGrp="1"/>
          </p:cNvSpPr>
          <p:nvPr>
            <p:ph type="body" sz="half" idx="14" hasCustomPrompt="1"/>
          </p:nvPr>
        </p:nvSpPr>
        <p:spPr>
          <a:xfrm>
            <a:off x="1850752" y="6376920"/>
            <a:ext cx="5874351" cy="336387"/>
          </a:xfrm>
          <a:prstGeom prst="rect">
            <a:avLst/>
          </a:prstGeom>
        </p:spPr>
        <p:txBody>
          <a:bodyPr>
            <a:normAutofit/>
          </a:bodyPr>
          <a:lstStyle>
            <a:lvl1pPr marL="0" indent="0">
              <a:lnSpc>
                <a:spcPct val="100000"/>
              </a:lnSpc>
              <a:spcBef>
                <a:spcPts val="0"/>
              </a:spcBef>
              <a:buNone/>
              <a:defRPr sz="9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1. Footnotes/sources go here</a:t>
            </a:r>
          </a:p>
        </p:txBody>
      </p:sp>
    </p:spTree>
    <p:extLst>
      <p:ext uri="{BB962C8B-B14F-4D97-AF65-F5344CB8AC3E}">
        <p14:creationId xmlns:p14="http://schemas.microsoft.com/office/powerpoint/2010/main" val="1574739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Yellow Slide Title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82DFE5E-5939-4866-9A7F-BA0CABCCF7F0}"/>
              </a:ext>
            </a:extLst>
          </p:cNvPr>
          <p:cNvGraphicFramePr>
            <a:graphicFrameLocks noChangeAspect="1"/>
          </p:cNvGraphicFramePr>
          <p:nvPr userDrawn="1">
            <p:custDataLst>
              <p:tags r:id="rId2"/>
            </p:custDataLst>
            <p:extLst>
              <p:ext uri="{D42A27DB-BD31-4B8C-83A1-F6EECF244321}">
                <p14:modId xmlns:p14="http://schemas.microsoft.com/office/powerpoint/2010/main" val="23707228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47" name="think-cell Slide" r:id="rId4" imgW="395" imgH="394" progId="TCLayout.ActiveDocument.1">
                  <p:embed/>
                </p:oleObj>
              </mc:Choice>
              <mc:Fallback>
                <p:oleObj name="think-cell Slide" r:id="rId4" imgW="395" imgH="394" progId="TCLayout.ActiveDocument.1">
                  <p:embed/>
                  <p:pic>
                    <p:nvPicPr>
                      <p:cNvPr id="3" name="Object 2" hidden="1">
                        <a:extLst>
                          <a:ext uri="{FF2B5EF4-FFF2-40B4-BE49-F238E27FC236}">
                            <a16:creationId xmlns:a16="http://schemas.microsoft.com/office/drawing/2014/main" id="{082DFE5E-5939-4866-9A7F-BA0CABCCF7F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E0821B04-5B42-CD4C-A23B-8DEF131613A3}"/>
              </a:ext>
            </a:extLst>
          </p:cNvPr>
          <p:cNvSpPr/>
          <p:nvPr userDrawn="1"/>
        </p:nvSpPr>
        <p:spPr>
          <a:xfrm>
            <a:off x="0" y="3969"/>
            <a:ext cx="12192000" cy="1762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ABC9"/>
              </a:solidFill>
            </a:endParaRPr>
          </a:p>
        </p:txBody>
      </p:sp>
      <p:sp>
        <p:nvSpPr>
          <p:cNvPr id="14" name="Title 1">
            <a:extLst>
              <a:ext uri="{FF2B5EF4-FFF2-40B4-BE49-F238E27FC236}">
                <a16:creationId xmlns:a16="http://schemas.microsoft.com/office/drawing/2014/main" id="{E9481D5D-96EC-A944-BB3C-78FA27167DA9}"/>
              </a:ext>
            </a:extLst>
          </p:cNvPr>
          <p:cNvSpPr>
            <a:spLocks noGrp="1"/>
          </p:cNvSpPr>
          <p:nvPr>
            <p:ph type="title" hasCustomPrompt="1"/>
          </p:nvPr>
        </p:nvSpPr>
        <p:spPr>
          <a:xfrm>
            <a:off x="606055" y="270846"/>
            <a:ext cx="10962167" cy="517377"/>
          </a:xfrm>
          <a:prstGeom prst="rect">
            <a:avLst/>
          </a:prstGeom>
        </p:spPr>
        <p:txBody>
          <a:bodyPr vert="horz" anchor="t">
            <a:normAutofit/>
          </a:bodyPr>
          <a:lstStyle>
            <a:lvl1pPr algn="l">
              <a:defRPr sz="3000" b="1" cap="all" spc="20" baseline="0">
                <a:solidFill>
                  <a:schemeClr val="accent5"/>
                </a:solidFill>
                <a:latin typeface="+mn-lt"/>
              </a:defRPr>
            </a:lvl1pPr>
          </a:lstStyle>
          <a:p>
            <a:r>
              <a:rPr lang="en-US" dirty="0"/>
              <a:t>PAGE TITLE HEADER</a:t>
            </a:r>
          </a:p>
        </p:txBody>
      </p:sp>
      <p:sp>
        <p:nvSpPr>
          <p:cNvPr id="23" name="Rectangle 22">
            <a:extLst>
              <a:ext uri="{FF2B5EF4-FFF2-40B4-BE49-F238E27FC236}">
                <a16:creationId xmlns:a16="http://schemas.microsoft.com/office/drawing/2014/main" id="{7006F5D0-9684-7E48-B29D-7A916582F057}"/>
              </a:ext>
            </a:extLst>
          </p:cNvPr>
          <p:cNvSpPr/>
          <p:nvPr userDrawn="1"/>
        </p:nvSpPr>
        <p:spPr>
          <a:xfrm>
            <a:off x="8253830" y="6443324"/>
            <a:ext cx="3778600" cy="215444"/>
          </a:xfrm>
          <a:prstGeom prst="rect">
            <a:avLst/>
          </a:prstGeom>
        </p:spPr>
        <p:txBody>
          <a:bodyPr wrap="none">
            <a:spAutoFit/>
          </a:bodyPr>
          <a:lstStyle/>
          <a:p>
            <a:pPr algn="r"/>
            <a:r>
              <a:rPr lang="en-US" sz="800" cap="none" spc="300" baseline="0" dirty="0">
                <a:solidFill>
                  <a:schemeClr val="tx1">
                    <a:alpha val="50000"/>
                  </a:schemeClr>
                </a:solidFill>
                <a:latin typeface="Calibri" panose="020F0502020204030204" pitchFamily="34" charset="0"/>
              </a:rPr>
              <a:t>SOCIAL FINANCE  |  © </a:t>
            </a:r>
            <a:fld id="{2D79AE42-4F24-443C-BC44-8A1BC50125CA}" type="datetimeyyyy">
              <a:rPr lang="en-US" sz="800" cap="none" spc="300" baseline="0" smtClean="0">
                <a:solidFill>
                  <a:schemeClr val="tx1">
                    <a:alpha val="50000"/>
                  </a:schemeClr>
                </a:solidFill>
                <a:latin typeface="Calibri" panose="020F0502020204030204" pitchFamily="34" charset="0"/>
              </a:rPr>
              <a:t>2023</a:t>
            </a:fld>
            <a:r>
              <a:rPr lang="en-US" sz="800" cap="none" spc="300" baseline="0" dirty="0">
                <a:solidFill>
                  <a:schemeClr val="tx1">
                    <a:alpha val="50000"/>
                  </a:schemeClr>
                </a:solidFill>
                <a:latin typeface="Calibri" panose="020F0502020204030204" pitchFamily="34" charset="0"/>
              </a:rPr>
              <a:t> CONFIDENTIAL  </a:t>
            </a:r>
            <a:fld id="{448B16B1-6328-2241-B0A0-20CC0D702F39}" type="slidenum">
              <a:rPr lang="en-US" sz="800" cap="none" spc="300" baseline="0" smtClean="0">
                <a:solidFill>
                  <a:schemeClr val="tx1">
                    <a:alpha val="50000"/>
                  </a:schemeClr>
                </a:solidFill>
                <a:latin typeface="Calibri" panose="020F0502020204030204" pitchFamily="34" charset="0"/>
              </a:rPr>
              <a:pPr algn="r"/>
              <a:t>‹#›</a:t>
            </a:fld>
            <a:endParaRPr lang="en-US" sz="800" cap="none" spc="300" baseline="0" dirty="0">
              <a:solidFill>
                <a:schemeClr val="tx1">
                  <a:alpha val="50000"/>
                </a:schemeClr>
              </a:solidFill>
              <a:latin typeface="Calibri" panose="020F0502020204030204" pitchFamily="34" charset="0"/>
            </a:endParaRPr>
          </a:p>
        </p:txBody>
      </p:sp>
      <p:pic>
        <p:nvPicPr>
          <p:cNvPr id="16" name="Picture 15">
            <a:extLst>
              <a:ext uri="{FF2B5EF4-FFF2-40B4-BE49-F238E27FC236}">
                <a16:creationId xmlns:a16="http://schemas.microsoft.com/office/drawing/2014/main" id="{307A8DB0-80E5-3F48-BB9A-90E831D08B0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57493" y="6428581"/>
            <a:ext cx="1057723" cy="220663"/>
          </a:xfrm>
          <a:prstGeom prst="rect">
            <a:avLst/>
          </a:prstGeom>
        </p:spPr>
      </p:pic>
      <p:sp>
        <p:nvSpPr>
          <p:cNvPr id="8" name="Text Placeholder 3">
            <a:extLst>
              <a:ext uri="{FF2B5EF4-FFF2-40B4-BE49-F238E27FC236}">
                <a16:creationId xmlns:a16="http://schemas.microsoft.com/office/drawing/2014/main" id="{ED3629DA-503B-0543-9D3C-614429918D82}"/>
              </a:ext>
            </a:extLst>
          </p:cNvPr>
          <p:cNvSpPr>
            <a:spLocks noGrp="1"/>
          </p:cNvSpPr>
          <p:nvPr>
            <p:ph type="body" sz="half" idx="2" hasCustomPrompt="1"/>
          </p:nvPr>
        </p:nvSpPr>
        <p:spPr>
          <a:xfrm>
            <a:off x="606055" y="788223"/>
            <a:ext cx="10962167" cy="336387"/>
          </a:xfrm>
          <a:prstGeom prst="rect">
            <a:avLst/>
          </a:prstGeom>
        </p:spPr>
        <p:txBody>
          <a:bodyPr>
            <a:noAutofit/>
          </a:bodyPr>
          <a:lstStyle>
            <a:lvl1pPr marL="0" indent="0">
              <a:lnSpc>
                <a:spcPct val="100000"/>
              </a:lnSpc>
              <a:spcBef>
                <a:spcPts val="0"/>
              </a:spcBef>
              <a:buNone/>
              <a:defRPr sz="18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Subhead copy goes here</a:t>
            </a:r>
          </a:p>
        </p:txBody>
      </p:sp>
      <p:sp>
        <p:nvSpPr>
          <p:cNvPr id="13" name="Text Placeholder 3">
            <a:extLst>
              <a:ext uri="{FF2B5EF4-FFF2-40B4-BE49-F238E27FC236}">
                <a16:creationId xmlns:a16="http://schemas.microsoft.com/office/drawing/2014/main" id="{602A4415-83A7-409E-B509-0896462AE396}"/>
              </a:ext>
            </a:extLst>
          </p:cNvPr>
          <p:cNvSpPr>
            <a:spLocks noGrp="1"/>
          </p:cNvSpPr>
          <p:nvPr>
            <p:ph type="body" sz="half" idx="14" hasCustomPrompt="1"/>
          </p:nvPr>
        </p:nvSpPr>
        <p:spPr>
          <a:xfrm>
            <a:off x="1850752" y="6376920"/>
            <a:ext cx="5874351" cy="336387"/>
          </a:xfrm>
          <a:prstGeom prst="rect">
            <a:avLst/>
          </a:prstGeom>
        </p:spPr>
        <p:txBody>
          <a:bodyPr>
            <a:normAutofit/>
          </a:bodyPr>
          <a:lstStyle>
            <a:lvl1pPr marL="0" indent="0">
              <a:lnSpc>
                <a:spcPct val="100000"/>
              </a:lnSpc>
              <a:spcBef>
                <a:spcPts val="0"/>
              </a:spcBef>
              <a:buNone/>
              <a:defRPr sz="9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1. Footnotes/sources go here</a:t>
            </a:r>
          </a:p>
        </p:txBody>
      </p:sp>
    </p:spTree>
    <p:extLst>
      <p:ext uri="{BB962C8B-B14F-4D97-AF65-F5344CB8AC3E}">
        <p14:creationId xmlns:p14="http://schemas.microsoft.com/office/powerpoint/2010/main" val="4660277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Yellow Slide Bullet Points">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5DEAEE4-7300-4B43-9955-EAEA3A3386D8}"/>
              </a:ext>
            </a:extLst>
          </p:cNvPr>
          <p:cNvGraphicFramePr>
            <a:graphicFrameLocks noChangeAspect="1"/>
          </p:cNvGraphicFramePr>
          <p:nvPr userDrawn="1">
            <p:custDataLst>
              <p:tags r:id="rId2"/>
            </p:custDataLst>
            <p:extLst>
              <p:ext uri="{D42A27DB-BD31-4B8C-83A1-F6EECF244321}">
                <p14:modId xmlns:p14="http://schemas.microsoft.com/office/powerpoint/2010/main" val="34136103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71"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05DEAEE4-7300-4B43-9955-EAEA3A3386D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E0821B04-5B42-CD4C-A23B-8DEF131613A3}"/>
              </a:ext>
            </a:extLst>
          </p:cNvPr>
          <p:cNvSpPr/>
          <p:nvPr userDrawn="1"/>
        </p:nvSpPr>
        <p:spPr>
          <a:xfrm>
            <a:off x="0" y="3969"/>
            <a:ext cx="12192000" cy="176212"/>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rgbClr val="00ABC9"/>
              </a:solidFill>
            </a:endParaRPr>
          </a:p>
        </p:txBody>
      </p:sp>
      <p:sp>
        <p:nvSpPr>
          <p:cNvPr id="23" name="Rectangle 22">
            <a:extLst>
              <a:ext uri="{FF2B5EF4-FFF2-40B4-BE49-F238E27FC236}">
                <a16:creationId xmlns:a16="http://schemas.microsoft.com/office/drawing/2014/main" id="{7006F5D0-9684-7E48-B29D-7A916582F057}"/>
              </a:ext>
            </a:extLst>
          </p:cNvPr>
          <p:cNvSpPr/>
          <p:nvPr userDrawn="1"/>
        </p:nvSpPr>
        <p:spPr>
          <a:xfrm>
            <a:off x="8253830" y="6443324"/>
            <a:ext cx="3778600" cy="215444"/>
          </a:xfrm>
          <a:prstGeom prst="rect">
            <a:avLst/>
          </a:prstGeom>
        </p:spPr>
        <p:txBody>
          <a:bodyPr wrap="none">
            <a:spAutoFit/>
          </a:bodyPr>
          <a:lstStyle/>
          <a:p>
            <a:pPr algn="r"/>
            <a:r>
              <a:rPr lang="en-US" sz="800" cap="none" spc="300" baseline="0" dirty="0">
                <a:solidFill>
                  <a:schemeClr val="tx1">
                    <a:alpha val="50000"/>
                  </a:schemeClr>
                </a:solidFill>
                <a:latin typeface="Calibri" panose="020F0502020204030204" pitchFamily="34" charset="0"/>
              </a:rPr>
              <a:t>SOCIAL FINANCE  |  © </a:t>
            </a:r>
            <a:fld id="{FD11CF6C-8038-4A68-BF0D-9251551B39E2}" type="datetimeyyyy">
              <a:rPr lang="en-US" sz="800" cap="none" spc="300" baseline="0" smtClean="0">
                <a:solidFill>
                  <a:schemeClr val="tx1">
                    <a:alpha val="50000"/>
                  </a:schemeClr>
                </a:solidFill>
                <a:latin typeface="Calibri" panose="020F0502020204030204" pitchFamily="34" charset="0"/>
              </a:rPr>
              <a:t>2023</a:t>
            </a:fld>
            <a:r>
              <a:rPr lang="en-US" sz="800" cap="none" spc="300" baseline="0" dirty="0">
                <a:solidFill>
                  <a:schemeClr val="tx1">
                    <a:alpha val="50000"/>
                  </a:schemeClr>
                </a:solidFill>
                <a:latin typeface="Calibri" panose="020F0502020204030204" pitchFamily="34" charset="0"/>
              </a:rPr>
              <a:t> CONFIDENTIAL  </a:t>
            </a:r>
            <a:fld id="{448B16B1-6328-2241-B0A0-20CC0D702F39}" type="slidenum">
              <a:rPr lang="en-US" sz="800" cap="none" spc="300" baseline="0" smtClean="0">
                <a:solidFill>
                  <a:schemeClr val="tx1">
                    <a:alpha val="50000"/>
                  </a:schemeClr>
                </a:solidFill>
                <a:latin typeface="Calibri" panose="020F0502020204030204" pitchFamily="34" charset="0"/>
              </a:rPr>
              <a:pPr algn="r"/>
              <a:t>‹#›</a:t>
            </a:fld>
            <a:endParaRPr lang="en-US" sz="800" cap="none" spc="300" baseline="0" dirty="0">
              <a:solidFill>
                <a:schemeClr val="tx1">
                  <a:alpha val="50000"/>
                </a:schemeClr>
              </a:solidFill>
              <a:latin typeface="Calibri" panose="020F0502020204030204" pitchFamily="34" charset="0"/>
            </a:endParaRPr>
          </a:p>
        </p:txBody>
      </p:sp>
      <p:pic>
        <p:nvPicPr>
          <p:cNvPr id="9" name="Picture 8">
            <a:extLst>
              <a:ext uri="{FF2B5EF4-FFF2-40B4-BE49-F238E27FC236}">
                <a16:creationId xmlns:a16="http://schemas.microsoft.com/office/drawing/2014/main" id="{D41888FC-6227-0B41-871A-86BD1083429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57493" y="6428581"/>
            <a:ext cx="1057723" cy="220663"/>
          </a:xfrm>
          <a:prstGeom prst="rect">
            <a:avLst/>
          </a:prstGeom>
        </p:spPr>
      </p:pic>
      <p:sp>
        <p:nvSpPr>
          <p:cNvPr id="11" name="Text Placeholder 2">
            <a:extLst>
              <a:ext uri="{FF2B5EF4-FFF2-40B4-BE49-F238E27FC236}">
                <a16:creationId xmlns:a16="http://schemas.microsoft.com/office/drawing/2014/main" id="{8F5FD4D8-6F9B-3A48-BB61-DE521AAC997B}"/>
              </a:ext>
            </a:extLst>
          </p:cNvPr>
          <p:cNvSpPr>
            <a:spLocks noGrp="1"/>
          </p:cNvSpPr>
          <p:nvPr>
            <p:ph idx="1"/>
          </p:nvPr>
        </p:nvSpPr>
        <p:spPr>
          <a:xfrm>
            <a:off x="606055" y="1515800"/>
            <a:ext cx="10986855" cy="46611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1">
            <a:extLst>
              <a:ext uri="{FF2B5EF4-FFF2-40B4-BE49-F238E27FC236}">
                <a16:creationId xmlns:a16="http://schemas.microsoft.com/office/drawing/2014/main" id="{7C1E0A0B-4306-4446-971B-5CECCDC407CA}"/>
              </a:ext>
            </a:extLst>
          </p:cNvPr>
          <p:cNvSpPr>
            <a:spLocks noGrp="1"/>
          </p:cNvSpPr>
          <p:nvPr>
            <p:ph type="title" hasCustomPrompt="1"/>
          </p:nvPr>
        </p:nvSpPr>
        <p:spPr>
          <a:xfrm>
            <a:off x="606055" y="270846"/>
            <a:ext cx="10962167" cy="517377"/>
          </a:xfrm>
          <a:prstGeom prst="rect">
            <a:avLst/>
          </a:prstGeom>
        </p:spPr>
        <p:txBody>
          <a:bodyPr vert="horz" anchor="t">
            <a:normAutofit/>
          </a:bodyPr>
          <a:lstStyle>
            <a:lvl1pPr algn="l">
              <a:defRPr sz="3000" b="1" cap="all" spc="20" baseline="0">
                <a:solidFill>
                  <a:schemeClr val="accent5"/>
                </a:solidFill>
                <a:latin typeface="+mn-lt"/>
              </a:defRPr>
            </a:lvl1pPr>
          </a:lstStyle>
          <a:p>
            <a:r>
              <a:rPr lang="en-US" dirty="0"/>
              <a:t>PAGE TITLE HEADER</a:t>
            </a:r>
          </a:p>
        </p:txBody>
      </p:sp>
      <p:sp>
        <p:nvSpPr>
          <p:cNvPr id="15" name="Text Placeholder 3">
            <a:extLst>
              <a:ext uri="{FF2B5EF4-FFF2-40B4-BE49-F238E27FC236}">
                <a16:creationId xmlns:a16="http://schemas.microsoft.com/office/drawing/2014/main" id="{3EE320E7-4FC5-4AB1-BAC6-939CF375536C}"/>
              </a:ext>
            </a:extLst>
          </p:cNvPr>
          <p:cNvSpPr>
            <a:spLocks noGrp="1"/>
          </p:cNvSpPr>
          <p:nvPr>
            <p:ph type="body" sz="half" idx="2" hasCustomPrompt="1"/>
          </p:nvPr>
        </p:nvSpPr>
        <p:spPr>
          <a:xfrm>
            <a:off x="606055" y="788223"/>
            <a:ext cx="10962167" cy="336387"/>
          </a:xfrm>
          <a:prstGeom prst="rect">
            <a:avLst/>
          </a:prstGeom>
        </p:spPr>
        <p:txBody>
          <a:bodyPr>
            <a:noAutofit/>
          </a:bodyPr>
          <a:lstStyle>
            <a:lvl1pPr marL="0" indent="0">
              <a:lnSpc>
                <a:spcPct val="100000"/>
              </a:lnSpc>
              <a:spcBef>
                <a:spcPts val="0"/>
              </a:spcBef>
              <a:buNone/>
              <a:defRPr sz="18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Subhead copy goes here</a:t>
            </a:r>
          </a:p>
        </p:txBody>
      </p:sp>
      <p:sp>
        <p:nvSpPr>
          <p:cNvPr id="16" name="Text Placeholder 3">
            <a:extLst>
              <a:ext uri="{FF2B5EF4-FFF2-40B4-BE49-F238E27FC236}">
                <a16:creationId xmlns:a16="http://schemas.microsoft.com/office/drawing/2014/main" id="{F9AC8C77-18E6-454B-9FAC-558D7268CE57}"/>
              </a:ext>
            </a:extLst>
          </p:cNvPr>
          <p:cNvSpPr>
            <a:spLocks noGrp="1"/>
          </p:cNvSpPr>
          <p:nvPr>
            <p:ph type="body" sz="half" idx="14" hasCustomPrompt="1"/>
          </p:nvPr>
        </p:nvSpPr>
        <p:spPr>
          <a:xfrm>
            <a:off x="1850752" y="6376920"/>
            <a:ext cx="5874351" cy="336387"/>
          </a:xfrm>
          <a:prstGeom prst="rect">
            <a:avLst/>
          </a:prstGeom>
        </p:spPr>
        <p:txBody>
          <a:bodyPr>
            <a:normAutofit/>
          </a:bodyPr>
          <a:lstStyle>
            <a:lvl1pPr marL="0" indent="0">
              <a:lnSpc>
                <a:spcPct val="100000"/>
              </a:lnSpc>
              <a:spcBef>
                <a:spcPts val="0"/>
              </a:spcBef>
              <a:buNone/>
              <a:defRPr sz="9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1. Footnotes/sources go here</a:t>
            </a:r>
          </a:p>
        </p:txBody>
      </p:sp>
    </p:spTree>
    <p:extLst>
      <p:ext uri="{BB962C8B-B14F-4D97-AF65-F5344CB8AC3E}">
        <p14:creationId xmlns:p14="http://schemas.microsoft.com/office/powerpoint/2010/main" val="232958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00998FE9-D9CB-8140-A605-15F9B7E33DB6}"/>
              </a:ext>
            </a:extLst>
          </p:cNvPr>
          <p:cNvSpPr>
            <a:spLocks noGrp="1"/>
          </p:cNvSpPr>
          <p:nvPr>
            <p:ph type="body" idx="1" hasCustomPrompt="1"/>
          </p:nvPr>
        </p:nvSpPr>
        <p:spPr>
          <a:xfrm>
            <a:off x="1028699" y="1747355"/>
            <a:ext cx="6485838" cy="522120"/>
          </a:xfrm>
          <a:prstGeom prst="rect">
            <a:avLst/>
          </a:prstGeom>
        </p:spPr>
        <p:txBody>
          <a:bodyPr>
            <a:noAutofit/>
          </a:bodyPr>
          <a:lstStyle>
            <a:lvl1pPr marL="0" indent="0">
              <a:buNone/>
              <a:defRPr sz="3200" cap="all" spc="300" baseline="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AGENDA FOR TODAY</a:t>
            </a:r>
          </a:p>
        </p:txBody>
      </p:sp>
      <p:sp>
        <p:nvSpPr>
          <p:cNvPr id="14" name="Rectangle 13">
            <a:extLst>
              <a:ext uri="{FF2B5EF4-FFF2-40B4-BE49-F238E27FC236}">
                <a16:creationId xmlns:a16="http://schemas.microsoft.com/office/drawing/2014/main" id="{F99939D5-D6FB-8B45-B469-13243711872B}"/>
              </a:ext>
            </a:extLst>
          </p:cNvPr>
          <p:cNvSpPr/>
          <p:nvPr userDrawn="1"/>
        </p:nvSpPr>
        <p:spPr>
          <a:xfrm>
            <a:off x="8253830" y="6443324"/>
            <a:ext cx="3778600" cy="215444"/>
          </a:xfrm>
          <a:prstGeom prst="rect">
            <a:avLst/>
          </a:prstGeom>
        </p:spPr>
        <p:txBody>
          <a:bodyPr wrap="none">
            <a:spAutoFit/>
          </a:bodyPr>
          <a:lstStyle/>
          <a:p>
            <a:pPr algn="r"/>
            <a:r>
              <a:rPr lang="en-US" sz="800" cap="none" spc="300" baseline="0" dirty="0">
                <a:solidFill>
                  <a:schemeClr val="tx1">
                    <a:alpha val="50000"/>
                  </a:schemeClr>
                </a:solidFill>
                <a:latin typeface="Calibri" panose="020F0502020204030204" pitchFamily="34" charset="0"/>
              </a:rPr>
              <a:t>SOCIAL FINANCE  |  © </a:t>
            </a:r>
            <a:fld id="{840CE867-D5B9-49C1-9F92-0277B2E41063}" type="datetimeyyyy">
              <a:rPr lang="en-US" sz="800" cap="none" spc="300" baseline="0" smtClean="0">
                <a:solidFill>
                  <a:schemeClr val="tx1">
                    <a:alpha val="50000"/>
                  </a:schemeClr>
                </a:solidFill>
                <a:latin typeface="Calibri" panose="020F0502020204030204" pitchFamily="34" charset="0"/>
              </a:rPr>
              <a:t>2023</a:t>
            </a:fld>
            <a:r>
              <a:rPr lang="en-US" sz="800" cap="none" spc="300" baseline="0" dirty="0">
                <a:solidFill>
                  <a:schemeClr val="tx1">
                    <a:alpha val="50000"/>
                  </a:schemeClr>
                </a:solidFill>
                <a:latin typeface="Calibri" panose="020F0502020204030204" pitchFamily="34" charset="0"/>
              </a:rPr>
              <a:t> CONFIDENTIAL  </a:t>
            </a:r>
            <a:fld id="{448B16B1-6328-2241-B0A0-20CC0D702F39}" type="slidenum">
              <a:rPr lang="en-US" sz="800" cap="none" spc="300" baseline="0" smtClean="0">
                <a:solidFill>
                  <a:schemeClr val="tx1">
                    <a:alpha val="50000"/>
                  </a:schemeClr>
                </a:solidFill>
                <a:latin typeface="Calibri" panose="020F0502020204030204" pitchFamily="34" charset="0"/>
              </a:rPr>
              <a:pPr algn="r"/>
              <a:t>‹#›</a:t>
            </a:fld>
            <a:endParaRPr lang="en-US" sz="800" cap="none" spc="300" baseline="0" dirty="0">
              <a:solidFill>
                <a:schemeClr val="tx1">
                  <a:alpha val="50000"/>
                </a:schemeClr>
              </a:solidFill>
              <a:latin typeface="Calibri" panose="020F0502020204030204" pitchFamily="34" charset="0"/>
            </a:endParaRPr>
          </a:p>
        </p:txBody>
      </p:sp>
      <p:pic>
        <p:nvPicPr>
          <p:cNvPr id="8" name="Picture 7">
            <a:extLst>
              <a:ext uri="{FF2B5EF4-FFF2-40B4-BE49-F238E27FC236}">
                <a16:creationId xmlns:a16="http://schemas.microsoft.com/office/drawing/2014/main" id="{809E3827-71FF-9043-A716-1792C71A7A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7493" y="6428581"/>
            <a:ext cx="1057723" cy="220663"/>
          </a:xfrm>
          <a:prstGeom prst="rect">
            <a:avLst/>
          </a:prstGeom>
        </p:spPr>
      </p:pic>
      <p:sp>
        <p:nvSpPr>
          <p:cNvPr id="13" name="Text Placeholder 3">
            <a:extLst>
              <a:ext uri="{FF2B5EF4-FFF2-40B4-BE49-F238E27FC236}">
                <a16:creationId xmlns:a16="http://schemas.microsoft.com/office/drawing/2014/main" id="{84426564-77FF-8D41-BA76-9641ECE6D8FF}"/>
              </a:ext>
            </a:extLst>
          </p:cNvPr>
          <p:cNvSpPr>
            <a:spLocks noGrp="1"/>
          </p:cNvSpPr>
          <p:nvPr>
            <p:ph type="body" sz="half" idx="2"/>
          </p:nvPr>
        </p:nvSpPr>
        <p:spPr>
          <a:xfrm>
            <a:off x="1133797" y="2699238"/>
            <a:ext cx="9323995" cy="2219600"/>
          </a:xfrm>
          <a:prstGeom prst="rect">
            <a:avLst/>
          </a:prstGeom>
        </p:spPr>
        <p:txBody>
          <a:bodyPr anchor="t">
            <a:noAutofit/>
          </a:bodyPr>
          <a:lstStyle>
            <a:lvl1pPr marL="342900" indent="-342900">
              <a:buAutoNum type="arabicPeriod"/>
              <a:defRPr sz="2400" b="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descr="Background pattern&#10;&#10;Description automatically generated">
            <a:extLst>
              <a:ext uri="{FF2B5EF4-FFF2-40B4-BE49-F238E27FC236}">
                <a16:creationId xmlns:a16="http://schemas.microsoft.com/office/drawing/2014/main" id="{D56310EA-2C41-4DA7-B4C2-C790CF3659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2192000" cy="1276350"/>
          </a:xfrm>
          <a:prstGeom prst="rect">
            <a:avLst/>
          </a:prstGeom>
        </p:spPr>
      </p:pic>
    </p:spTree>
    <p:extLst>
      <p:ext uri="{BB962C8B-B14F-4D97-AF65-F5344CB8AC3E}">
        <p14:creationId xmlns:p14="http://schemas.microsoft.com/office/powerpoint/2010/main" val="31076573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Yellow Slide Callouts">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E5D808B-F3D7-4658-A09D-7FF6CAE6E6BD}"/>
              </a:ext>
            </a:extLst>
          </p:cNvPr>
          <p:cNvGraphicFramePr>
            <a:graphicFrameLocks noChangeAspect="1"/>
          </p:cNvGraphicFramePr>
          <p:nvPr userDrawn="1">
            <p:custDataLst>
              <p:tags r:id="rId2"/>
            </p:custDataLst>
            <p:extLst>
              <p:ext uri="{D42A27DB-BD31-4B8C-83A1-F6EECF244321}">
                <p14:modId xmlns:p14="http://schemas.microsoft.com/office/powerpoint/2010/main" val="38520059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95"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2E5D808B-F3D7-4658-A09D-7FF6CAE6E6B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E0821B04-5B42-CD4C-A23B-8DEF131613A3}"/>
              </a:ext>
            </a:extLst>
          </p:cNvPr>
          <p:cNvSpPr/>
          <p:nvPr userDrawn="1"/>
        </p:nvSpPr>
        <p:spPr>
          <a:xfrm>
            <a:off x="0" y="3969"/>
            <a:ext cx="12192000" cy="176212"/>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rgbClr val="00ABC9"/>
              </a:solidFill>
            </a:endParaRPr>
          </a:p>
        </p:txBody>
      </p:sp>
      <p:sp>
        <p:nvSpPr>
          <p:cNvPr id="23" name="Rectangle 22">
            <a:extLst>
              <a:ext uri="{FF2B5EF4-FFF2-40B4-BE49-F238E27FC236}">
                <a16:creationId xmlns:a16="http://schemas.microsoft.com/office/drawing/2014/main" id="{7006F5D0-9684-7E48-B29D-7A916582F057}"/>
              </a:ext>
            </a:extLst>
          </p:cNvPr>
          <p:cNvSpPr/>
          <p:nvPr userDrawn="1"/>
        </p:nvSpPr>
        <p:spPr>
          <a:xfrm>
            <a:off x="8253830" y="6443324"/>
            <a:ext cx="3778600" cy="215444"/>
          </a:xfrm>
          <a:prstGeom prst="rect">
            <a:avLst/>
          </a:prstGeom>
        </p:spPr>
        <p:txBody>
          <a:bodyPr wrap="none">
            <a:spAutoFit/>
          </a:bodyPr>
          <a:lstStyle/>
          <a:p>
            <a:pPr algn="r"/>
            <a:r>
              <a:rPr lang="en-US" sz="800" cap="none" spc="300" baseline="0" dirty="0">
                <a:solidFill>
                  <a:schemeClr val="tx1">
                    <a:alpha val="50000"/>
                  </a:schemeClr>
                </a:solidFill>
                <a:latin typeface="Calibri" panose="020F0502020204030204" pitchFamily="34" charset="0"/>
              </a:rPr>
              <a:t>SOCIAL FINANCE  |  © </a:t>
            </a:r>
            <a:fld id="{77900C12-5648-4089-9964-A674DE311206}" type="datetimeyyyy">
              <a:rPr lang="en-US" sz="800" cap="none" spc="300" baseline="0" smtClean="0">
                <a:solidFill>
                  <a:schemeClr val="tx1">
                    <a:alpha val="50000"/>
                  </a:schemeClr>
                </a:solidFill>
                <a:latin typeface="Calibri" panose="020F0502020204030204" pitchFamily="34" charset="0"/>
              </a:rPr>
              <a:t>2023</a:t>
            </a:fld>
            <a:r>
              <a:rPr lang="en-US" sz="800" cap="none" spc="300" baseline="0" dirty="0">
                <a:solidFill>
                  <a:schemeClr val="tx1">
                    <a:alpha val="50000"/>
                  </a:schemeClr>
                </a:solidFill>
                <a:latin typeface="Calibri" panose="020F0502020204030204" pitchFamily="34" charset="0"/>
              </a:rPr>
              <a:t> CONFIDENTIAL  </a:t>
            </a:r>
            <a:fld id="{448B16B1-6328-2241-B0A0-20CC0D702F39}" type="slidenum">
              <a:rPr lang="en-US" sz="800" cap="none" spc="300" baseline="0" smtClean="0">
                <a:solidFill>
                  <a:schemeClr val="tx1">
                    <a:alpha val="50000"/>
                  </a:schemeClr>
                </a:solidFill>
                <a:latin typeface="Calibri" panose="020F0502020204030204" pitchFamily="34" charset="0"/>
              </a:rPr>
              <a:pPr algn="r"/>
              <a:t>‹#›</a:t>
            </a:fld>
            <a:endParaRPr lang="en-US" sz="800" cap="none" spc="300" baseline="0" dirty="0">
              <a:solidFill>
                <a:schemeClr val="tx1">
                  <a:alpha val="50000"/>
                </a:schemeClr>
              </a:solidFill>
              <a:latin typeface="Calibri" panose="020F0502020204030204" pitchFamily="34" charset="0"/>
            </a:endParaRPr>
          </a:p>
        </p:txBody>
      </p:sp>
      <p:pic>
        <p:nvPicPr>
          <p:cNvPr id="9" name="Picture 8">
            <a:extLst>
              <a:ext uri="{FF2B5EF4-FFF2-40B4-BE49-F238E27FC236}">
                <a16:creationId xmlns:a16="http://schemas.microsoft.com/office/drawing/2014/main" id="{D41888FC-6227-0B41-871A-86BD1083429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57493" y="6428581"/>
            <a:ext cx="1057723" cy="220663"/>
          </a:xfrm>
          <a:prstGeom prst="rect">
            <a:avLst/>
          </a:prstGeom>
        </p:spPr>
      </p:pic>
      <p:sp>
        <p:nvSpPr>
          <p:cNvPr id="11" name="Text Placeholder 58">
            <a:extLst>
              <a:ext uri="{FF2B5EF4-FFF2-40B4-BE49-F238E27FC236}">
                <a16:creationId xmlns:a16="http://schemas.microsoft.com/office/drawing/2014/main" id="{0E79065B-6EA1-764C-A2EF-20EC113A55AA}"/>
              </a:ext>
            </a:extLst>
          </p:cNvPr>
          <p:cNvSpPr>
            <a:spLocks noGrp="1"/>
          </p:cNvSpPr>
          <p:nvPr>
            <p:ph type="body" sz="quarter" idx="27"/>
          </p:nvPr>
        </p:nvSpPr>
        <p:spPr>
          <a:xfrm>
            <a:off x="4029734" y="1643988"/>
            <a:ext cx="6533165" cy="1143000"/>
          </a:xfrm>
          <a:prstGeom prst="rect">
            <a:avLst/>
          </a:prstGeom>
        </p:spPr>
        <p:txBody>
          <a:bodyPr lIns="0" tIns="0" rIns="0" bIns="0">
            <a:noAutofit/>
          </a:bodyPr>
          <a:lstStyle>
            <a:lvl1pPr marL="182880" indent="-182880">
              <a:spcBef>
                <a:spcPts val="500"/>
              </a:spcBef>
              <a:buClr>
                <a:schemeClr val="accent1"/>
              </a:buClr>
              <a:buSzPct val="120000"/>
              <a:buFont typeface="Wingdings" pitchFamily="2" charset="2"/>
              <a:buChar char="§"/>
              <a:defRPr sz="1400"/>
            </a:lvl1pPr>
            <a:lvl2pPr marL="457200" indent="-182880">
              <a:spcBef>
                <a:spcPts val="100"/>
              </a:spcBef>
              <a:buClr>
                <a:schemeClr val="accent1"/>
              </a:buClr>
              <a:buFont typeface="Wingdings" pitchFamily="2" charset="2"/>
              <a:buChar char="§"/>
              <a:defRPr sz="1400"/>
            </a:lvl2pPr>
            <a:lvl3pPr marL="731520" indent="-182880">
              <a:spcBef>
                <a:spcPts val="100"/>
              </a:spcBef>
              <a:buClr>
                <a:schemeClr val="accent1"/>
              </a:buClr>
              <a:buFont typeface="Wingdings" pitchFamily="2" charset="2"/>
              <a:buChar char="§"/>
              <a:defRPr sz="1400"/>
            </a:lvl3pPr>
            <a:lvl4pPr marL="1005840" indent="-182880">
              <a:spcBef>
                <a:spcPts val="100"/>
              </a:spcBef>
              <a:buClr>
                <a:schemeClr val="accent1"/>
              </a:buClr>
              <a:buFont typeface="Wingdings" pitchFamily="2" charset="2"/>
              <a:buChar char="§"/>
              <a:defRPr sz="1400"/>
            </a:lvl4pPr>
            <a:lvl5pPr>
              <a:defRPr sz="1000"/>
            </a:lvl5pPr>
          </a:lstStyle>
          <a:p>
            <a:pPr lvl="0"/>
            <a:r>
              <a:rPr lang="en-US"/>
              <a:t>Click to edit Master text styles</a:t>
            </a:r>
          </a:p>
          <a:p>
            <a:pPr lvl="1"/>
            <a:r>
              <a:rPr lang="en-US"/>
              <a:t>Second level</a:t>
            </a:r>
          </a:p>
        </p:txBody>
      </p:sp>
      <p:sp>
        <p:nvSpPr>
          <p:cNvPr id="15" name="Text Placeholder 65">
            <a:extLst>
              <a:ext uri="{FF2B5EF4-FFF2-40B4-BE49-F238E27FC236}">
                <a16:creationId xmlns:a16="http://schemas.microsoft.com/office/drawing/2014/main" id="{B74BAFF9-2D0B-5B48-9430-A91B57F2DD46}"/>
              </a:ext>
            </a:extLst>
          </p:cNvPr>
          <p:cNvSpPr>
            <a:spLocks noGrp="1"/>
          </p:cNvSpPr>
          <p:nvPr>
            <p:ph type="body" sz="quarter" idx="30" hasCustomPrompt="1"/>
          </p:nvPr>
        </p:nvSpPr>
        <p:spPr>
          <a:xfrm>
            <a:off x="1261243" y="1643988"/>
            <a:ext cx="2444641" cy="11430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anchor="ctr" anchorCtr="1">
            <a:normAutofit/>
          </a:bodyPr>
          <a:lstStyle>
            <a:lvl1pPr marL="0" indent="0" algn="ctr">
              <a:buNone/>
              <a:defRPr sz="2000" b="1" baseline="0">
                <a:solidFill>
                  <a:schemeClr val="tx1"/>
                </a:solidFill>
                <a:latin typeface="Calibri" panose="020F0502020204030204" pitchFamily="34" charset="0"/>
                <a:cs typeface="Calibri" panose="020F0502020204030204" pitchFamily="34" charset="0"/>
              </a:defRPr>
            </a:lvl1pPr>
            <a:lvl2pPr>
              <a:defRPr>
                <a:latin typeface="Gill Sans"/>
                <a:cs typeface="Gill Sans"/>
              </a:defRPr>
            </a:lvl2pPr>
            <a:lvl3pPr>
              <a:defRPr>
                <a:latin typeface="Gill Sans"/>
                <a:cs typeface="Gill Sans"/>
              </a:defRPr>
            </a:lvl3pPr>
            <a:lvl4pPr>
              <a:defRPr>
                <a:latin typeface="Gill Sans"/>
                <a:cs typeface="Gill Sans"/>
              </a:defRPr>
            </a:lvl4pPr>
            <a:lvl5pPr>
              <a:defRPr>
                <a:latin typeface="Gill Sans"/>
                <a:cs typeface="Gill Sans"/>
              </a:defRPr>
            </a:lvl5pPr>
          </a:lstStyle>
          <a:p>
            <a:pPr lvl="0"/>
            <a:r>
              <a:rPr lang="en-US" dirty="0"/>
              <a:t>Call Out</a:t>
            </a:r>
          </a:p>
        </p:txBody>
      </p:sp>
      <p:sp>
        <p:nvSpPr>
          <p:cNvPr id="20" name="Text Placeholder 58">
            <a:extLst>
              <a:ext uri="{FF2B5EF4-FFF2-40B4-BE49-F238E27FC236}">
                <a16:creationId xmlns:a16="http://schemas.microsoft.com/office/drawing/2014/main" id="{0215C523-1381-4548-AB73-B1C2119629E7}"/>
              </a:ext>
            </a:extLst>
          </p:cNvPr>
          <p:cNvSpPr>
            <a:spLocks noGrp="1"/>
          </p:cNvSpPr>
          <p:nvPr>
            <p:ph type="body" sz="quarter" idx="31"/>
          </p:nvPr>
        </p:nvSpPr>
        <p:spPr>
          <a:xfrm>
            <a:off x="4029734" y="3145150"/>
            <a:ext cx="6533165" cy="1143000"/>
          </a:xfrm>
          <a:prstGeom prst="rect">
            <a:avLst/>
          </a:prstGeom>
        </p:spPr>
        <p:txBody>
          <a:bodyPr lIns="0" tIns="0" rIns="0" bIns="0">
            <a:noAutofit/>
          </a:bodyPr>
          <a:lstStyle>
            <a:lvl1pPr marL="182880" indent="-182880">
              <a:spcBef>
                <a:spcPts val="500"/>
              </a:spcBef>
              <a:buClr>
                <a:schemeClr val="accent1"/>
              </a:buClr>
              <a:buSzPct val="120000"/>
              <a:buFont typeface="Wingdings" pitchFamily="2" charset="2"/>
              <a:buChar char="§"/>
              <a:defRPr sz="1400"/>
            </a:lvl1pPr>
            <a:lvl2pPr marL="457200" indent="-182880">
              <a:spcBef>
                <a:spcPts val="100"/>
              </a:spcBef>
              <a:buClr>
                <a:schemeClr val="accent1"/>
              </a:buClr>
              <a:buFont typeface="Wingdings" pitchFamily="2" charset="2"/>
              <a:buChar char="§"/>
              <a:defRPr sz="1400"/>
            </a:lvl2pPr>
            <a:lvl3pPr marL="731520" indent="-182880">
              <a:spcBef>
                <a:spcPts val="100"/>
              </a:spcBef>
              <a:buClr>
                <a:schemeClr val="accent1"/>
              </a:buClr>
              <a:buFont typeface="Wingdings" pitchFamily="2" charset="2"/>
              <a:buChar char="§"/>
              <a:defRPr sz="1400"/>
            </a:lvl3pPr>
            <a:lvl4pPr marL="1005840" indent="-182880">
              <a:spcBef>
                <a:spcPts val="100"/>
              </a:spcBef>
              <a:buClr>
                <a:schemeClr val="accent1"/>
              </a:buClr>
              <a:buFont typeface="Wingdings" pitchFamily="2" charset="2"/>
              <a:buChar char="§"/>
              <a:defRPr sz="1400"/>
            </a:lvl4pPr>
            <a:lvl5pPr>
              <a:defRPr sz="1000"/>
            </a:lvl5pPr>
          </a:lstStyle>
          <a:p>
            <a:pPr lvl="0"/>
            <a:r>
              <a:rPr lang="en-US"/>
              <a:t>Click to edit Master text styles</a:t>
            </a:r>
          </a:p>
          <a:p>
            <a:pPr lvl="1"/>
            <a:r>
              <a:rPr lang="en-US"/>
              <a:t>Second level</a:t>
            </a:r>
          </a:p>
        </p:txBody>
      </p:sp>
      <p:sp>
        <p:nvSpPr>
          <p:cNvPr id="21" name="Text Placeholder 65">
            <a:extLst>
              <a:ext uri="{FF2B5EF4-FFF2-40B4-BE49-F238E27FC236}">
                <a16:creationId xmlns:a16="http://schemas.microsoft.com/office/drawing/2014/main" id="{D605C39A-5C7E-D643-A157-FB5BB0ECB533}"/>
              </a:ext>
            </a:extLst>
          </p:cNvPr>
          <p:cNvSpPr>
            <a:spLocks noGrp="1"/>
          </p:cNvSpPr>
          <p:nvPr>
            <p:ph type="body" sz="quarter" idx="32" hasCustomPrompt="1"/>
          </p:nvPr>
        </p:nvSpPr>
        <p:spPr>
          <a:xfrm>
            <a:off x="1261243" y="3145150"/>
            <a:ext cx="2444641" cy="11430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anchor="ctr" anchorCtr="1">
            <a:normAutofit/>
          </a:bodyPr>
          <a:lstStyle>
            <a:lvl1pPr marL="0" indent="0" algn="ctr">
              <a:buNone/>
              <a:defRPr sz="2000" b="1" baseline="0">
                <a:solidFill>
                  <a:schemeClr val="tx1"/>
                </a:solidFill>
                <a:latin typeface="Calibri" panose="020F0502020204030204" pitchFamily="34" charset="0"/>
                <a:cs typeface="Calibri" panose="020F0502020204030204" pitchFamily="34" charset="0"/>
              </a:defRPr>
            </a:lvl1pPr>
            <a:lvl2pPr>
              <a:defRPr>
                <a:latin typeface="Gill Sans"/>
                <a:cs typeface="Gill Sans"/>
              </a:defRPr>
            </a:lvl2pPr>
            <a:lvl3pPr>
              <a:defRPr>
                <a:latin typeface="Gill Sans"/>
                <a:cs typeface="Gill Sans"/>
              </a:defRPr>
            </a:lvl3pPr>
            <a:lvl4pPr>
              <a:defRPr>
                <a:latin typeface="Gill Sans"/>
                <a:cs typeface="Gill Sans"/>
              </a:defRPr>
            </a:lvl4pPr>
            <a:lvl5pPr>
              <a:defRPr>
                <a:latin typeface="Gill Sans"/>
                <a:cs typeface="Gill Sans"/>
              </a:defRPr>
            </a:lvl5pPr>
          </a:lstStyle>
          <a:p>
            <a:pPr lvl="0"/>
            <a:r>
              <a:rPr lang="en-US" dirty="0"/>
              <a:t>Call Out</a:t>
            </a:r>
          </a:p>
        </p:txBody>
      </p:sp>
      <p:sp>
        <p:nvSpPr>
          <p:cNvPr id="22" name="Text Placeholder 58">
            <a:extLst>
              <a:ext uri="{FF2B5EF4-FFF2-40B4-BE49-F238E27FC236}">
                <a16:creationId xmlns:a16="http://schemas.microsoft.com/office/drawing/2014/main" id="{23A2A2D7-4624-BB40-8154-B9A40796A67D}"/>
              </a:ext>
            </a:extLst>
          </p:cNvPr>
          <p:cNvSpPr>
            <a:spLocks noGrp="1"/>
          </p:cNvSpPr>
          <p:nvPr>
            <p:ph type="body" sz="quarter" idx="33"/>
          </p:nvPr>
        </p:nvSpPr>
        <p:spPr>
          <a:xfrm>
            <a:off x="4029734" y="4646312"/>
            <a:ext cx="6533165" cy="1143000"/>
          </a:xfrm>
          <a:prstGeom prst="rect">
            <a:avLst/>
          </a:prstGeom>
        </p:spPr>
        <p:txBody>
          <a:bodyPr lIns="0" tIns="0" rIns="0" bIns="0">
            <a:noAutofit/>
          </a:bodyPr>
          <a:lstStyle>
            <a:lvl1pPr marL="182880" indent="-182880">
              <a:spcBef>
                <a:spcPts val="500"/>
              </a:spcBef>
              <a:buClr>
                <a:schemeClr val="accent1"/>
              </a:buClr>
              <a:buSzPct val="120000"/>
              <a:buFont typeface="Wingdings" pitchFamily="2" charset="2"/>
              <a:buChar char="§"/>
              <a:defRPr sz="1400"/>
            </a:lvl1pPr>
            <a:lvl2pPr marL="457200" indent="-182880">
              <a:spcBef>
                <a:spcPts val="100"/>
              </a:spcBef>
              <a:buClr>
                <a:schemeClr val="accent1"/>
              </a:buClr>
              <a:buFont typeface="Wingdings" pitchFamily="2" charset="2"/>
              <a:buChar char="§"/>
              <a:defRPr sz="1400"/>
            </a:lvl2pPr>
            <a:lvl3pPr marL="731520" indent="-182880">
              <a:spcBef>
                <a:spcPts val="100"/>
              </a:spcBef>
              <a:buClr>
                <a:schemeClr val="accent1"/>
              </a:buClr>
              <a:buFont typeface="Wingdings" pitchFamily="2" charset="2"/>
              <a:buChar char="§"/>
              <a:defRPr sz="1400"/>
            </a:lvl3pPr>
            <a:lvl4pPr marL="1005840" indent="-182880">
              <a:spcBef>
                <a:spcPts val="100"/>
              </a:spcBef>
              <a:buClr>
                <a:schemeClr val="accent1"/>
              </a:buClr>
              <a:buFont typeface="Wingdings" pitchFamily="2" charset="2"/>
              <a:buChar char="§"/>
              <a:defRPr sz="1400"/>
            </a:lvl4pPr>
            <a:lvl5pPr>
              <a:defRPr sz="1000"/>
            </a:lvl5pPr>
          </a:lstStyle>
          <a:p>
            <a:pPr lvl="0"/>
            <a:r>
              <a:rPr lang="en-US"/>
              <a:t>Click to edit Master text styles</a:t>
            </a:r>
          </a:p>
          <a:p>
            <a:pPr lvl="1"/>
            <a:r>
              <a:rPr lang="en-US"/>
              <a:t>Second level</a:t>
            </a:r>
          </a:p>
        </p:txBody>
      </p:sp>
      <p:sp>
        <p:nvSpPr>
          <p:cNvPr id="24" name="Text Placeholder 65">
            <a:extLst>
              <a:ext uri="{FF2B5EF4-FFF2-40B4-BE49-F238E27FC236}">
                <a16:creationId xmlns:a16="http://schemas.microsoft.com/office/drawing/2014/main" id="{5BB877FA-85FE-3948-9D43-E42B93390EDA}"/>
              </a:ext>
            </a:extLst>
          </p:cNvPr>
          <p:cNvSpPr>
            <a:spLocks noGrp="1"/>
          </p:cNvSpPr>
          <p:nvPr>
            <p:ph type="body" sz="quarter" idx="34" hasCustomPrompt="1"/>
          </p:nvPr>
        </p:nvSpPr>
        <p:spPr>
          <a:xfrm>
            <a:off x="1261243" y="4646312"/>
            <a:ext cx="2444641" cy="11430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anchor="ctr" anchorCtr="1">
            <a:normAutofit/>
          </a:bodyPr>
          <a:lstStyle>
            <a:lvl1pPr marL="0" indent="0" algn="ctr">
              <a:buNone/>
              <a:defRPr sz="2000" b="1" baseline="0">
                <a:solidFill>
                  <a:schemeClr val="tx1"/>
                </a:solidFill>
                <a:latin typeface="Calibri" panose="020F0502020204030204" pitchFamily="34" charset="0"/>
                <a:cs typeface="Calibri" panose="020F0502020204030204" pitchFamily="34" charset="0"/>
              </a:defRPr>
            </a:lvl1pPr>
            <a:lvl2pPr>
              <a:defRPr>
                <a:latin typeface="Gill Sans"/>
                <a:cs typeface="Gill Sans"/>
              </a:defRPr>
            </a:lvl2pPr>
            <a:lvl3pPr>
              <a:defRPr>
                <a:latin typeface="Gill Sans"/>
                <a:cs typeface="Gill Sans"/>
              </a:defRPr>
            </a:lvl3pPr>
            <a:lvl4pPr>
              <a:defRPr>
                <a:latin typeface="Gill Sans"/>
                <a:cs typeface="Gill Sans"/>
              </a:defRPr>
            </a:lvl4pPr>
            <a:lvl5pPr>
              <a:defRPr>
                <a:latin typeface="Gill Sans"/>
                <a:cs typeface="Gill Sans"/>
              </a:defRPr>
            </a:lvl5pPr>
          </a:lstStyle>
          <a:p>
            <a:pPr lvl="0"/>
            <a:r>
              <a:rPr lang="en-US" dirty="0"/>
              <a:t>Call Out</a:t>
            </a:r>
          </a:p>
        </p:txBody>
      </p:sp>
      <p:sp>
        <p:nvSpPr>
          <p:cNvPr id="17" name="Title 1">
            <a:extLst>
              <a:ext uri="{FF2B5EF4-FFF2-40B4-BE49-F238E27FC236}">
                <a16:creationId xmlns:a16="http://schemas.microsoft.com/office/drawing/2014/main" id="{EB1511D9-912D-4E29-A9B9-C46D525628F0}"/>
              </a:ext>
            </a:extLst>
          </p:cNvPr>
          <p:cNvSpPr>
            <a:spLocks noGrp="1"/>
          </p:cNvSpPr>
          <p:nvPr>
            <p:ph type="title" hasCustomPrompt="1"/>
          </p:nvPr>
        </p:nvSpPr>
        <p:spPr>
          <a:xfrm>
            <a:off x="606055" y="270846"/>
            <a:ext cx="10962167" cy="517377"/>
          </a:xfrm>
          <a:prstGeom prst="rect">
            <a:avLst/>
          </a:prstGeom>
        </p:spPr>
        <p:txBody>
          <a:bodyPr vert="horz" anchor="t">
            <a:normAutofit/>
          </a:bodyPr>
          <a:lstStyle>
            <a:lvl1pPr algn="l">
              <a:defRPr sz="3000" b="1" cap="all" spc="20" baseline="0">
                <a:solidFill>
                  <a:schemeClr val="accent5"/>
                </a:solidFill>
                <a:latin typeface="+mn-lt"/>
              </a:defRPr>
            </a:lvl1pPr>
          </a:lstStyle>
          <a:p>
            <a:r>
              <a:rPr lang="en-US" dirty="0"/>
              <a:t>PAGE TITLE HEADER</a:t>
            </a:r>
          </a:p>
        </p:txBody>
      </p:sp>
      <p:sp>
        <p:nvSpPr>
          <p:cNvPr id="18" name="Text Placeholder 3">
            <a:extLst>
              <a:ext uri="{FF2B5EF4-FFF2-40B4-BE49-F238E27FC236}">
                <a16:creationId xmlns:a16="http://schemas.microsoft.com/office/drawing/2014/main" id="{B1CCBD6F-FBAD-4302-B1D6-E922BF4673EF}"/>
              </a:ext>
            </a:extLst>
          </p:cNvPr>
          <p:cNvSpPr>
            <a:spLocks noGrp="1"/>
          </p:cNvSpPr>
          <p:nvPr>
            <p:ph type="body" sz="half" idx="2" hasCustomPrompt="1"/>
          </p:nvPr>
        </p:nvSpPr>
        <p:spPr>
          <a:xfrm>
            <a:off x="606055" y="788223"/>
            <a:ext cx="10962167" cy="336387"/>
          </a:xfrm>
          <a:prstGeom prst="rect">
            <a:avLst/>
          </a:prstGeom>
        </p:spPr>
        <p:txBody>
          <a:bodyPr>
            <a:noAutofit/>
          </a:bodyPr>
          <a:lstStyle>
            <a:lvl1pPr marL="0" indent="0">
              <a:lnSpc>
                <a:spcPct val="100000"/>
              </a:lnSpc>
              <a:spcBef>
                <a:spcPts val="0"/>
              </a:spcBef>
              <a:buNone/>
              <a:defRPr sz="18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Subhead copy goes here</a:t>
            </a:r>
          </a:p>
        </p:txBody>
      </p:sp>
      <p:sp>
        <p:nvSpPr>
          <p:cNvPr id="19" name="Text Placeholder 3">
            <a:extLst>
              <a:ext uri="{FF2B5EF4-FFF2-40B4-BE49-F238E27FC236}">
                <a16:creationId xmlns:a16="http://schemas.microsoft.com/office/drawing/2014/main" id="{821074B3-9A73-4653-9755-36D315523AB0}"/>
              </a:ext>
            </a:extLst>
          </p:cNvPr>
          <p:cNvSpPr>
            <a:spLocks noGrp="1"/>
          </p:cNvSpPr>
          <p:nvPr>
            <p:ph type="body" sz="half" idx="14" hasCustomPrompt="1"/>
          </p:nvPr>
        </p:nvSpPr>
        <p:spPr>
          <a:xfrm>
            <a:off x="1850752" y="6376920"/>
            <a:ext cx="5874351" cy="336387"/>
          </a:xfrm>
          <a:prstGeom prst="rect">
            <a:avLst/>
          </a:prstGeom>
        </p:spPr>
        <p:txBody>
          <a:bodyPr>
            <a:normAutofit/>
          </a:bodyPr>
          <a:lstStyle>
            <a:lvl1pPr marL="0" indent="0">
              <a:lnSpc>
                <a:spcPct val="100000"/>
              </a:lnSpc>
              <a:spcBef>
                <a:spcPts val="0"/>
              </a:spcBef>
              <a:buNone/>
              <a:defRPr sz="9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1. Footnotes/sources go here</a:t>
            </a:r>
          </a:p>
        </p:txBody>
      </p:sp>
    </p:spTree>
    <p:extLst>
      <p:ext uri="{BB962C8B-B14F-4D97-AF65-F5344CB8AC3E}">
        <p14:creationId xmlns:p14="http://schemas.microsoft.com/office/powerpoint/2010/main" val="13209075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sclosure">
    <p:spTree>
      <p:nvGrpSpPr>
        <p:cNvPr id="1" name=""/>
        <p:cNvGrpSpPr/>
        <p:nvPr/>
      </p:nvGrpSpPr>
      <p:grpSpPr>
        <a:xfrm>
          <a:off x="0" y="0"/>
          <a:ext cx="0" cy="0"/>
          <a:chOff x="0" y="0"/>
          <a:chExt cx="0" cy="0"/>
        </a:xfrm>
      </p:grpSpPr>
      <p:sp>
        <p:nvSpPr>
          <p:cNvPr id="17" name="TextBox 16"/>
          <p:cNvSpPr txBox="1"/>
          <p:nvPr userDrawn="1"/>
        </p:nvSpPr>
        <p:spPr>
          <a:xfrm>
            <a:off x="1293285" y="1828801"/>
            <a:ext cx="9730316" cy="3547533"/>
          </a:xfrm>
          <a:prstGeom prst="rect">
            <a:avLst/>
          </a:prstGeom>
        </p:spPr>
        <p:txBody>
          <a:bodyPr wrap="square" lIns="0" tIns="0" rIns="0" bIns="0" rtlCol="0">
            <a:noAutofit/>
          </a:bodyPr>
          <a:lstStyle/>
          <a:p>
            <a:pPr marL="228600" indent="-228600">
              <a:buClr>
                <a:schemeClr val="tx2"/>
              </a:buClr>
              <a:buSzPct val="120000"/>
              <a:buFont typeface="Cambria" pitchFamily="18" charset="0"/>
              <a:buChar char="•"/>
            </a:pPr>
            <a:endParaRPr lang="en-US" sz="1000" dirty="0"/>
          </a:p>
        </p:txBody>
      </p:sp>
      <p:sp>
        <p:nvSpPr>
          <p:cNvPr id="21" name="TextBox 20"/>
          <p:cNvSpPr txBox="1"/>
          <p:nvPr userDrawn="1"/>
        </p:nvSpPr>
        <p:spPr>
          <a:xfrm>
            <a:off x="698500" y="1447801"/>
            <a:ext cx="10783653" cy="4123267"/>
          </a:xfrm>
          <a:prstGeom prst="rect">
            <a:avLst/>
          </a:prstGeom>
        </p:spPr>
        <p:txBody>
          <a:bodyPr wrap="square" lIns="0" tIns="0" rIns="0" bIns="0" rtlCol="0">
            <a:noAutofit/>
          </a:bodyPr>
          <a:lstStyle/>
          <a:p>
            <a:r>
              <a:rPr lang="en-US" sz="1400" b="0" dirty="0">
                <a:solidFill>
                  <a:schemeClr val="accent2">
                    <a:lumMod val="10000"/>
                  </a:schemeClr>
                </a:solidFill>
                <a:latin typeface="+mn-lt"/>
                <a:ea typeface="Verdana" pitchFamily="34" charset="0"/>
                <a:cs typeface="Verdana" pitchFamily="34" charset="0"/>
              </a:rPr>
              <a:t>The information in this presentation is not a recommendation or an offer of any securities and is provided solely for your informational purposes. Any references to securities listed in this document are not intended to constitute a current or past recommendation, investment advice of any kind, or a solicitation of an offer to buy or sell any securities or investment services. As described in this presentation, investments in Social Impact Bonds, Career Impact Bonds, other impact finance products, and any securities involve various risks, including potential loss of the invested principal. Investors should consider their individual financial objectives and investment risks when evaluating a security. Past performance is not a guarantee or indicator of future results or returns. </a:t>
            </a:r>
          </a:p>
          <a:p>
            <a:endParaRPr lang="en-US" sz="1400" b="0" dirty="0">
              <a:solidFill>
                <a:schemeClr val="accent2">
                  <a:lumMod val="10000"/>
                </a:schemeClr>
              </a:solidFill>
              <a:latin typeface="+mn-lt"/>
              <a:ea typeface="Verdana" pitchFamily="34" charset="0"/>
              <a:cs typeface="Verdana" pitchFamily="34" charset="0"/>
            </a:endParaRPr>
          </a:p>
          <a:p>
            <a:r>
              <a:rPr lang="en-US" sz="1400" b="0" dirty="0">
                <a:solidFill>
                  <a:schemeClr val="accent2">
                    <a:lumMod val="10000"/>
                  </a:schemeClr>
                </a:solidFill>
                <a:latin typeface="+mn-lt"/>
                <a:ea typeface="Verdana" pitchFamily="34" charset="0"/>
                <a:cs typeface="Verdana" pitchFamily="34" charset="0"/>
              </a:rPr>
              <a:t>In preparation of this presentation, the authors used sources that they believe to be reliable but cannot guarantee their accuracy or completeness. The content of this presentation is current as of the date of its writing without regard to the date on which you may access this information, and is subject to change at any time and for any reason.</a:t>
            </a:r>
          </a:p>
          <a:p>
            <a:endParaRPr lang="en-US" sz="1400" b="0" dirty="0">
              <a:solidFill>
                <a:schemeClr val="accent2">
                  <a:lumMod val="10000"/>
                </a:schemeClr>
              </a:solidFill>
              <a:latin typeface="+mn-lt"/>
              <a:ea typeface="Verdana" pitchFamily="34" charset="0"/>
              <a:cs typeface="Verdana" pitchFamily="34" charset="0"/>
            </a:endParaRPr>
          </a:p>
          <a:p>
            <a:r>
              <a:rPr lang="en-US" sz="1400" b="0" dirty="0">
                <a:solidFill>
                  <a:schemeClr val="accent2">
                    <a:lumMod val="10000"/>
                  </a:schemeClr>
                </a:solidFill>
                <a:latin typeface="+mn-lt"/>
                <a:ea typeface="Verdana" pitchFamily="34" charset="0"/>
                <a:cs typeface="Verdana" pitchFamily="34" charset="0"/>
              </a:rPr>
              <a:t>Social Finance does not provide tax advice. Accordingly, any discussion of US tax matters included in this presentation are not intended to be written or used, and cannot be used, in connection with the promotion, marketing, or recommendation by anyone (affiliated or not affiliated with Social Finance) of any security. Please consult your tax or financial professional about your specific situation.</a:t>
            </a:r>
          </a:p>
          <a:p>
            <a:endParaRPr lang="en-US" sz="1050" b="0" dirty="0">
              <a:solidFill>
                <a:schemeClr val="accent2">
                  <a:lumMod val="10000"/>
                </a:schemeClr>
              </a:solidFill>
              <a:latin typeface="+mn-lt"/>
              <a:ea typeface="Verdana" pitchFamily="34" charset="0"/>
              <a:cs typeface="Verdana" pitchFamily="34" charset="0"/>
            </a:endParaRPr>
          </a:p>
          <a:p>
            <a:pPr marL="228600" indent="-228600">
              <a:buClr>
                <a:schemeClr val="tx2"/>
              </a:buClr>
              <a:buSzPct val="120000"/>
              <a:buFont typeface="Cambria" pitchFamily="18" charset="0"/>
              <a:buChar char="•"/>
            </a:pPr>
            <a:endParaRPr lang="en-US" sz="1050" dirty="0">
              <a:latin typeface="+mn-lt"/>
            </a:endParaRPr>
          </a:p>
        </p:txBody>
      </p:sp>
      <p:sp>
        <p:nvSpPr>
          <p:cNvPr id="15" name="TextBox 14"/>
          <p:cNvSpPr txBox="1"/>
          <p:nvPr userDrawn="1"/>
        </p:nvSpPr>
        <p:spPr>
          <a:xfrm>
            <a:off x="698502" y="394995"/>
            <a:ext cx="9730316" cy="510528"/>
          </a:xfrm>
          <a:prstGeom prst="rect">
            <a:avLst/>
          </a:prstGeom>
        </p:spPr>
        <p:txBody>
          <a:bodyPr wrap="square" lIns="0" tIns="0" rIns="0" bIns="0" rtlCol="0" anchor="ctr">
            <a:noAutofit/>
          </a:bodyPr>
          <a:lstStyle/>
          <a:p>
            <a:pPr marL="0" indent="0">
              <a:buClr>
                <a:schemeClr val="tx2"/>
              </a:buClr>
              <a:buSzPct val="120000"/>
              <a:buFont typeface="Cambria" pitchFamily="18" charset="0"/>
              <a:buNone/>
            </a:pPr>
            <a:r>
              <a:rPr lang="en-US" sz="3000" b="1" cap="all" dirty="0">
                <a:solidFill>
                  <a:srgbClr val="00ABC9"/>
                </a:solidFill>
                <a:latin typeface="+mn-lt"/>
              </a:rPr>
              <a:t>disclosure</a:t>
            </a:r>
          </a:p>
        </p:txBody>
      </p:sp>
      <p:pic>
        <p:nvPicPr>
          <p:cNvPr id="5" name="Picture 4">
            <a:extLst>
              <a:ext uri="{FF2B5EF4-FFF2-40B4-BE49-F238E27FC236}">
                <a16:creationId xmlns:a16="http://schemas.microsoft.com/office/drawing/2014/main" id="{7061D1E9-C1C3-4A09-A6C5-95E9D8D731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7493" y="6428581"/>
            <a:ext cx="1057723" cy="220663"/>
          </a:xfrm>
          <a:prstGeom prst="rect">
            <a:avLst/>
          </a:prstGeom>
        </p:spPr>
      </p:pic>
      <p:sp>
        <p:nvSpPr>
          <p:cNvPr id="6" name="Rectangle 5">
            <a:extLst>
              <a:ext uri="{FF2B5EF4-FFF2-40B4-BE49-F238E27FC236}">
                <a16:creationId xmlns:a16="http://schemas.microsoft.com/office/drawing/2014/main" id="{902A7219-EC39-4296-BF50-C1F568BC3D16}"/>
              </a:ext>
            </a:extLst>
          </p:cNvPr>
          <p:cNvSpPr/>
          <p:nvPr userDrawn="1"/>
        </p:nvSpPr>
        <p:spPr>
          <a:xfrm>
            <a:off x="8253830" y="6443324"/>
            <a:ext cx="3778600" cy="215444"/>
          </a:xfrm>
          <a:prstGeom prst="rect">
            <a:avLst/>
          </a:prstGeom>
        </p:spPr>
        <p:txBody>
          <a:bodyPr wrap="none">
            <a:spAutoFit/>
          </a:bodyPr>
          <a:lstStyle/>
          <a:p>
            <a:pPr algn="r"/>
            <a:r>
              <a:rPr lang="en-US" sz="800" cap="none" spc="300" baseline="0" dirty="0">
                <a:solidFill>
                  <a:schemeClr val="tx1">
                    <a:alpha val="50000"/>
                  </a:schemeClr>
                </a:solidFill>
                <a:latin typeface="Calibri" panose="020F0502020204030204" pitchFamily="34" charset="0"/>
              </a:rPr>
              <a:t>SOCIAL FINANCE  |  © </a:t>
            </a:r>
            <a:fld id="{78B899BD-F488-45FB-BAA6-3BD1D4428769}" type="datetimeyyyy">
              <a:rPr lang="en-US" sz="800" cap="none" spc="300" baseline="0" smtClean="0">
                <a:solidFill>
                  <a:schemeClr val="tx1">
                    <a:alpha val="50000"/>
                  </a:schemeClr>
                </a:solidFill>
                <a:latin typeface="Calibri" panose="020F0502020204030204" pitchFamily="34" charset="0"/>
              </a:rPr>
              <a:t>2023</a:t>
            </a:fld>
            <a:r>
              <a:rPr lang="en-US" sz="800" cap="none" spc="300" baseline="0" dirty="0">
                <a:solidFill>
                  <a:schemeClr val="tx1">
                    <a:alpha val="50000"/>
                  </a:schemeClr>
                </a:solidFill>
                <a:latin typeface="Calibri" panose="020F0502020204030204" pitchFamily="34" charset="0"/>
              </a:rPr>
              <a:t> CONFIDENTIAL  </a:t>
            </a:r>
            <a:fld id="{448B16B1-6328-2241-B0A0-20CC0D702F39}" type="slidenum">
              <a:rPr lang="en-US" sz="800" cap="none" spc="300" baseline="0" smtClean="0">
                <a:solidFill>
                  <a:schemeClr val="tx1">
                    <a:alpha val="50000"/>
                  </a:schemeClr>
                </a:solidFill>
                <a:latin typeface="Calibri" panose="020F0502020204030204" pitchFamily="34" charset="0"/>
              </a:rPr>
              <a:pPr algn="r"/>
              <a:t>‹#›</a:t>
            </a:fld>
            <a:endParaRPr lang="en-US" sz="800" cap="none" spc="300" baseline="0" dirty="0">
              <a:solidFill>
                <a:schemeClr val="tx1">
                  <a:alpha val="50000"/>
                </a:schemeClr>
              </a:solidFill>
              <a:latin typeface="Calibri" panose="020F0502020204030204" pitchFamily="34" charset="0"/>
            </a:endParaRPr>
          </a:p>
        </p:txBody>
      </p:sp>
    </p:spTree>
    <p:extLst>
      <p:ext uri="{BB962C8B-B14F-4D97-AF65-F5344CB8AC3E}">
        <p14:creationId xmlns:p14="http://schemas.microsoft.com/office/powerpoint/2010/main" val="927406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02304A6-2D64-4791-ADA7-BD20A5931977}"/>
              </a:ext>
            </a:extLst>
          </p:cNvPr>
          <p:cNvGraphicFramePr>
            <a:graphicFrameLocks noChangeAspect="1"/>
          </p:cNvGraphicFramePr>
          <p:nvPr userDrawn="1">
            <p:custDataLst>
              <p:tags r:id="rId2"/>
            </p:custDataLst>
            <p:extLst>
              <p:ext uri="{D42A27DB-BD31-4B8C-83A1-F6EECF244321}">
                <p14:modId xmlns:p14="http://schemas.microsoft.com/office/powerpoint/2010/main" val="29372326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11" name="think-cell Slide" r:id="rId4" imgW="395" imgH="394" progId="TCLayout.ActiveDocument.1">
                  <p:embed/>
                </p:oleObj>
              </mc:Choice>
              <mc:Fallback>
                <p:oleObj name="think-cell Slide" r:id="rId4" imgW="395" imgH="394" progId="TCLayout.ActiveDocument.1">
                  <p:embed/>
                  <p:pic>
                    <p:nvPicPr>
                      <p:cNvPr id="3" name="Object 2" hidden="1">
                        <a:extLst>
                          <a:ext uri="{FF2B5EF4-FFF2-40B4-BE49-F238E27FC236}">
                            <a16:creationId xmlns:a16="http://schemas.microsoft.com/office/drawing/2014/main" id="{F02304A6-2D64-4791-ADA7-BD20A593197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descr="Text&#10;&#10;Description automatically generated">
            <a:extLst>
              <a:ext uri="{FF2B5EF4-FFF2-40B4-BE49-F238E27FC236}">
                <a16:creationId xmlns:a16="http://schemas.microsoft.com/office/drawing/2014/main" id="{97394A18-EF51-4632-BB5F-5BEBC4BD6FA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8C1CD605-95C7-EC42-8558-3A71312B2619}"/>
              </a:ext>
            </a:extLst>
          </p:cNvPr>
          <p:cNvSpPr>
            <a:spLocks noGrp="1"/>
          </p:cNvSpPr>
          <p:nvPr>
            <p:ph type="title" hasCustomPrompt="1"/>
          </p:nvPr>
        </p:nvSpPr>
        <p:spPr>
          <a:xfrm>
            <a:off x="1028699" y="2910961"/>
            <a:ext cx="5600701" cy="1042702"/>
          </a:xfrm>
          <a:prstGeom prst="rect">
            <a:avLst/>
          </a:prstGeom>
        </p:spPr>
        <p:txBody>
          <a:bodyPr vert="horz" anchor="ctr">
            <a:normAutofit/>
          </a:bodyPr>
          <a:lstStyle>
            <a:lvl1pPr fontAlgn="b">
              <a:defRPr lang="en-US" sz="4400" b="1" cap="none" baseline="0" dirty="0">
                <a:solidFill>
                  <a:srgbClr val="00ABC9"/>
                </a:solidFill>
                <a:latin typeface="Calibri" panose="020F0502020204030204" pitchFamily="34" charset="0"/>
              </a:defRPr>
            </a:lvl1pPr>
          </a:lstStyle>
          <a:p>
            <a:pPr>
              <a:lnSpc>
                <a:spcPts val="5580"/>
              </a:lnSpc>
            </a:pPr>
            <a:r>
              <a:rPr lang="en-US" sz="6000" b="1" dirty="0">
                <a:solidFill>
                  <a:srgbClr val="00ABC9"/>
                </a:solidFill>
                <a:latin typeface="+mn-lt"/>
              </a:rPr>
              <a:t>Divider Title</a:t>
            </a:r>
          </a:p>
        </p:txBody>
      </p:sp>
      <p:pic>
        <p:nvPicPr>
          <p:cNvPr id="5" name="Picture 4">
            <a:extLst>
              <a:ext uri="{FF2B5EF4-FFF2-40B4-BE49-F238E27FC236}">
                <a16:creationId xmlns:a16="http://schemas.microsoft.com/office/drawing/2014/main" id="{F7206BDD-AC9D-8D40-A2CE-FFD2C1B1527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57493" y="6428581"/>
            <a:ext cx="1057723" cy="220663"/>
          </a:xfrm>
          <a:prstGeom prst="rect">
            <a:avLst/>
          </a:prstGeom>
        </p:spPr>
      </p:pic>
    </p:spTree>
    <p:extLst>
      <p:ext uri="{BB962C8B-B14F-4D97-AF65-F5344CB8AC3E}">
        <p14:creationId xmlns:p14="http://schemas.microsoft.com/office/powerpoint/2010/main" val="2485642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Tabs Slid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39E5879-2521-4171-A24E-9DCC56D870E7}"/>
              </a:ext>
            </a:extLst>
          </p:cNvPr>
          <p:cNvGraphicFramePr>
            <a:graphicFrameLocks noChangeAspect="1"/>
          </p:cNvGraphicFramePr>
          <p:nvPr userDrawn="1">
            <p:custDataLst>
              <p:tags r:id="rId2"/>
            </p:custDataLst>
            <p:extLst>
              <p:ext uri="{D42A27DB-BD31-4B8C-83A1-F6EECF244321}">
                <p14:modId xmlns:p14="http://schemas.microsoft.com/office/powerpoint/2010/main" val="16824169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35" name="think-cell Slide" r:id="rId4" imgW="395" imgH="394" progId="TCLayout.ActiveDocument.1">
                  <p:embed/>
                </p:oleObj>
              </mc:Choice>
              <mc:Fallback>
                <p:oleObj name="think-cell Slide" r:id="rId4" imgW="395" imgH="394" progId="TCLayout.ActiveDocument.1">
                  <p:embed/>
                  <p:pic>
                    <p:nvPicPr>
                      <p:cNvPr id="3" name="Object 2" hidden="1">
                        <a:extLst>
                          <a:ext uri="{FF2B5EF4-FFF2-40B4-BE49-F238E27FC236}">
                            <a16:creationId xmlns:a16="http://schemas.microsoft.com/office/drawing/2014/main" id="{439E5879-2521-4171-A24E-9DCC56D870E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9" name="Picture 18" descr="A picture containing funnel chart&#10;&#10;Description automatically generated">
            <a:extLst>
              <a:ext uri="{FF2B5EF4-FFF2-40B4-BE49-F238E27FC236}">
                <a16:creationId xmlns:a16="http://schemas.microsoft.com/office/drawing/2014/main" id="{5DF0CFB4-E336-47FC-AAE8-D793EC008873}"/>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l="16303" t="29695" r="13506" b="3536"/>
          <a:stretch/>
        </p:blipFill>
        <p:spPr>
          <a:xfrm>
            <a:off x="1987826" y="1797966"/>
            <a:ext cx="8557591" cy="4578954"/>
          </a:xfrm>
          <a:prstGeom prst="rect">
            <a:avLst/>
          </a:prstGeom>
        </p:spPr>
      </p:pic>
      <p:pic>
        <p:nvPicPr>
          <p:cNvPr id="26" name="Picture 25">
            <a:extLst>
              <a:ext uri="{FF2B5EF4-FFF2-40B4-BE49-F238E27FC236}">
                <a16:creationId xmlns:a16="http://schemas.microsoft.com/office/drawing/2014/main" id="{8F51B2B1-F04C-264F-A673-320B12A1DA98}"/>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57493" y="6428581"/>
            <a:ext cx="1057723" cy="220663"/>
          </a:xfrm>
          <a:prstGeom prst="rect">
            <a:avLst/>
          </a:prstGeom>
        </p:spPr>
      </p:pic>
      <p:sp>
        <p:nvSpPr>
          <p:cNvPr id="10" name="Rectangle 9">
            <a:extLst>
              <a:ext uri="{FF2B5EF4-FFF2-40B4-BE49-F238E27FC236}">
                <a16:creationId xmlns:a16="http://schemas.microsoft.com/office/drawing/2014/main" id="{E0821B04-5B42-CD4C-A23B-8DEF131613A3}"/>
              </a:ext>
            </a:extLst>
          </p:cNvPr>
          <p:cNvSpPr/>
          <p:nvPr userDrawn="1"/>
        </p:nvSpPr>
        <p:spPr>
          <a:xfrm>
            <a:off x="0" y="3969"/>
            <a:ext cx="12192000" cy="176212"/>
          </a:xfrm>
          <a:prstGeom prst="rect">
            <a:avLst/>
          </a:prstGeom>
          <a:solidFill>
            <a:srgbClr val="00A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ABC9"/>
              </a:solidFill>
            </a:endParaRPr>
          </a:p>
        </p:txBody>
      </p:sp>
      <p:sp>
        <p:nvSpPr>
          <p:cNvPr id="14" name="Title 1">
            <a:extLst>
              <a:ext uri="{FF2B5EF4-FFF2-40B4-BE49-F238E27FC236}">
                <a16:creationId xmlns:a16="http://schemas.microsoft.com/office/drawing/2014/main" id="{E9481D5D-96EC-A944-BB3C-78FA27167DA9}"/>
              </a:ext>
            </a:extLst>
          </p:cNvPr>
          <p:cNvSpPr>
            <a:spLocks noGrp="1"/>
          </p:cNvSpPr>
          <p:nvPr>
            <p:ph type="title" hasCustomPrompt="1"/>
          </p:nvPr>
        </p:nvSpPr>
        <p:spPr>
          <a:xfrm>
            <a:off x="603504" y="270846"/>
            <a:ext cx="10991596" cy="517377"/>
          </a:xfrm>
          <a:prstGeom prst="rect">
            <a:avLst/>
          </a:prstGeom>
        </p:spPr>
        <p:txBody>
          <a:bodyPr vert="horz" anchor="t">
            <a:normAutofit/>
          </a:bodyPr>
          <a:lstStyle>
            <a:lvl1pPr algn="l">
              <a:defRPr sz="3000" b="1" cap="all" spc="20" baseline="0">
                <a:solidFill>
                  <a:srgbClr val="00ABC9"/>
                </a:solidFill>
                <a:latin typeface="+mn-lt"/>
              </a:defRPr>
            </a:lvl1pPr>
          </a:lstStyle>
          <a:p>
            <a:r>
              <a:rPr lang="en-US" dirty="0"/>
              <a:t>PAGE TITLE HEADER</a:t>
            </a:r>
          </a:p>
        </p:txBody>
      </p:sp>
      <p:sp>
        <p:nvSpPr>
          <p:cNvPr id="15" name="Text Placeholder 3">
            <a:extLst>
              <a:ext uri="{FF2B5EF4-FFF2-40B4-BE49-F238E27FC236}">
                <a16:creationId xmlns:a16="http://schemas.microsoft.com/office/drawing/2014/main" id="{1E2913FA-7DDC-BF44-8C07-86B696934F8A}"/>
              </a:ext>
            </a:extLst>
          </p:cNvPr>
          <p:cNvSpPr>
            <a:spLocks noGrp="1"/>
          </p:cNvSpPr>
          <p:nvPr>
            <p:ph type="body" sz="half" idx="2" hasCustomPrompt="1"/>
          </p:nvPr>
        </p:nvSpPr>
        <p:spPr>
          <a:xfrm>
            <a:off x="603504" y="788223"/>
            <a:ext cx="10991596" cy="897377"/>
          </a:xfrm>
          <a:prstGeom prst="rect">
            <a:avLst/>
          </a:prstGeom>
        </p:spPr>
        <p:txBody>
          <a:bodyPr>
            <a:normAutofit/>
          </a:bodyPr>
          <a:lstStyle>
            <a:lvl1pPr marL="0" indent="0">
              <a:lnSpc>
                <a:spcPct val="100000"/>
              </a:lnSpc>
              <a:spcBef>
                <a:spcPts val="0"/>
              </a:spcBef>
              <a:buNone/>
              <a:defRPr sz="18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Subhead copy goes here</a:t>
            </a:r>
          </a:p>
        </p:txBody>
      </p:sp>
      <p:sp>
        <p:nvSpPr>
          <p:cNvPr id="23" name="Rectangle 22">
            <a:extLst>
              <a:ext uri="{FF2B5EF4-FFF2-40B4-BE49-F238E27FC236}">
                <a16:creationId xmlns:a16="http://schemas.microsoft.com/office/drawing/2014/main" id="{7006F5D0-9684-7E48-B29D-7A916582F057}"/>
              </a:ext>
            </a:extLst>
          </p:cNvPr>
          <p:cNvSpPr/>
          <p:nvPr userDrawn="1"/>
        </p:nvSpPr>
        <p:spPr>
          <a:xfrm>
            <a:off x="8253830" y="6443324"/>
            <a:ext cx="3778600" cy="215444"/>
          </a:xfrm>
          <a:prstGeom prst="rect">
            <a:avLst/>
          </a:prstGeom>
        </p:spPr>
        <p:txBody>
          <a:bodyPr wrap="none">
            <a:spAutoFit/>
          </a:bodyPr>
          <a:lstStyle/>
          <a:p>
            <a:pPr algn="r"/>
            <a:r>
              <a:rPr lang="en-US" sz="800" cap="none" spc="300" baseline="0" dirty="0">
                <a:solidFill>
                  <a:schemeClr val="tx1">
                    <a:alpha val="50000"/>
                  </a:schemeClr>
                </a:solidFill>
                <a:latin typeface="Calibri" panose="020F0502020204030204" pitchFamily="34" charset="0"/>
              </a:rPr>
              <a:t>SOCIAL FINANCE  |  © </a:t>
            </a:r>
            <a:fld id="{9AF9E5C9-EE37-4A32-BE36-658143DFE4B0}" type="datetimeyyyy">
              <a:rPr lang="en-US" sz="800" cap="none" spc="300" baseline="0" smtClean="0">
                <a:solidFill>
                  <a:schemeClr val="tx1">
                    <a:alpha val="50000"/>
                  </a:schemeClr>
                </a:solidFill>
                <a:latin typeface="Calibri" panose="020F0502020204030204" pitchFamily="34" charset="0"/>
              </a:rPr>
              <a:t>2023</a:t>
            </a:fld>
            <a:r>
              <a:rPr lang="en-US" sz="800" cap="none" spc="300" baseline="0" dirty="0">
                <a:solidFill>
                  <a:schemeClr val="tx1">
                    <a:alpha val="50000"/>
                  </a:schemeClr>
                </a:solidFill>
                <a:latin typeface="Calibri" panose="020F0502020204030204" pitchFamily="34" charset="0"/>
              </a:rPr>
              <a:t> CONFIDENTIAL  </a:t>
            </a:r>
            <a:fld id="{448B16B1-6328-2241-B0A0-20CC0D702F39}" type="slidenum">
              <a:rPr lang="en-US" sz="800" cap="none" spc="300" baseline="0" smtClean="0">
                <a:solidFill>
                  <a:schemeClr val="tx1">
                    <a:alpha val="50000"/>
                  </a:schemeClr>
                </a:solidFill>
                <a:latin typeface="Calibri" panose="020F0502020204030204" pitchFamily="34" charset="0"/>
              </a:rPr>
              <a:pPr algn="r"/>
              <a:t>‹#›</a:t>
            </a:fld>
            <a:endParaRPr lang="en-US" sz="800" cap="none" spc="300" baseline="0" dirty="0">
              <a:solidFill>
                <a:schemeClr val="tx1">
                  <a:alpha val="50000"/>
                </a:schemeClr>
              </a:solidFill>
              <a:latin typeface="Calibri" panose="020F0502020204030204" pitchFamily="34" charset="0"/>
            </a:endParaRPr>
          </a:p>
        </p:txBody>
      </p:sp>
      <p:sp>
        <p:nvSpPr>
          <p:cNvPr id="9" name="Text Placeholder 3">
            <a:extLst>
              <a:ext uri="{FF2B5EF4-FFF2-40B4-BE49-F238E27FC236}">
                <a16:creationId xmlns:a16="http://schemas.microsoft.com/office/drawing/2014/main" id="{618F231E-E4A7-5D4C-86C9-4B9B3809EB94}"/>
              </a:ext>
            </a:extLst>
          </p:cNvPr>
          <p:cNvSpPr>
            <a:spLocks noGrp="1"/>
          </p:cNvSpPr>
          <p:nvPr>
            <p:ph type="body" sz="half" idx="10" hasCustomPrompt="1"/>
          </p:nvPr>
        </p:nvSpPr>
        <p:spPr>
          <a:xfrm>
            <a:off x="4125120" y="2195222"/>
            <a:ext cx="1589880" cy="1063411"/>
          </a:xfrm>
          <a:prstGeom prst="rect">
            <a:avLst/>
          </a:prstGeom>
        </p:spPr>
        <p:txBody>
          <a:bodyPr anchor="ctr">
            <a:normAutofit/>
          </a:bodyPr>
          <a:lstStyle>
            <a:lvl1pPr marL="0" indent="0">
              <a:lnSpc>
                <a:spcPct val="100000"/>
              </a:lnSpc>
              <a:buNone/>
              <a:defRPr sz="1100" baseline="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Subhead copy goes here</a:t>
            </a:r>
          </a:p>
        </p:txBody>
      </p:sp>
      <p:sp>
        <p:nvSpPr>
          <p:cNvPr id="11" name="Text Placeholder 3">
            <a:extLst>
              <a:ext uri="{FF2B5EF4-FFF2-40B4-BE49-F238E27FC236}">
                <a16:creationId xmlns:a16="http://schemas.microsoft.com/office/drawing/2014/main" id="{2E5DEF63-0736-0F48-BEFD-B4BD1121985C}"/>
              </a:ext>
            </a:extLst>
          </p:cNvPr>
          <p:cNvSpPr>
            <a:spLocks noGrp="1"/>
          </p:cNvSpPr>
          <p:nvPr>
            <p:ph type="body" sz="half" idx="11" hasCustomPrompt="1"/>
          </p:nvPr>
        </p:nvSpPr>
        <p:spPr>
          <a:xfrm>
            <a:off x="8334375" y="2205856"/>
            <a:ext cx="1589880" cy="1063411"/>
          </a:xfrm>
          <a:prstGeom prst="rect">
            <a:avLst/>
          </a:prstGeom>
        </p:spPr>
        <p:txBody>
          <a:bodyPr anchor="ctr">
            <a:normAutofit/>
          </a:bodyPr>
          <a:lstStyle>
            <a:lvl1pPr marL="0" indent="0">
              <a:lnSpc>
                <a:spcPct val="100000"/>
              </a:lnSpc>
              <a:buNone/>
              <a:defRPr sz="1100" baseline="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Subhead copy goes here</a:t>
            </a:r>
          </a:p>
        </p:txBody>
      </p:sp>
      <p:sp>
        <p:nvSpPr>
          <p:cNvPr id="12" name="Text Placeholder 3">
            <a:extLst>
              <a:ext uri="{FF2B5EF4-FFF2-40B4-BE49-F238E27FC236}">
                <a16:creationId xmlns:a16="http://schemas.microsoft.com/office/drawing/2014/main" id="{4FA8D4DA-7B46-4E41-8F4E-BB4F6BC90D09}"/>
              </a:ext>
            </a:extLst>
          </p:cNvPr>
          <p:cNvSpPr>
            <a:spLocks noGrp="1"/>
          </p:cNvSpPr>
          <p:nvPr>
            <p:ph type="body" sz="half" idx="12" hasCustomPrompt="1"/>
          </p:nvPr>
        </p:nvSpPr>
        <p:spPr>
          <a:xfrm>
            <a:off x="4123192" y="4303766"/>
            <a:ext cx="1589880" cy="1063411"/>
          </a:xfrm>
          <a:prstGeom prst="rect">
            <a:avLst/>
          </a:prstGeom>
        </p:spPr>
        <p:txBody>
          <a:bodyPr anchor="ctr">
            <a:normAutofit/>
          </a:bodyPr>
          <a:lstStyle>
            <a:lvl1pPr marL="0" indent="0">
              <a:lnSpc>
                <a:spcPct val="100000"/>
              </a:lnSpc>
              <a:buNone/>
              <a:defRPr sz="1100" baseline="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Subhead copy goes here</a:t>
            </a:r>
          </a:p>
        </p:txBody>
      </p:sp>
      <p:sp>
        <p:nvSpPr>
          <p:cNvPr id="13" name="Text Placeholder 3">
            <a:extLst>
              <a:ext uri="{FF2B5EF4-FFF2-40B4-BE49-F238E27FC236}">
                <a16:creationId xmlns:a16="http://schemas.microsoft.com/office/drawing/2014/main" id="{36A6F2A6-10B6-D74A-A1F1-DE5F5DE46FB0}"/>
              </a:ext>
            </a:extLst>
          </p:cNvPr>
          <p:cNvSpPr>
            <a:spLocks noGrp="1"/>
          </p:cNvSpPr>
          <p:nvPr>
            <p:ph type="body" sz="half" idx="13" hasCustomPrompt="1"/>
          </p:nvPr>
        </p:nvSpPr>
        <p:spPr>
          <a:xfrm>
            <a:off x="8334375" y="4279703"/>
            <a:ext cx="1589880" cy="1063411"/>
          </a:xfrm>
          <a:prstGeom prst="rect">
            <a:avLst/>
          </a:prstGeom>
        </p:spPr>
        <p:txBody>
          <a:bodyPr anchor="ctr">
            <a:normAutofit/>
          </a:bodyPr>
          <a:lstStyle>
            <a:lvl1pPr marL="0" indent="0">
              <a:lnSpc>
                <a:spcPct val="100000"/>
              </a:lnSpc>
              <a:buNone/>
              <a:defRPr sz="1100" baseline="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Subhead copy goes here</a:t>
            </a:r>
          </a:p>
        </p:txBody>
      </p:sp>
      <p:sp>
        <p:nvSpPr>
          <p:cNvPr id="22" name="Text Placeholder 3">
            <a:extLst>
              <a:ext uri="{FF2B5EF4-FFF2-40B4-BE49-F238E27FC236}">
                <a16:creationId xmlns:a16="http://schemas.microsoft.com/office/drawing/2014/main" id="{BE879113-60CB-724F-A275-12ED5652C17D}"/>
              </a:ext>
            </a:extLst>
          </p:cNvPr>
          <p:cNvSpPr>
            <a:spLocks noGrp="1"/>
          </p:cNvSpPr>
          <p:nvPr>
            <p:ph type="body" sz="half" idx="14" hasCustomPrompt="1"/>
          </p:nvPr>
        </p:nvSpPr>
        <p:spPr>
          <a:xfrm>
            <a:off x="1850752" y="6376920"/>
            <a:ext cx="5874351" cy="336387"/>
          </a:xfrm>
          <a:prstGeom prst="rect">
            <a:avLst/>
          </a:prstGeom>
        </p:spPr>
        <p:txBody>
          <a:bodyPr>
            <a:normAutofit/>
          </a:bodyPr>
          <a:lstStyle>
            <a:lvl1pPr marL="0" indent="0">
              <a:lnSpc>
                <a:spcPct val="100000"/>
              </a:lnSpc>
              <a:spcBef>
                <a:spcPts val="0"/>
              </a:spcBef>
              <a:buNone/>
              <a:defRPr sz="9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1. Footnotes/sources go here</a:t>
            </a:r>
          </a:p>
        </p:txBody>
      </p:sp>
    </p:spTree>
    <p:extLst>
      <p:ext uri="{BB962C8B-B14F-4D97-AF65-F5344CB8AC3E}">
        <p14:creationId xmlns:p14="http://schemas.microsoft.com/office/powerpoint/2010/main" val="2981542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Title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08E140B-9E8B-499A-B716-433809B23E54}"/>
              </a:ext>
            </a:extLst>
          </p:cNvPr>
          <p:cNvGraphicFramePr>
            <a:graphicFrameLocks noChangeAspect="1"/>
          </p:cNvGraphicFramePr>
          <p:nvPr userDrawn="1">
            <p:custDataLst>
              <p:tags r:id="rId2"/>
            </p:custDataLst>
            <p:extLst>
              <p:ext uri="{D42A27DB-BD31-4B8C-83A1-F6EECF244321}">
                <p14:modId xmlns:p14="http://schemas.microsoft.com/office/powerpoint/2010/main" val="28524323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59" name="think-cell Slide" r:id="rId4" imgW="395" imgH="394" progId="TCLayout.ActiveDocument.1">
                  <p:embed/>
                </p:oleObj>
              </mc:Choice>
              <mc:Fallback>
                <p:oleObj name="think-cell Slide" r:id="rId4" imgW="395" imgH="394" progId="TCLayout.ActiveDocument.1">
                  <p:embed/>
                  <p:pic>
                    <p:nvPicPr>
                      <p:cNvPr id="3" name="Object 2" hidden="1">
                        <a:extLst>
                          <a:ext uri="{FF2B5EF4-FFF2-40B4-BE49-F238E27FC236}">
                            <a16:creationId xmlns:a16="http://schemas.microsoft.com/office/drawing/2014/main" id="{C08E140B-9E8B-499A-B716-433809B23E5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E0821B04-5B42-CD4C-A23B-8DEF131613A3}"/>
              </a:ext>
            </a:extLst>
          </p:cNvPr>
          <p:cNvSpPr/>
          <p:nvPr userDrawn="1"/>
        </p:nvSpPr>
        <p:spPr>
          <a:xfrm>
            <a:off x="0" y="3969"/>
            <a:ext cx="12192000" cy="176212"/>
          </a:xfrm>
          <a:prstGeom prst="rect">
            <a:avLst/>
          </a:prstGeom>
          <a:solidFill>
            <a:srgbClr val="00A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ABC9"/>
              </a:solidFill>
            </a:endParaRPr>
          </a:p>
        </p:txBody>
      </p:sp>
      <p:sp>
        <p:nvSpPr>
          <p:cNvPr id="14" name="Title 1">
            <a:extLst>
              <a:ext uri="{FF2B5EF4-FFF2-40B4-BE49-F238E27FC236}">
                <a16:creationId xmlns:a16="http://schemas.microsoft.com/office/drawing/2014/main" id="{E9481D5D-96EC-A944-BB3C-78FA27167DA9}"/>
              </a:ext>
            </a:extLst>
          </p:cNvPr>
          <p:cNvSpPr>
            <a:spLocks noGrp="1"/>
          </p:cNvSpPr>
          <p:nvPr>
            <p:ph type="title" hasCustomPrompt="1"/>
          </p:nvPr>
        </p:nvSpPr>
        <p:spPr>
          <a:xfrm>
            <a:off x="609600" y="270846"/>
            <a:ext cx="10960100" cy="517377"/>
          </a:xfrm>
          <a:prstGeom prst="rect">
            <a:avLst/>
          </a:prstGeom>
        </p:spPr>
        <p:txBody>
          <a:bodyPr vert="horz" anchor="t">
            <a:normAutofit/>
          </a:bodyPr>
          <a:lstStyle>
            <a:lvl1pPr algn="l">
              <a:defRPr sz="3000" b="1" cap="all" spc="20" baseline="0">
                <a:solidFill>
                  <a:srgbClr val="00ABC9"/>
                </a:solidFill>
                <a:latin typeface="+mn-lt"/>
              </a:defRPr>
            </a:lvl1pPr>
          </a:lstStyle>
          <a:p>
            <a:r>
              <a:rPr lang="en-US" dirty="0"/>
              <a:t>PAGE TITLE HEADER</a:t>
            </a:r>
          </a:p>
        </p:txBody>
      </p:sp>
      <p:sp>
        <p:nvSpPr>
          <p:cNvPr id="23" name="Rectangle 22">
            <a:extLst>
              <a:ext uri="{FF2B5EF4-FFF2-40B4-BE49-F238E27FC236}">
                <a16:creationId xmlns:a16="http://schemas.microsoft.com/office/drawing/2014/main" id="{7006F5D0-9684-7E48-B29D-7A916582F057}"/>
              </a:ext>
            </a:extLst>
          </p:cNvPr>
          <p:cNvSpPr/>
          <p:nvPr userDrawn="1"/>
        </p:nvSpPr>
        <p:spPr>
          <a:xfrm>
            <a:off x="8253830" y="6443324"/>
            <a:ext cx="3778600" cy="215444"/>
          </a:xfrm>
          <a:prstGeom prst="rect">
            <a:avLst/>
          </a:prstGeom>
        </p:spPr>
        <p:txBody>
          <a:bodyPr wrap="none">
            <a:spAutoFit/>
          </a:bodyPr>
          <a:lstStyle/>
          <a:p>
            <a:pPr algn="r"/>
            <a:r>
              <a:rPr lang="en-US" sz="800" cap="none" spc="300" baseline="0" dirty="0">
                <a:solidFill>
                  <a:schemeClr val="tx1">
                    <a:alpha val="50000"/>
                  </a:schemeClr>
                </a:solidFill>
                <a:latin typeface="Calibri" panose="020F0502020204030204" pitchFamily="34" charset="0"/>
              </a:rPr>
              <a:t>SOCIAL FINANCE  |  © </a:t>
            </a:r>
            <a:fld id="{D31EF731-8EB7-490C-B094-60995B9EB66A}" type="datetimeyyyy">
              <a:rPr lang="en-US" sz="800" cap="none" spc="300" baseline="0" smtClean="0">
                <a:solidFill>
                  <a:schemeClr val="tx1">
                    <a:alpha val="50000"/>
                  </a:schemeClr>
                </a:solidFill>
                <a:latin typeface="Calibri" panose="020F0502020204030204" pitchFamily="34" charset="0"/>
              </a:rPr>
              <a:t>2023</a:t>
            </a:fld>
            <a:r>
              <a:rPr lang="en-US" sz="800" cap="none" spc="300" baseline="0" dirty="0">
                <a:solidFill>
                  <a:schemeClr val="tx1">
                    <a:alpha val="50000"/>
                  </a:schemeClr>
                </a:solidFill>
                <a:latin typeface="Calibri" panose="020F0502020204030204" pitchFamily="34" charset="0"/>
              </a:rPr>
              <a:t> CONFIDENTIAL  </a:t>
            </a:r>
            <a:fld id="{448B16B1-6328-2241-B0A0-20CC0D702F39}" type="slidenum">
              <a:rPr lang="en-US" sz="800" cap="none" spc="300" baseline="0" smtClean="0">
                <a:solidFill>
                  <a:schemeClr val="tx1">
                    <a:alpha val="50000"/>
                  </a:schemeClr>
                </a:solidFill>
                <a:latin typeface="Calibri" panose="020F0502020204030204" pitchFamily="34" charset="0"/>
              </a:rPr>
              <a:pPr algn="r"/>
              <a:t>‹#›</a:t>
            </a:fld>
            <a:endParaRPr lang="en-US" sz="800" cap="none" spc="300" baseline="0" dirty="0">
              <a:solidFill>
                <a:schemeClr val="tx1">
                  <a:alpha val="50000"/>
                </a:schemeClr>
              </a:solidFill>
              <a:latin typeface="Calibri" panose="020F0502020204030204" pitchFamily="34" charset="0"/>
            </a:endParaRPr>
          </a:p>
        </p:txBody>
      </p:sp>
      <p:pic>
        <p:nvPicPr>
          <p:cNvPr id="9" name="Picture 8">
            <a:extLst>
              <a:ext uri="{FF2B5EF4-FFF2-40B4-BE49-F238E27FC236}">
                <a16:creationId xmlns:a16="http://schemas.microsoft.com/office/drawing/2014/main" id="{D41888FC-6227-0B41-871A-86BD1083429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57493" y="6428581"/>
            <a:ext cx="1057723" cy="220663"/>
          </a:xfrm>
          <a:prstGeom prst="rect">
            <a:avLst/>
          </a:prstGeom>
        </p:spPr>
      </p:pic>
      <p:sp>
        <p:nvSpPr>
          <p:cNvPr id="8" name="Text Placeholder 3">
            <a:extLst>
              <a:ext uri="{FF2B5EF4-FFF2-40B4-BE49-F238E27FC236}">
                <a16:creationId xmlns:a16="http://schemas.microsoft.com/office/drawing/2014/main" id="{61392078-42A9-804E-9D35-988E23CCF4BE}"/>
              </a:ext>
            </a:extLst>
          </p:cNvPr>
          <p:cNvSpPr>
            <a:spLocks noGrp="1"/>
          </p:cNvSpPr>
          <p:nvPr>
            <p:ph type="body" sz="half" idx="2" hasCustomPrompt="1"/>
          </p:nvPr>
        </p:nvSpPr>
        <p:spPr>
          <a:xfrm>
            <a:off x="609600" y="788223"/>
            <a:ext cx="10960100" cy="336387"/>
          </a:xfrm>
          <a:prstGeom prst="rect">
            <a:avLst/>
          </a:prstGeom>
        </p:spPr>
        <p:txBody>
          <a:bodyPr>
            <a:noAutofit/>
          </a:bodyPr>
          <a:lstStyle>
            <a:lvl1pPr marL="0" indent="0">
              <a:lnSpc>
                <a:spcPct val="100000"/>
              </a:lnSpc>
              <a:spcBef>
                <a:spcPts val="0"/>
              </a:spcBef>
              <a:buNone/>
              <a:defRPr sz="18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Subhead copy goes here</a:t>
            </a:r>
          </a:p>
        </p:txBody>
      </p:sp>
      <p:sp>
        <p:nvSpPr>
          <p:cNvPr id="16" name="Text Placeholder 3">
            <a:extLst>
              <a:ext uri="{FF2B5EF4-FFF2-40B4-BE49-F238E27FC236}">
                <a16:creationId xmlns:a16="http://schemas.microsoft.com/office/drawing/2014/main" id="{77CDE31D-B0E5-4FA6-8EE0-3B0167F1EA68}"/>
              </a:ext>
            </a:extLst>
          </p:cNvPr>
          <p:cNvSpPr>
            <a:spLocks noGrp="1"/>
          </p:cNvSpPr>
          <p:nvPr>
            <p:ph type="body" sz="half" idx="14" hasCustomPrompt="1"/>
          </p:nvPr>
        </p:nvSpPr>
        <p:spPr>
          <a:xfrm>
            <a:off x="1850752" y="6376920"/>
            <a:ext cx="5874351" cy="336387"/>
          </a:xfrm>
          <a:prstGeom prst="rect">
            <a:avLst/>
          </a:prstGeom>
        </p:spPr>
        <p:txBody>
          <a:bodyPr>
            <a:normAutofit/>
          </a:bodyPr>
          <a:lstStyle>
            <a:lvl1pPr marL="0" indent="0">
              <a:lnSpc>
                <a:spcPct val="100000"/>
              </a:lnSpc>
              <a:spcBef>
                <a:spcPts val="0"/>
              </a:spcBef>
              <a:buNone/>
              <a:defRPr sz="9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1. Footnotes/sources go here</a:t>
            </a:r>
          </a:p>
        </p:txBody>
      </p:sp>
    </p:spTree>
    <p:extLst>
      <p:ext uri="{BB962C8B-B14F-4D97-AF65-F5344CB8AC3E}">
        <p14:creationId xmlns:p14="http://schemas.microsoft.com/office/powerpoint/2010/main" val="26658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Bullet Point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8F8936E-1AD5-4B3B-9540-055412E5BD6A}"/>
              </a:ext>
            </a:extLst>
          </p:cNvPr>
          <p:cNvGraphicFramePr>
            <a:graphicFrameLocks noChangeAspect="1"/>
          </p:cNvGraphicFramePr>
          <p:nvPr userDrawn="1">
            <p:custDataLst>
              <p:tags r:id="rId2"/>
            </p:custDataLst>
            <p:extLst>
              <p:ext uri="{D42A27DB-BD31-4B8C-83A1-F6EECF244321}">
                <p14:modId xmlns:p14="http://schemas.microsoft.com/office/powerpoint/2010/main" val="40991895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83" name="think-cell Slide" r:id="rId4" imgW="395" imgH="394" progId="TCLayout.ActiveDocument.1">
                  <p:embed/>
                </p:oleObj>
              </mc:Choice>
              <mc:Fallback>
                <p:oleObj name="think-cell Slide" r:id="rId4" imgW="395" imgH="394" progId="TCLayout.ActiveDocument.1">
                  <p:embed/>
                  <p:pic>
                    <p:nvPicPr>
                      <p:cNvPr id="3" name="Object 2" hidden="1">
                        <a:extLst>
                          <a:ext uri="{FF2B5EF4-FFF2-40B4-BE49-F238E27FC236}">
                            <a16:creationId xmlns:a16="http://schemas.microsoft.com/office/drawing/2014/main" id="{48F8936E-1AD5-4B3B-9540-055412E5BD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E0821B04-5B42-CD4C-A23B-8DEF131613A3}"/>
              </a:ext>
            </a:extLst>
          </p:cNvPr>
          <p:cNvSpPr/>
          <p:nvPr userDrawn="1"/>
        </p:nvSpPr>
        <p:spPr>
          <a:xfrm>
            <a:off x="0" y="3969"/>
            <a:ext cx="12192000" cy="1762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ABC9"/>
              </a:solidFill>
            </a:endParaRPr>
          </a:p>
        </p:txBody>
      </p:sp>
      <p:sp>
        <p:nvSpPr>
          <p:cNvPr id="14" name="Title 1">
            <a:extLst>
              <a:ext uri="{FF2B5EF4-FFF2-40B4-BE49-F238E27FC236}">
                <a16:creationId xmlns:a16="http://schemas.microsoft.com/office/drawing/2014/main" id="{E9481D5D-96EC-A944-BB3C-78FA27167DA9}"/>
              </a:ext>
            </a:extLst>
          </p:cNvPr>
          <p:cNvSpPr>
            <a:spLocks noGrp="1"/>
          </p:cNvSpPr>
          <p:nvPr>
            <p:ph type="title" hasCustomPrompt="1"/>
          </p:nvPr>
        </p:nvSpPr>
        <p:spPr>
          <a:xfrm>
            <a:off x="609600" y="270846"/>
            <a:ext cx="10983310" cy="517377"/>
          </a:xfrm>
          <a:prstGeom prst="rect">
            <a:avLst/>
          </a:prstGeom>
        </p:spPr>
        <p:txBody>
          <a:bodyPr vert="horz" anchor="t">
            <a:normAutofit/>
          </a:bodyPr>
          <a:lstStyle>
            <a:lvl1pPr algn="l">
              <a:defRPr sz="3000" b="1" cap="all" spc="20" baseline="0">
                <a:solidFill>
                  <a:schemeClr val="accent1"/>
                </a:solidFill>
                <a:latin typeface="+mn-lt"/>
              </a:defRPr>
            </a:lvl1pPr>
          </a:lstStyle>
          <a:p>
            <a:r>
              <a:rPr lang="en-US" dirty="0"/>
              <a:t>PAGE TITLE HEADER</a:t>
            </a:r>
          </a:p>
        </p:txBody>
      </p:sp>
      <p:sp>
        <p:nvSpPr>
          <p:cNvPr id="23" name="Rectangle 22">
            <a:extLst>
              <a:ext uri="{FF2B5EF4-FFF2-40B4-BE49-F238E27FC236}">
                <a16:creationId xmlns:a16="http://schemas.microsoft.com/office/drawing/2014/main" id="{7006F5D0-9684-7E48-B29D-7A916582F057}"/>
              </a:ext>
            </a:extLst>
          </p:cNvPr>
          <p:cNvSpPr/>
          <p:nvPr userDrawn="1"/>
        </p:nvSpPr>
        <p:spPr>
          <a:xfrm>
            <a:off x="8253830" y="6443324"/>
            <a:ext cx="3778600" cy="215444"/>
          </a:xfrm>
          <a:prstGeom prst="rect">
            <a:avLst/>
          </a:prstGeom>
        </p:spPr>
        <p:txBody>
          <a:bodyPr wrap="none">
            <a:spAutoFit/>
          </a:bodyPr>
          <a:lstStyle/>
          <a:p>
            <a:pPr algn="r"/>
            <a:r>
              <a:rPr lang="en-US" sz="800" cap="none" spc="300" baseline="0" dirty="0">
                <a:solidFill>
                  <a:schemeClr val="tx1">
                    <a:alpha val="50000"/>
                  </a:schemeClr>
                </a:solidFill>
                <a:latin typeface="Calibri" panose="020F0502020204030204" pitchFamily="34" charset="0"/>
              </a:rPr>
              <a:t>SOCIAL FINANCE  |  © </a:t>
            </a:r>
            <a:fld id="{4D3C2507-7B44-43DB-AA1D-23D03A6DC1AC}" type="datetimeyyyy">
              <a:rPr lang="en-US" sz="800" cap="none" spc="300" baseline="0" smtClean="0">
                <a:solidFill>
                  <a:schemeClr val="tx1">
                    <a:alpha val="50000"/>
                  </a:schemeClr>
                </a:solidFill>
                <a:latin typeface="Calibri" panose="020F0502020204030204" pitchFamily="34" charset="0"/>
              </a:rPr>
              <a:t>2023</a:t>
            </a:fld>
            <a:r>
              <a:rPr lang="en-US" sz="800" cap="none" spc="300" baseline="0" dirty="0">
                <a:solidFill>
                  <a:schemeClr val="tx1">
                    <a:alpha val="50000"/>
                  </a:schemeClr>
                </a:solidFill>
                <a:latin typeface="Calibri" panose="020F0502020204030204" pitchFamily="34" charset="0"/>
              </a:rPr>
              <a:t> CONFIDENTIAL  </a:t>
            </a:r>
            <a:fld id="{448B16B1-6328-2241-B0A0-20CC0D702F39}" type="slidenum">
              <a:rPr lang="en-US" sz="800" cap="none" spc="300" baseline="0" smtClean="0">
                <a:solidFill>
                  <a:schemeClr val="tx1">
                    <a:alpha val="50000"/>
                  </a:schemeClr>
                </a:solidFill>
                <a:latin typeface="Calibri" panose="020F0502020204030204" pitchFamily="34" charset="0"/>
              </a:rPr>
              <a:pPr algn="r"/>
              <a:t>‹#›</a:t>
            </a:fld>
            <a:endParaRPr lang="en-US" sz="800" cap="none" spc="300" baseline="0" dirty="0">
              <a:solidFill>
                <a:schemeClr val="tx1">
                  <a:alpha val="50000"/>
                </a:schemeClr>
              </a:solidFill>
              <a:latin typeface="Calibri" panose="020F0502020204030204" pitchFamily="34" charset="0"/>
            </a:endParaRPr>
          </a:p>
        </p:txBody>
      </p:sp>
      <p:pic>
        <p:nvPicPr>
          <p:cNvPr id="9" name="Picture 8">
            <a:extLst>
              <a:ext uri="{FF2B5EF4-FFF2-40B4-BE49-F238E27FC236}">
                <a16:creationId xmlns:a16="http://schemas.microsoft.com/office/drawing/2014/main" id="{D41888FC-6227-0B41-871A-86BD1083429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57493" y="6428581"/>
            <a:ext cx="1057723" cy="220663"/>
          </a:xfrm>
          <a:prstGeom prst="rect">
            <a:avLst/>
          </a:prstGeom>
        </p:spPr>
      </p:pic>
      <p:sp>
        <p:nvSpPr>
          <p:cNvPr id="8" name="Text Placeholder 3">
            <a:extLst>
              <a:ext uri="{FF2B5EF4-FFF2-40B4-BE49-F238E27FC236}">
                <a16:creationId xmlns:a16="http://schemas.microsoft.com/office/drawing/2014/main" id="{61392078-42A9-804E-9D35-988E23CCF4BE}"/>
              </a:ext>
            </a:extLst>
          </p:cNvPr>
          <p:cNvSpPr>
            <a:spLocks noGrp="1"/>
          </p:cNvSpPr>
          <p:nvPr>
            <p:ph type="body" sz="half" idx="2" hasCustomPrompt="1"/>
          </p:nvPr>
        </p:nvSpPr>
        <p:spPr>
          <a:xfrm>
            <a:off x="609600" y="788223"/>
            <a:ext cx="10983310" cy="336387"/>
          </a:xfrm>
          <a:prstGeom prst="rect">
            <a:avLst/>
          </a:prstGeom>
        </p:spPr>
        <p:txBody>
          <a:bodyPr>
            <a:noAutofit/>
          </a:bodyPr>
          <a:lstStyle>
            <a:lvl1pPr marL="0" indent="0">
              <a:lnSpc>
                <a:spcPct val="100000"/>
              </a:lnSpc>
              <a:spcBef>
                <a:spcPts val="0"/>
              </a:spcBef>
              <a:buNone/>
              <a:defRPr sz="18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Subhead copy goes here</a:t>
            </a:r>
          </a:p>
        </p:txBody>
      </p:sp>
      <p:sp>
        <p:nvSpPr>
          <p:cNvPr id="11" name="Text Placeholder 2">
            <a:extLst>
              <a:ext uri="{FF2B5EF4-FFF2-40B4-BE49-F238E27FC236}">
                <a16:creationId xmlns:a16="http://schemas.microsoft.com/office/drawing/2014/main" id="{8F5FD4D8-6F9B-3A48-BB61-DE521AAC997B}"/>
              </a:ext>
            </a:extLst>
          </p:cNvPr>
          <p:cNvSpPr>
            <a:spLocks noGrp="1"/>
          </p:cNvSpPr>
          <p:nvPr>
            <p:ph idx="1"/>
          </p:nvPr>
        </p:nvSpPr>
        <p:spPr>
          <a:xfrm>
            <a:off x="609600" y="1515800"/>
            <a:ext cx="10983310" cy="46611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3">
            <a:extLst>
              <a:ext uri="{FF2B5EF4-FFF2-40B4-BE49-F238E27FC236}">
                <a16:creationId xmlns:a16="http://schemas.microsoft.com/office/drawing/2014/main" id="{7328AD73-3D4F-437D-B319-713FE8BC55EA}"/>
              </a:ext>
            </a:extLst>
          </p:cNvPr>
          <p:cNvSpPr>
            <a:spLocks noGrp="1"/>
          </p:cNvSpPr>
          <p:nvPr>
            <p:ph type="body" sz="half" idx="14" hasCustomPrompt="1"/>
          </p:nvPr>
        </p:nvSpPr>
        <p:spPr>
          <a:xfrm>
            <a:off x="1850752" y="6376920"/>
            <a:ext cx="5874351" cy="336387"/>
          </a:xfrm>
          <a:prstGeom prst="rect">
            <a:avLst/>
          </a:prstGeom>
        </p:spPr>
        <p:txBody>
          <a:bodyPr>
            <a:normAutofit/>
          </a:bodyPr>
          <a:lstStyle>
            <a:lvl1pPr marL="0" indent="0">
              <a:lnSpc>
                <a:spcPct val="100000"/>
              </a:lnSpc>
              <a:spcBef>
                <a:spcPts val="0"/>
              </a:spcBef>
              <a:buNone/>
              <a:defRPr sz="9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1. Footnotes/sources go here</a:t>
            </a:r>
          </a:p>
        </p:txBody>
      </p:sp>
    </p:spTree>
    <p:extLst>
      <p:ext uri="{BB962C8B-B14F-4D97-AF65-F5344CB8AC3E}">
        <p14:creationId xmlns:p14="http://schemas.microsoft.com/office/powerpoint/2010/main" val="3661609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Callout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E507563-5A0E-4A42-B851-6189C276C830}"/>
              </a:ext>
            </a:extLst>
          </p:cNvPr>
          <p:cNvGraphicFramePr>
            <a:graphicFrameLocks noChangeAspect="1"/>
          </p:cNvGraphicFramePr>
          <p:nvPr userDrawn="1">
            <p:custDataLst>
              <p:tags r:id="rId2"/>
            </p:custDataLst>
            <p:extLst>
              <p:ext uri="{D42A27DB-BD31-4B8C-83A1-F6EECF244321}">
                <p14:modId xmlns:p14="http://schemas.microsoft.com/office/powerpoint/2010/main" val="1959580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07" name="think-cell Slide" r:id="rId4" imgW="395" imgH="394" progId="TCLayout.ActiveDocument.1">
                  <p:embed/>
                </p:oleObj>
              </mc:Choice>
              <mc:Fallback>
                <p:oleObj name="think-cell Slide" r:id="rId4" imgW="395" imgH="394" progId="TCLayout.ActiveDocument.1">
                  <p:embed/>
                  <p:pic>
                    <p:nvPicPr>
                      <p:cNvPr id="3" name="Object 2" hidden="1">
                        <a:extLst>
                          <a:ext uri="{FF2B5EF4-FFF2-40B4-BE49-F238E27FC236}">
                            <a16:creationId xmlns:a16="http://schemas.microsoft.com/office/drawing/2014/main" id="{0E507563-5A0E-4A42-B851-6189C276C83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E0821B04-5B42-CD4C-A23B-8DEF131613A3}"/>
              </a:ext>
            </a:extLst>
          </p:cNvPr>
          <p:cNvSpPr/>
          <p:nvPr userDrawn="1"/>
        </p:nvSpPr>
        <p:spPr>
          <a:xfrm>
            <a:off x="0" y="3969"/>
            <a:ext cx="12192000" cy="176212"/>
          </a:xfrm>
          <a:prstGeom prst="rect">
            <a:avLst/>
          </a:prstGeom>
          <a:solidFill>
            <a:srgbClr val="00A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ABC9"/>
              </a:solidFill>
            </a:endParaRPr>
          </a:p>
        </p:txBody>
      </p:sp>
      <p:sp>
        <p:nvSpPr>
          <p:cNvPr id="14" name="Title 1">
            <a:extLst>
              <a:ext uri="{FF2B5EF4-FFF2-40B4-BE49-F238E27FC236}">
                <a16:creationId xmlns:a16="http://schemas.microsoft.com/office/drawing/2014/main" id="{E9481D5D-96EC-A944-BB3C-78FA27167DA9}"/>
              </a:ext>
            </a:extLst>
          </p:cNvPr>
          <p:cNvSpPr>
            <a:spLocks noGrp="1"/>
          </p:cNvSpPr>
          <p:nvPr>
            <p:ph type="title" hasCustomPrompt="1"/>
          </p:nvPr>
        </p:nvSpPr>
        <p:spPr>
          <a:xfrm>
            <a:off x="584790" y="270846"/>
            <a:ext cx="11004697" cy="496943"/>
          </a:xfrm>
          <a:prstGeom prst="rect">
            <a:avLst/>
          </a:prstGeom>
        </p:spPr>
        <p:txBody>
          <a:bodyPr vert="horz" anchor="t">
            <a:normAutofit/>
          </a:bodyPr>
          <a:lstStyle>
            <a:lvl1pPr algn="l">
              <a:defRPr sz="3000" b="1" cap="all" spc="20" baseline="0">
                <a:solidFill>
                  <a:srgbClr val="00ABC9"/>
                </a:solidFill>
                <a:latin typeface="+mn-lt"/>
              </a:defRPr>
            </a:lvl1pPr>
          </a:lstStyle>
          <a:p>
            <a:r>
              <a:rPr lang="en-US" dirty="0"/>
              <a:t>PAGE TITLE HEADER</a:t>
            </a:r>
          </a:p>
        </p:txBody>
      </p:sp>
      <p:sp>
        <p:nvSpPr>
          <p:cNvPr id="23" name="Rectangle 22">
            <a:extLst>
              <a:ext uri="{FF2B5EF4-FFF2-40B4-BE49-F238E27FC236}">
                <a16:creationId xmlns:a16="http://schemas.microsoft.com/office/drawing/2014/main" id="{7006F5D0-9684-7E48-B29D-7A916582F057}"/>
              </a:ext>
            </a:extLst>
          </p:cNvPr>
          <p:cNvSpPr/>
          <p:nvPr userDrawn="1"/>
        </p:nvSpPr>
        <p:spPr>
          <a:xfrm>
            <a:off x="8253830" y="6443324"/>
            <a:ext cx="3778600" cy="215444"/>
          </a:xfrm>
          <a:prstGeom prst="rect">
            <a:avLst/>
          </a:prstGeom>
        </p:spPr>
        <p:txBody>
          <a:bodyPr wrap="none">
            <a:spAutoFit/>
          </a:bodyPr>
          <a:lstStyle/>
          <a:p>
            <a:pPr algn="r"/>
            <a:r>
              <a:rPr lang="en-US" sz="800" cap="none" spc="300" baseline="0" dirty="0">
                <a:solidFill>
                  <a:schemeClr val="tx1">
                    <a:alpha val="50000"/>
                  </a:schemeClr>
                </a:solidFill>
                <a:latin typeface="Calibri" panose="020F0502020204030204" pitchFamily="34" charset="0"/>
              </a:rPr>
              <a:t>SOCIAL FINANCE  |  © </a:t>
            </a:r>
            <a:fld id="{1D8B3A14-366D-4211-9EB0-06AD1ADB9833}" type="datetimeyyyy">
              <a:rPr lang="en-US" sz="800" cap="none" spc="300" baseline="0" smtClean="0">
                <a:solidFill>
                  <a:schemeClr val="tx1">
                    <a:alpha val="50000"/>
                  </a:schemeClr>
                </a:solidFill>
                <a:latin typeface="Calibri" panose="020F0502020204030204" pitchFamily="34" charset="0"/>
              </a:rPr>
              <a:t>2023</a:t>
            </a:fld>
            <a:r>
              <a:rPr lang="en-US" sz="800" cap="none" spc="300" baseline="0" dirty="0">
                <a:solidFill>
                  <a:schemeClr val="tx1">
                    <a:alpha val="50000"/>
                  </a:schemeClr>
                </a:solidFill>
                <a:latin typeface="Calibri" panose="020F0502020204030204" pitchFamily="34" charset="0"/>
              </a:rPr>
              <a:t> CONFIDENTIAL  </a:t>
            </a:r>
            <a:fld id="{448B16B1-6328-2241-B0A0-20CC0D702F39}" type="slidenum">
              <a:rPr lang="en-US" sz="800" cap="none" spc="300" baseline="0" smtClean="0">
                <a:solidFill>
                  <a:schemeClr val="tx1">
                    <a:alpha val="50000"/>
                  </a:schemeClr>
                </a:solidFill>
                <a:latin typeface="Calibri" panose="020F0502020204030204" pitchFamily="34" charset="0"/>
              </a:rPr>
              <a:pPr algn="r"/>
              <a:t>‹#›</a:t>
            </a:fld>
            <a:endParaRPr lang="en-US" sz="800" cap="none" spc="300" baseline="0" dirty="0">
              <a:solidFill>
                <a:schemeClr val="tx1">
                  <a:alpha val="50000"/>
                </a:schemeClr>
              </a:solidFill>
              <a:latin typeface="Calibri" panose="020F0502020204030204" pitchFamily="34" charset="0"/>
            </a:endParaRPr>
          </a:p>
        </p:txBody>
      </p:sp>
      <p:pic>
        <p:nvPicPr>
          <p:cNvPr id="9" name="Picture 8">
            <a:extLst>
              <a:ext uri="{FF2B5EF4-FFF2-40B4-BE49-F238E27FC236}">
                <a16:creationId xmlns:a16="http://schemas.microsoft.com/office/drawing/2014/main" id="{D41888FC-6227-0B41-871A-86BD1083429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57493" y="6428581"/>
            <a:ext cx="1057723" cy="220663"/>
          </a:xfrm>
          <a:prstGeom prst="rect">
            <a:avLst/>
          </a:prstGeom>
        </p:spPr>
      </p:pic>
      <p:sp>
        <p:nvSpPr>
          <p:cNvPr id="8" name="Text Placeholder 3">
            <a:extLst>
              <a:ext uri="{FF2B5EF4-FFF2-40B4-BE49-F238E27FC236}">
                <a16:creationId xmlns:a16="http://schemas.microsoft.com/office/drawing/2014/main" id="{61392078-42A9-804E-9D35-988E23CCF4BE}"/>
              </a:ext>
            </a:extLst>
          </p:cNvPr>
          <p:cNvSpPr>
            <a:spLocks noGrp="1"/>
          </p:cNvSpPr>
          <p:nvPr>
            <p:ph type="body" sz="half" idx="2" hasCustomPrompt="1"/>
          </p:nvPr>
        </p:nvSpPr>
        <p:spPr>
          <a:xfrm>
            <a:off x="584790" y="788223"/>
            <a:ext cx="11004697" cy="336387"/>
          </a:xfrm>
          <a:prstGeom prst="rect">
            <a:avLst/>
          </a:prstGeom>
        </p:spPr>
        <p:txBody>
          <a:bodyPr>
            <a:noAutofit/>
          </a:bodyPr>
          <a:lstStyle>
            <a:lvl1pPr marL="0" indent="0">
              <a:lnSpc>
                <a:spcPct val="100000"/>
              </a:lnSpc>
              <a:spcBef>
                <a:spcPts val="0"/>
              </a:spcBef>
              <a:buNone/>
              <a:defRPr sz="18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Subhead copy goes here</a:t>
            </a:r>
          </a:p>
        </p:txBody>
      </p:sp>
      <p:sp>
        <p:nvSpPr>
          <p:cNvPr id="15" name="Text Placeholder 65">
            <a:extLst>
              <a:ext uri="{FF2B5EF4-FFF2-40B4-BE49-F238E27FC236}">
                <a16:creationId xmlns:a16="http://schemas.microsoft.com/office/drawing/2014/main" id="{B74BAFF9-2D0B-5B48-9430-A91B57F2DD46}"/>
              </a:ext>
            </a:extLst>
          </p:cNvPr>
          <p:cNvSpPr>
            <a:spLocks noGrp="1"/>
          </p:cNvSpPr>
          <p:nvPr>
            <p:ph type="body" sz="quarter" idx="30" hasCustomPrompt="1"/>
          </p:nvPr>
        </p:nvSpPr>
        <p:spPr>
          <a:xfrm>
            <a:off x="1261243" y="1643988"/>
            <a:ext cx="2444641" cy="1143000"/>
          </a:xfrm>
          <a:prstGeom prst="rect">
            <a:avLst/>
          </a:prstGeom>
          <a:solidFill>
            <a:schemeClr val="accent1"/>
          </a:solidFill>
        </p:spPr>
        <p:txBody>
          <a:bodyPr anchor="ctr" anchorCtr="1">
            <a:normAutofit/>
          </a:bodyPr>
          <a:lstStyle>
            <a:lvl1pPr marL="0" indent="0" algn="ctr">
              <a:buNone/>
              <a:defRPr sz="2000" b="1" baseline="0">
                <a:solidFill>
                  <a:schemeClr val="bg1"/>
                </a:solidFill>
                <a:latin typeface="Calibri" panose="020F0502020204030204" pitchFamily="34" charset="0"/>
                <a:cs typeface="Calibri" panose="020F0502020204030204" pitchFamily="34" charset="0"/>
              </a:defRPr>
            </a:lvl1pPr>
            <a:lvl2pPr>
              <a:defRPr>
                <a:latin typeface="Gill Sans"/>
                <a:cs typeface="Gill Sans"/>
              </a:defRPr>
            </a:lvl2pPr>
            <a:lvl3pPr>
              <a:defRPr>
                <a:latin typeface="Gill Sans"/>
                <a:cs typeface="Gill Sans"/>
              </a:defRPr>
            </a:lvl3pPr>
            <a:lvl4pPr>
              <a:defRPr>
                <a:latin typeface="Gill Sans"/>
                <a:cs typeface="Gill Sans"/>
              </a:defRPr>
            </a:lvl4pPr>
            <a:lvl5pPr>
              <a:defRPr>
                <a:latin typeface="Gill Sans"/>
                <a:cs typeface="Gill Sans"/>
              </a:defRPr>
            </a:lvl5pPr>
          </a:lstStyle>
          <a:p>
            <a:pPr lvl="0"/>
            <a:r>
              <a:rPr lang="en-US" dirty="0"/>
              <a:t>Call Out</a:t>
            </a:r>
          </a:p>
        </p:txBody>
      </p:sp>
      <p:sp>
        <p:nvSpPr>
          <p:cNvPr id="21" name="Text Placeholder 65">
            <a:extLst>
              <a:ext uri="{FF2B5EF4-FFF2-40B4-BE49-F238E27FC236}">
                <a16:creationId xmlns:a16="http://schemas.microsoft.com/office/drawing/2014/main" id="{D605C39A-5C7E-D643-A157-FB5BB0ECB533}"/>
              </a:ext>
            </a:extLst>
          </p:cNvPr>
          <p:cNvSpPr>
            <a:spLocks noGrp="1"/>
          </p:cNvSpPr>
          <p:nvPr>
            <p:ph type="body" sz="quarter" idx="32" hasCustomPrompt="1"/>
          </p:nvPr>
        </p:nvSpPr>
        <p:spPr>
          <a:xfrm>
            <a:off x="1261243" y="3145150"/>
            <a:ext cx="2444641" cy="1143000"/>
          </a:xfrm>
          <a:prstGeom prst="rect">
            <a:avLst/>
          </a:prstGeom>
          <a:solidFill>
            <a:schemeClr val="accent1"/>
          </a:solidFill>
        </p:spPr>
        <p:txBody>
          <a:bodyPr anchor="ctr" anchorCtr="1">
            <a:normAutofit/>
          </a:bodyPr>
          <a:lstStyle>
            <a:lvl1pPr marL="0" indent="0" algn="ctr">
              <a:buNone/>
              <a:defRPr sz="2000" b="1" baseline="0">
                <a:solidFill>
                  <a:schemeClr val="bg1"/>
                </a:solidFill>
                <a:latin typeface="Calibri" panose="020F0502020204030204" pitchFamily="34" charset="0"/>
                <a:cs typeface="Calibri" panose="020F0502020204030204" pitchFamily="34" charset="0"/>
              </a:defRPr>
            </a:lvl1pPr>
            <a:lvl2pPr>
              <a:defRPr>
                <a:latin typeface="Gill Sans"/>
                <a:cs typeface="Gill Sans"/>
              </a:defRPr>
            </a:lvl2pPr>
            <a:lvl3pPr>
              <a:defRPr>
                <a:latin typeface="Gill Sans"/>
                <a:cs typeface="Gill Sans"/>
              </a:defRPr>
            </a:lvl3pPr>
            <a:lvl4pPr>
              <a:defRPr>
                <a:latin typeface="Gill Sans"/>
                <a:cs typeface="Gill Sans"/>
              </a:defRPr>
            </a:lvl4pPr>
            <a:lvl5pPr>
              <a:defRPr>
                <a:latin typeface="Gill Sans"/>
                <a:cs typeface="Gill Sans"/>
              </a:defRPr>
            </a:lvl5pPr>
          </a:lstStyle>
          <a:p>
            <a:pPr lvl="0"/>
            <a:r>
              <a:rPr lang="en-US" dirty="0"/>
              <a:t>Call Out</a:t>
            </a:r>
          </a:p>
        </p:txBody>
      </p:sp>
      <p:sp>
        <p:nvSpPr>
          <p:cNvPr id="22" name="Text Placeholder 58">
            <a:extLst>
              <a:ext uri="{FF2B5EF4-FFF2-40B4-BE49-F238E27FC236}">
                <a16:creationId xmlns:a16="http://schemas.microsoft.com/office/drawing/2014/main" id="{23A2A2D7-4624-BB40-8154-B9A40796A67D}"/>
              </a:ext>
            </a:extLst>
          </p:cNvPr>
          <p:cNvSpPr>
            <a:spLocks noGrp="1"/>
          </p:cNvSpPr>
          <p:nvPr>
            <p:ph type="body" sz="quarter" idx="33"/>
          </p:nvPr>
        </p:nvSpPr>
        <p:spPr>
          <a:xfrm>
            <a:off x="4029734" y="4646312"/>
            <a:ext cx="6533165" cy="1143000"/>
          </a:xfrm>
          <a:prstGeom prst="rect">
            <a:avLst/>
          </a:prstGeom>
        </p:spPr>
        <p:txBody>
          <a:bodyPr lIns="0" tIns="0" rIns="0" bIns="0">
            <a:noAutofit/>
          </a:bodyPr>
          <a:lstStyle>
            <a:lvl1pPr marL="182880" indent="-182880">
              <a:spcBef>
                <a:spcPts val="500"/>
              </a:spcBef>
              <a:buClr>
                <a:schemeClr val="accent1"/>
              </a:buClr>
              <a:buSzPct val="120000"/>
              <a:buFont typeface="Wingdings" pitchFamily="2" charset="2"/>
              <a:buChar char="§"/>
              <a:defRPr sz="1400"/>
            </a:lvl1pPr>
            <a:lvl2pPr marL="457200" indent="-182880">
              <a:spcBef>
                <a:spcPts val="100"/>
              </a:spcBef>
              <a:buClr>
                <a:schemeClr val="accent1"/>
              </a:buClr>
              <a:buFont typeface="Wingdings" pitchFamily="2" charset="2"/>
              <a:buChar char="§"/>
              <a:defRPr sz="1400"/>
            </a:lvl2pPr>
            <a:lvl3pPr marL="731520" indent="-182880">
              <a:spcBef>
                <a:spcPts val="100"/>
              </a:spcBef>
              <a:buClr>
                <a:schemeClr val="accent1"/>
              </a:buClr>
              <a:buFont typeface="Wingdings" pitchFamily="2" charset="2"/>
              <a:buChar char="§"/>
              <a:defRPr sz="1400"/>
            </a:lvl3pPr>
            <a:lvl4pPr marL="1005840" indent="-182880">
              <a:spcBef>
                <a:spcPts val="100"/>
              </a:spcBef>
              <a:buClr>
                <a:schemeClr val="accent1"/>
              </a:buClr>
              <a:buFont typeface="Wingdings" pitchFamily="2" charset="2"/>
              <a:buChar char="§"/>
              <a:defRPr sz="1400"/>
            </a:lvl4pPr>
            <a:lvl5pPr>
              <a:defRPr sz="1000"/>
            </a:lvl5pPr>
          </a:lstStyle>
          <a:p>
            <a:pPr lvl="0"/>
            <a:r>
              <a:rPr lang="en-US"/>
              <a:t>Click to edit Master text styles</a:t>
            </a:r>
          </a:p>
          <a:p>
            <a:pPr lvl="1"/>
            <a:r>
              <a:rPr lang="en-US"/>
              <a:t>Second level</a:t>
            </a:r>
          </a:p>
        </p:txBody>
      </p:sp>
      <p:sp>
        <p:nvSpPr>
          <p:cNvPr id="24" name="Text Placeholder 65">
            <a:extLst>
              <a:ext uri="{FF2B5EF4-FFF2-40B4-BE49-F238E27FC236}">
                <a16:creationId xmlns:a16="http://schemas.microsoft.com/office/drawing/2014/main" id="{5BB877FA-85FE-3948-9D43-E42B93390EDA}"/>
              </a:ext>
            </a:extLst>
          </p:cNvPr>
          <p:cNvSpPr>
            <a:spLocks noGrp="1"/>
          </p:cNvSpPr>
          <p:nvPr>
            <p:ph type="body" sz="quarter" idx="34" hasCustomPrompt="1"/>
          </p:nvPr>
        </p:nvSpPr>
        <p:spPr>
          <a:xfrm>
            <a:off x="1261243" y="4646312"/>
            <a:ext cx="2444641" cy="1143000"/>
          </a:xfrm>
          <a:prstGeom prst="rect">
            <a:avLst/>
          </a:prstGeom>
          <a:solidFill>
            <a:schemeClr val="accent1"/>
          </a:solidFill>
        </p:spPr>
        <p:txBody>
          <a:bodyPr anchor="ctr" anchorCtr="1">
            <a:normAutofit/>
          </a:bodyPr>
          <a:lstStyle>
            <a:lvl1pPr marL="0" indent="0" algn="ctr">
              <a:buNone/>
              <a:defRPr sz="2000" b="1" baseline="0">
                <a:solidFill>
                  <a:schemeClr val="bg1"/>
                </a:solidFill>
                <a:latin typeface="Calibri" panose="020F0502020204030204" pitchFamily="34" charset="0"/>
                <a:cs typeface="Calibri" panose="020F0502020204030204" pitchFamily="34" charset="0"/>
              </a:defRPr>
            </a:lvl1pPr>
            <a:lvl2pPr>
              <a:defRPr>
                <a:latin typeface="Gill Sans"/>
                <a:cs typeface="Gill Sans"/>
              </a:defRPr>
            </a:lvl2pPr>
            <a:lvl3pPr>
              <a:defRPr>
                <a:latin typeface="Gill Sans"/>
                <a:cs typeface="Gill Sans"/>
              </a:defRPr>
            </a:lvl3pPr>
            <a:lvl4pPr>
              <a:defRPr>
                <a:latin typeface="Gill Sans"/>
                <a:cs typeface="Gill Sans"/>
              </a:defRPr>
            </a:lvl4pPr>
            <a:lvl5pPr>
              <a:defRPr>
                <a:latin typeface="Gill Sans"/>
                <a:cs typeface="Gill Sans"/>
              </a:defRPr>
            </a:lvl5pPr>
          </a:lstStyle>
          <a:p>
            <a:pPr lvl="0"/>
            <a:r>
              <a:rPr lang="en-US" dirty="0"/>
              <a:t>Call Out</a:t>
            </a:r>
          </a:p>
        </p:txBody>
      </p:sp>
      <p:sp>
        <p:nvSpPr>
          <p:cNvPr id="19" name="Text Placeholder 3">
            <a:extLst>
              <a:ext uri="{FF2B5EF4-FFF2-40B4-BE49-F238E27FC236}">
                <a16:creationId xmlns:a16="http://schemas.microsoft.com/office/drawing/2014/main" id="{C1271CE8-B9CE-4097-9DA1-A673F82E1F53}"/>
              </a:ext>
            </a:extLst>
          </p:cNvPr>
          <p:cNvSpPr>
            <a:spLocks noGrp="1"/>
          </p:cNvSpPr>
          <p:nvPr>
            <p:ph type="body" sz="half" idx="14" hasCustomPrompt="1"/>
          </p:nvPr>
        </p:nvSpPr>
        <p:spPr>
          <a:xfrm>
            <a:off x="1850752" y="6376920"/>
            <a:ext cx="5874351" cy="336387"/>
          </a:xfrm>
          <a:prstGeom prst="rect">
            <a:avLst/>
          </a:prstGeom>
        </p:spPr>
        <p:txBody>
          <a:bodyPr>
            <a:normAutofit/>
          </a:bodyPr>
          <a:lstStyle>
            <a:lvl1pPr marL="0" indent="0">
              <a:lnSpc>
                <a:spcPct val="100000"/>
              </a:lnSpc>
              <a:spcBef>
                <a:spcPts val="0"/>
              </a:spcBef>
              <a:buNone/>
              <a:defRPr sz="9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1. Footnotes/sources go here</a:t>
            </a:r>
          </a:p>
        </p:txBody>
      </p:sp>
      <p:sp>
        <p:nvSpPr>
          <p:cNvPr id="11" name="Text Placeholder 10">
            <a:extLst>
              <a:ext uri="{FF2B5EF4-FFF2-40B4-BE49-F238E27FC236}">
                <a16:creationId xmlns:a16="http://schemas.microsoft.com/office/drawing/2014/main" id="{EB6CF6DB-C83B-47D1-AB37-B59DB2626E77}"/>
              </a:ext>
            </a:extLst>
          </p:cNvPr>
          <p:cNvSpPr>
            <a:spLocks noGrp="1"/>
          </p:cNvSpPr>
          <p:nvPr>
            <p:ph type="body" sz="quarter" idx="35"/>
          </p:nvPr>
        </p:nvSpPr>
        <p:spPr>
          <a:xfrm>
            <a:off x="4029734" y="3144838"/>
            <a:ext cx="6534150" cy="114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24">
            <a:extLst>
              <a:ext uri="{FF2B5EF4-FFF2-40B4-BE49-F238E27FC236}">
                <a16:creationId xmlns:a16="http://schemas.microsoft.com/office/drawing/2014/main" id="{32605058-0060-4A30-8F5E-00FECBAD387E}"/>
              </a:ext>
            </a:extLst>
          </p:cNvPr>
          <p:cNvSpPr>
            <a:spLocks noGrp="1"/>
          </p:cNvSpPr>
          <p:nvPr>
            <p:ph type="body" sz="quarter" idx="36"/>
          </p:nvPr>
        </p:nvSpPr>
        <p:spPr>
          <a:xfrm>
            <a:off x="4029075" y="1644650"/>
            <a:ext cx="6534150" cy="114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36001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DCFB3CF2-64BA-4556-9B08-DF1DD0876B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20237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urple Slide Title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BC6FB24-8A35-4FA9-85AC-090E3F365636}"/>
              </a:ext>
            </a:extLst>
          </p:cNvPr>
          <p:cNvGraphicFramePr>
            <a:graphicFrameLocks noChangeAspect="1"/>
          </p:cNvGraphicFramePr>
          <p:nvPr userDrawn="1">
            <p:custDataLst>
              <p:tags r:id="rId2"/>
            </p:custDataLst>
            <p:extLst>
              <p:ext uri="{D42A27DB-BD31-4B8C-83A1-F6EECF244321}">
                <p14:modId xmlns:p14="http://schemas.microsoft.com/office/powerpoint/2010/main" val="27415850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31" name="think-cell Slide" r:id="rId4" imgW="395" imgH="394" progId="TCLayout.ActiveDocument.1">
                  <p:embed/>
                </p:oleObj>
              </mc:Choice>
              <mc:Fallback>
                <p:oleObj name="think-cell Slide" r:id="rId4" imgW="395" imgH="394" progId="TCLayout.ActiveDocument.1">
                  <p:embed/>
                  <p:pic>
                    <p:nvPicPr>
                      <p:cNvPr id="3" name="Object 2" hidden="1">
                        <a:extLst>
                          <a:ext uri="{FF2B5EF4-FFF2-40B4-BE49-F238E27FC236}">
                            <a16:creationId xmlns:a16="http://schemas.microsoft.com/office/drawing/2014/main" id="{7BC6FB24-8A35-4FA9-85AC-090E3F36563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E0821B04-5B42-CD4C-A23B-8DEF131613A3}"/>
              </a:ext>
            </a:extLst>
          </p:cNvPr>
          <p:cNvSpPr/>
          <p:nvPr userDrawn="1"/>
        </p:nvSpPr>
        <p:spPr>
          <a:xfrm>
            <a:off x="0" y="3969"/>
            <a:ext cx="12192000" cy="1762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ABC9"/>
              </a:solidFill>
            </a:endParaRPr>
          </a:p>
        </p:txBody>
      </p:sp>
      <p:sp>
        <p:nvSpPr>
          <p:cNvPr id="14" name="Title 1">
            <a:extLst>
              <a:ext uri="{FF2B5EF4-FFF2-40B4-BE49-F238E27FC236}">
                <a16:creationId xmlns:a16="http://schemas.microsoft.com/office/drawing/2014/main" id="{E9481D5D-96EC-A944-BB3C-78FA27167DA9}"/>
              </a:ext>
            </a:extLst>
          </p:cNvPr>
          <p:cNvSpPr>
            <a:spLocks noGrp="1"/>
          </p:cNvSpPr>
          <p:nvPr>
            <p:ph type="title" hasCustomPrompt="1"/>
          </p:nvPr>
        </p:nvSpPr>
        <p:spPr>
          <a:xfrm>
            <a:off x="616687" y="270846"/>
            <a:ext cx="10994065" cy="517377"/>
          </a:xfrm>
          <a:prstGeom prst="rect">
            <a:avLst/>
          </a:prstGeom>
        </p:spPr>
        <p:txBody>
          <a:bodyPr vert="horz" anchor="t">
            <a:normAutofit/>
          </a:bodyPr>
          <a:lstStyle>
            <a:lvl1pPr algn="l">
              <a:defRPr sz="3000" b="1" cap="all" spc="20" baseline="0">
                <a:solidFill>
                  <a:schemeClr val="accent2"/>
                </a:solidFill>
                <a:latin typeface="+mn-lt"/>
              </a:defRPr>
            </a:lvl1pPr>
          </a:lstStyle>
          <a:p>
            <a:r>
              <a:rPr lang="en-US" dirty="0"/>
              <a:t>PAGE TITLE HEADER</a:t>
            </a:r>
          </a:p>
        </p:txBody>
      </p:sp>
      <p:sp>
        <p:nvSpPr>
          <p:cNvPr id="23" name="Rectangle 22">
            <a:extLst>
              <a:ext uri="{FF2B5EF4-FFF2-40B4-BE49-F238E27FC236}">
                <a16:creationId xmlns:a16="http://schemas.microsoft.com/office/drawing/2014/main" id="{7006F5D0-9684-7E48-B29D-7A916582F057}"/>
              </a:ext>
            </a:extLst>
          </p:cNvPr>
          <p:cNvSpPr/>
          <p:nvPr userDrawn="1"/>
        </p:nvSpPr>
        <p:spPr>
          <a:xfrm>
            <a:off x="8253830" y="6443324"/>
            <a:ext cx="3778600" cy="215444"/>
          </a:xfrm>
          <a:prstGeom prst="rect">
            <a:avLst/>
          </a:prstGeom>
        </p:spPr>
        <p:txBody>
          <a:bodyPr wrap="none">
            <a:spAutoFit/>
          </a:bodyPr>
          <a:lstStyle/>
          <a:p>
            <a:pPr algn="r"/>
            <a:r>
              <a:rPr lang="en-US" sz="800" cap="none" spc="300" baseline="0" dirty="0">
                <a:solidFill>
                  <a:schemeClr val="tx1">
                    <a:alpha val="50000"/>
                  </a:schemeClr>
                </a:solidFill>
                <a:latin typeface="Calibri" panose="020F0502020204030204" pitchFamily="34" charset="0"/>
              </a:rPr>
              <a:t>SOCIAL FINANCE  |  © </a:t>
            </a:r>
            <a:fld id="{38631D3C-F9A5-4801-BB0D-754668ED0EA0}" type="datetimeyyyy">
              <a:rPr lang="en-US" sz="800" cap="none" spc="300" baseline="0" smtClean="0">
                <a:solidFill>
                  <a:schemeClr val="tx1">
                    <a:alpha val="50000"/>
                  </a:schemeClr>
                </a:solidFill>
                <a:latin typeface="Calibri" panose="020F0502020204030204" pitchFamily="34" charset="0"/>
              </a:rPr>
              <a:t>2023</a:t>
            </a:fld>
            <a:r>
              <a:rPr lang="en-US" sz="800" cap="none" spc="300" baseline="0" dirty="0">
                <a:solidFill>
                  <a:schemeClr val="tx1">
                    <a:alpha val="50000"/>
                  </a:schemeClr>
                </a:solidFill>
                <a:latin typeface="Calibri" panose="020F0502020204030204" pitchFamily="34" charset="0"/>
              </a:rPr>
              <a:t> CONFIDENTIAL  </a:t>
            </a:r>
            <a:fld id="{448B16B1-6328-2241-B0A0-20CC0D702F39}" type="slidenum">
              <a:rPr lang="en-US" sz="800" cap="none" spc="300" baseline="0" smtClean="0">
                <a:solidFill>
                  <a:schemeClr val="tx1">
                    <a:alpha val="50000"/>
                  </a:schemeClr>
                </a:solidFill>
                <a:latin typeface="Calibri" panose="020F0502020204030204" pitchFamily="34" charset="0"/>
              </a:rPr>
              <a:pPr algn="r"/>
              <a:t>‹#›</a:t>
            </a:fld>
            <a:endParaRPr lang="en-US" sz="800" cap="none" spc="300" baseline="0" dirty="0">
              <a:solidFill>
                <a:schemeClr val="tx1">
                  <a:alpha val="50000"/>
                </a:schemeClr>
              </a:solidFill>
              <a:latin typeface="Calibri" panose="020F0502020204030204" pitchFamily="34" charset="0"/>
            </a:endParaRPr>
          </a:p>
        </p:txBody>
      </p:sp>
      <p:pic>
        <p:nvPicPr>
          <p:cNvPr id="9" name="Picture 8">
            <a:extLst>
              <a:ext uri="{FF2B5EF4-FFF2-40B4-BE49-F238E27FC236}">
                <a16:creationId xmlns:a16="http://schemas.microsoft.com/office/drawing/2014/main" id="{72AF6030-BB5E-4144-9B54-6A11A13EF2A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57493" y="6428581"/>
            <a:ext cx="1057723" cy="220663"/>
          </a:xfrm>
          <a:prstGeom prst="rect">
            <a:avLst/>
          </a:prstGeom>
        </p:spPr>
      </p:pic>
      <p:sp>
        <p:nvSpPr>
          <p:cNvPr id="8" name="Text Placeholder 3">
            <a:extLst>
              <a:ext uri="{FF2B5EF4-FFF2-40B4-BE49-F238E27FC236}">
                <a16:creationId xmlns:a16="http://schemas.microsoft.com/office/drawing/2014/main" id="{9A52A69F-E837-914C-9A3B-F62E71E985A3}"/>
              </a:ext>
            </a:extLst>
          </p:cNvPr>
          <p:cNvSpPr>
            <a:spLocks noGrp="1"/>
          </p:cNvSpPr>
          <p:nvPr>
            <p:ph type="body" sz="half" idx="2" hasCustomPrompt="1"/>
          </p:nvPr>
        </p:nvSpPr>
        <p:spPr>
          <a:xfrm>
            <a:off x="616687" y="788223"/>
            <a:ext cx="10994065" cy="336387"/>
          </a:xfrm>
          <a:prstGeom prst="rect">
            <a:avLst/>
          </a:prstGeom>
        </p:spPr>
        <p:txBody>
          <a:bodyPr>
            <a:noAutofit/>
          </a:bodyPr>
          <a:lstStyle>
            <a:lvl1pPr marL="0" indent="0">
              <a:lnSpc>
                <a:spcPct val="100000"/>
              </a:lnSpc>
              <a:spcBef>
                <a:spcPts val="0"/>
              </a:spcBef>
              <a:buNone/>
              <a:defRPr sz="18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Subhead copy goes here</a:t>
            </a:r>
          </a:p>
        </p:txBody>
      </p:sp>
      <p:sp>
        <p:nvSpPr>
          <p:cNvPr id="15" name="Text Placeholder 3">
            <a:extLst>
              <a:ext uri="{FF2B5EF4-FFF2-40B4-BE49-F238E27FC236}">
                <a16:creationId xmlns:a16="http://schemas.microsoft.com/office/drawing/2014/main" id="{17721F71-AEE7-4615-96C3-6CC595524073}"/>
              </a:ext>
            </a:extLst>
          </p:cNvPr>
          <p:cNvSpPr>
            <a:spLocks noGrp="1"/>
          </p:cNvSpPr>
          <p:nvPr>
            <p:ph type="body" sz="half" idx="14" hasCustomPrompt="1"/>
          </p:nvPr>
        </p:nvSpPr>
        <p:spPr>
          <a:xfrm>
            <a:off x="1850752" y="6376920"/>
            <a:ext cx="5874351" cy="336387"/>
          </a:xfrm>
          <a:prstGeom prst="rect">
            <a:avLst/>
          </a:prstGeom>
        </p:spPr>
        <p:txBody>
          <a:bodyPr>
            <a:normAutofit/>
          </a:bodyPr>
          <a:lstStyle>
            <a:lvl1pPr marL="0" indent="0">
              <a:lnSpc>
                <a:spcPct val="100000"/>
              </a:lnSpc>
              <a:spcBef>
                <a:spcPts val="0"/>
              </a:spcBef>
              <a:buNone/>
              <a:defRPr sz="9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1. Footnotes/sources go here</a:t>
            </a:r>
          </a:p>
        </p:txBody>
      </p:sp>
    </p:spTree>
    <p:extLst>
      <p:ext uri="{BB962C8B-B14F-4D97-AF65-F5344CB8AC3E}">
        <p14:creationId xmlns:p14="http://schemas.microsoft.com/office/powerpoint/2010/main" val="2682407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6110DC5-4E0F-4978-95C4-6EBB2CF8F5C4}"/>
              </a:ext>
            </a:extLst>
          </p:cNvPr>
          <p:cNvGraphicFramePr>
            <a:graphicFrameLocks noChangeAspect="1"/>
          </p:cNvGraphicFramePr>
          <p:nvPr userDrawn="1">
            <p:custDataLst>
              <p:tags r:id="rId24"/>
            </p:custDataLst>
            <p:extLst>
              <p:ext uri="{D42A27DB-BD31-4B8C-83A1-F6EECF244321}">
                <p14:modId xmlns:p14="http://schemas.microsoft.com/office/powerpoint/2010/main" val="39844503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63" name="think-cell Slide" r:id="rId25" imgW="395" imgH="394" progId="TCLayout.ActiveDocument.1">
                  <p:embed/>
                </p:oleObj>
              </mc:Choice>
              <mc:Fallback>
                <p:oleObj name="think-cell Slide" r:id="rId25" imgW="395" imgH="394" progId="TCLayout.ActiveDocument.1">
                  <p:embed/>
                  <p:pic>
                    <p:nvPicPr>
                      <p:cNvPr id="2" name="Object 1" hidden="1">
                        <a:extLst>
                          <a:ext uri="{FF2B5EF4-FFF2-40B4-BE49-F238E27FC236}">
                            <a16:creationId xmlns:a16="http://schemas.microsoft.com/office/drawing/2014/main" id="{46110DC5-4E0F-4978-95C4-6EBB2CF8F5C4}"/>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7649EF29-5693-8648-8689-D66F2DC2E9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55585953"/>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55" r:id="rId3"/>
    <p:sldLayoutId id="2147483665" r:id="rId4"/>
    <p:sldLayoutId id="2147483654" r:id="rId5"/>
    <p:sldLayoutId id="2147483692" r:id="rId6"/>
    <p:sldLayoutId id="2147483695" r:id="rId7"/>
    <p:sldLayoutId id="2147483650" r:id="rId8"/>
    <p:sldLayoutId id="2147483660" r:id="rId9"/>
    <p:sldLayoutId id="2147483690" r:id="rId10"/>
    <p:sldLayoutId id="2147483696" r:id="rId11"/>
    <p:sldLayoutId id="2147483661" r:id="rId12"/>
    <p:sldLayoutId id="2147483691" r:id="rId13"/>
    <p:sldLayoutId id="2147483697" r:id="rId14"/>
    <p:sldLayoutId id="2147483662" r:id="rId15"/>
    <p:sldLayoutId id="2147483693" r:id="rId16"/>
    <p:sldLayoutId id="2147483698" r:id="rId17"/>
    <p:sldLayoutId id="2147483677" r:id="rId18"/>
    <p:sldLayoutId id="2147483694" r:id="rId19"/>
    <p:sldLayoutId id="2147483699" r:id="rId20"/>
    <p:sldLayoutId id="2147483701" r:id="rId2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176213" indent="-176213" algn="l" defTabSz="914400" rtl="0" eaLnBrk="1" latinLnBrk="0" hangingPunct="1">
        <a:lnSpc>
          <a:spcPct val="90000"/>
        </a:lnSpc>
        <a:spcBef>
          <a:spcPts val="1000"/>
        </a:spcBef>
        <a:buClr>
          <a:schemeClr val="accent1"/>
        </a:buClr>
        <a:buFont typeface="Wingdings" pitchFamily="2" charset="2"/>
        <a:buChar char="§"/>
        <a:defRPr sz="1500" kern="1200">
          <a:solidFill>
            <a:schemeClr val="tx1"/>
          </a:solidFill>
          <a:latin typeface="+mn-lt"/>
          <a:ea typeface="+mn-ea"/>
          <a:cs typeface="+mn-cs"/>
        </a:defRPr>
      </a:lvl1pPr>
      <a:lvl2pPr marL="573088" indent="-171450" algn="l" defTabSz="914400" rtl="0" eaLnBrk="1" latinLnBrk="0" hangingPunct="1">
        <a:lnSpc>
          <a:spcPct val="90000"/>
        </a:lnSpc>
        <a:spcBef>
          <a:spcPts val="500"/>
        </a:spcBef>
        <a:buClr>
          <a:schemeClr val="accent1"/>
        </a:buClr>
        <a:buFont typeface="Wingdings" panose="05000000000000000000" pitchFamily="2" charset="2"/>
        <a:buChar char="Ø"/>
        <a:defRPr sz="1500" kern="1200">
          <a:solidFill>
            <a:schemeClr val="tx1"/>
          </a:solidFill>
          <a:latin typeface="+mn-lt"/>
          <a:ea typeface="+mn-ea"/>
          <a:cs typeface="+mn-cs"/>
        </a:defRPr>
      </a:lvl2pPr>
      <a:lvl3pPr marL="1090613" indent="-176213" algn="l" defTabSz="914400" rtl="0" eaLnBrk="1" latinLnBrk="0" hangingPunct="1">
        <a:lnSpc>
          <a:spcPct val="90000"/>
        </a:lnSpc>
        <a:spcBef>
          <a:spcPts val="500"/>
        </a:spcBef>
        <a:buClr>
          <a:schemeClr val="accent1"/>
        </a:buClr>
        <a:buFont typeface="Wingdings" pitchFamily="2" charset="2"/>
        <a:buChar char="§"/>
        <a:defRPr sz="1500" kern="1200">
          <a:solidFill>
            <a:schemeClr val="tx1"/>
          </a:solidFill>
          <a:latin typeface="+mn-lt"/>
          <a:ea typeface="+mn-ea"/>
          <a:cs typeface="+mn-cs"/>
        </a:defRPr>
      </a:lvl3pPr>
      <a:lvl4pPr marL="1543050" indent="-171450" algn="l" defTabSz="914400" rtl="0" eaLnBrk="1" latinLnBrk="0" hangingPunct="1">
        <a:lnSpc>
          <a:spcPct val="90000"/>
        </a:lnSpc>
        <a:spcBef>
          <a:spcPts val="500"/>
        </a:spcBef>
        <a:buClr>
          <a:schemeClr val="accent1"/>
        </a:buClr>
        <a:buFont typeface="Wingdings" pitchFamily="2" charset="2"/>
        <a:buChar char="§"/>
        <a:defRPr sz="1500" kern="1200">
          <a:solidFill>
            <a:schemeClr val="tx1"/>
          </a:solidFill>
          <a:latin typeface="+mn-lt"/>
          <a:ea typeface="+mn-ea"/>
          <a:cs typeface="+mn-cs"/>
        </a:defRPr>
      </a:lvl4pPr>
      <a:lvl5pPr marL="2005013" indent="-176213" algn="l" defTabSz="914400" rtl="0" eaLnBrk="1" latinLnBrk="0" hangingPunct="1">
        <a:lnSpc>
          <a:spcPct val="90000"/>
        </a:lnSpc>
        <a:spcBef>
          <a:spcPts val="500"/>
        </a:spcBef>
        <a:buClr>
          <a:schemeClr val="accent1"/>
        </a:buClr>
        <a:buFont typeface="Wingdings" pitchFamily="2" charset="2"/>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8.jpeg"/><Relationship Id="rId2" Type="http://schemas.openxmlformats.org/officeDocument/2006/relationships/tags" Target="../tags/tag21.xml"/><Relationship Id="rId1" Type="http://schemas.openxmlformats.org/officeDocument/2006/relationships/vmlDrawing" Target="../drawings/vmlDrawing20.v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8.jpeg"/><Relationship Id="rId2" Type="http://schemas.openxmlformats.org/officeDocument/2006/relationships/tags" Target="../tags/tag22.xml"/><Relationship Id="rId1" Type="http://schemas.openxmlformats.org/officeDocument/2006/relationships/vmlDrawing" Target="../drawings/vmlDrawing21.vml"/><Relationship Id="rId6" Type="http://schemas.openxmlformats.org/officeDocument/2006/relationships/image" Target="../media/image1.emf"/><Relationship Id="rId5" Type="http://schemas.openxmlformats.org/officeDocument/2006/relationships/oleObject" Target="../embeddings/oleObject21.bin"/><Relationship Id="rId4"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8.jpeg"/><Relationship Id="rId2" Type="http://schemas.openxmlformats.org/officeDocument/2006/relationships/tags" Target="../tags/tag23.xml"/><Relationship Id="rId1" Type="http://schemas.openxmlformats.org/officeDocument/2006/relationships/vmlDrawing" Target="../drawings/vmlDrawing22.vml"/><Relationship Id="rId6" Type="http://schemas.openxmlformats.org/officeDocument/2006/relationships/image" Target="../media/image1.emf"/><Relationship Id="rId5" Type="http://schemas.openxmlformats.org/officeDocument/2006/relationships/oleObject" Target="../embeddings/oleObject22.bin"/><Relationship Id="rId4"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6.svg"/><Relationship Id="rId3" Type="http://schemas.openxmlformats.org/officeDocument/2006/relationships/image" Target="../media/image8.jpeg"/><Relationship Id="rId7" Type="http://schemas.openxmlformats.org/officeDocument/2006/relationships/image" Target="../media/image20.svg"/><Relationship Id="rId12"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14.png"/><Relationship Id="rId11" Type="http://schemas.openxmlformats.org/officeDocument/2006/relationships/image" Target="../media/image24.svg"/><Relationship Id="rId5" Type="http://schemas.openxmlformats.org/officeDocument/2006/relationships/image" Target="../media/image18.svg"/><Relationship Id="rId15" Type="http://schemas.openxmlformats.org/officeDocument/2006/relationships/image" Target="../media/image28.svg"/><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image" Target="../media/image22.svg"/><Relationship Id="rId1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8.jpeg"/><Relationship Id="rId1" Type="http://schemas.openxmlformats.org/officeDocument/2006/relationships/slideLayout" Target="../slideLayouts/slideLayout13.xml"/><Relationship Id="rId6" Type="http://schemas.openxmlformats.org/officeDocument/2006/relationships/image" Target="../media/image32.svg"/><Relationship Id="rId5" Type="http://schemas.openxmlformats.org/officeDocument/2006/relationships/image" Target="../media/image20.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jpeg"/><Relationship Id="rId7" Type="http://schemas.openxmlformats.org/officeDocument/2006/relationships/diagramColors" Target="../diagrams/colors1.xml"/><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jpeg"/><Relationship Id="rId1" Type="http://schemas.openxmlformats.org/officeDocument/2006/relationships/slideLayout" Target="../slideLayouts/slideLayout15.xml"/><Relationship Id="rId6" Type="http://schemas.openxmlformats.org/officeDocument/2006/relationships/image" Target="../media/image41.svg"/><Relationship Id="rId5" Type="http://schemas.openxmlformats.org/officeDocument/2006/relationships/image" Target="../media/image25.png"/><Relationship Id="rId4" Type="http://schemas.openxmlformats.org/officeDocument/2006/relationships/image" Target="../media/image39.svg"/></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slideLayout" Target="../slideLayouts/slideLayout15.xml"/><Relationship Id="rId7" Type="http://schemas.openxmlformats.org/officeDocument/2006/relationships/image" Target="../media/image26.png"/><Relationship Id="rId12" Type="http://schemas.openxmlformats.org/officeDocument/2006/relationships/image" Target="../media/image47.svg"/><Relationship Id="rId2" Type="http://schemas.openxmlformats.org/officeDocument/2006/relationships/tags" Target="../tags/tag24.xml"/><Relationship Id="rId1" Type="http://schemas.openxmlformats.org/officeDocument/2006/relationships/vmlDrawing" Target="../drawings/vmlDrawing23.vml"/><Relationship Id="rId6" Type="http://schemas.openxmlformats.org/officeDocument/2006/relationships/image" Target="../media/image1.emf"/><Relationship Id="rId11" Type="http://schemas.openxmlformats.org/officeDocument/2006/relationships/image" Target="../media/image28.png"/><Relationship Id="rId5" Type="http://schemas.openxmlformats.org/officeDocument/2006/relationships/oleObject" Target="../embeddings/oleObject23.bin"/><Relationship Id="rId10" Type="http://schemas.openxmlformats.org/officeDocument/2006/relationships/image" Target="../media/image45.svg"/><Relationship Id="rId4" Type="http://schemas.openxmlformats.org/officeDocument/2006/relationships/image" Target="../media/image8.jpeg"/><Relationship Id="rId9" Type="http://schemas.openxmlformats.org/officeDocument/2006/relationships/image" Target="../media/image27.png"/></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9.svg"/><Relationship Id="rId7" Type="http://schemas.openxmlformats.org/officeDocument/2006/relationships/image" Target="../media/image30.png"/><Relationship Id="rId12" Type="http://schemas.openxmlformats.org/officeDocument/2006/relationships/image" Target="../media/image53.svg"/><Relationship Id="rId2" Type="http://schemas.openxmlformats.org/officeDocument/2006/relationships/image" Target="../media/image29.png"/><Relationship Id="rId1" Type="http://schemas.openxmlformats.org/officeDocument/2006/relationships/slideLayout" Target="../slideLayouts/slideLayout15.xml"/><Relationship Id="rId6" Type="http://schemas.openxmlformats.org/officeDocument/2006/relationships/image" Target="../media/image8.jpeg"/><Relationship Id="rId11" Type="http://schemas.openxmlformats.org/officeDocument/2006/relationships/image" Target="../media/image31.png"/><Relationship Id="rId5" Type="http://schemas.openxmlformats.org/officeDocument/2006/relationships/image" Target="../media/image18.svg"/><Relationship Id="rId10" Type="http://schemas.openxmlformats.org/officeDocument/2006/relationships/image" Target="../media/image20.svg"/><Relationship Id="rId4" Type="http://schemas.openxmlformats.org/officeDocument/2006/relationships/image" Target="../media/image13.png"/><Relationship Id="rId9"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jpeg"/><Relationship Id="rId7" Type="http://schemas.openxmlformats.org/officeDocument/2006/relationships/image" Target="../media/image12.sv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0.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4.sv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38D1AF-6C44-2345-88F5-17A012B14833}"/>
              </a:ext>
            </a:extLst>
          </p:cNvPr>
          <p:cNvSpPr>
            <a:spLocks noGrp="1"/>
          </p:cNvSpPr>
          <p:nvPr>
            <p:ph type="body" idx="1"/>
          </p:nvPr>
        </p:nvSpPr>
        <p:spPr>
          <a:xfrm>
            <a:off x="1028700" y="3481099"/>
            <a:ext cx="10515600" cy="733092"/>
          </a:xfrm>
        </p:spPr>
        <p:txBody>
          <a:bodyPr>
            <a:normAutofit lnSpcReduction="10000"/>
          </a:bodyPr>
          <a:lstStyle/>
          <a:p>
            <a:r>
              <a:rPr lang="en-US" dirty="0"/>
              <a:t>Outcomes rate card full implementation phase informational meeting</a:t>
            </a:r>
          </a:p>
        </p:txBody>
      </p:sp>
      <p:sp>
        <p:nvSpPr>
          <p:cNvPr id="3" name="Text Placeholder 2">
            <a:extLst>
              <a:ext uri="{FF2B5EF4-FFF2-40B4-BE49-F238E27FC236}">
                <a16:creationId xmlns:a16="http://schemas.microsoft.com/office/drawing/2014/main" id="{ACC13F2E-FECB-1840-A7AA-5EE791D4B457}"/>
              </a:ext>
            </a:extLst>
          </p:cNvPr>
          <p:cNvSpPr>
            <a:spLocks noGrp="1"/>
          </p:cNvSpPr>
          <p:nvPr>
            <p:ph type="body" idx="11"/>
          </p:nvPr>
        </p:nvSpPr>
        <p:spPr>
          <a:xfrm>
            <a:off x="1028699" y="4214191"/>
            <a:ext cx="4488873" cy="425736"/>
          </a:xfrm>
        </p:spPr>
        <p:txBody>
          <a:bodyPr/>
          <a:lstStyle/>
          <a:p>
            <a:r>
              <a:rPr lang="en-US" dirty="0"/>
              <a:t>May 2023</a:t>
            </a:r>
          </a:p>
        </p:txBody>
      </p:sp>
      <p:sp>
        <p:nvSpPr>
          <p:cNvPr id="4" name="Title 3">
            <a:extLst>
              <a:ext uri="{FF2B5EF4-FFF2-40B4-BE49-F238E27FC236}">
                <a16:creationId xmlns:a16="http://schemas.microsoft.com/office/drawing/2014/main" id="{66E5741D-4B59-E044-AF43-C4DBB8B7BABC}"/>
              </a:ext>
            </a:extLst>
          </p:cNvPr>
          <p:cNvSpPr>
            <a:spLocks noGrp="1"/>
          </p:cNvSpPr>
          <p:nvPr>
            <p:ph type="title"/>
          </p:nvPr>
        </p:nvSpPr>
        <p:spPr/>
        <p:txBody>
          <a:bodyPr>
            <a:normAutofit fontScale="90000"/>
          </a:bodyPr>
          <a:lstStyle/>
          <a:p>
            <a:r>
              <a:rPr lang="en-US" dirty="0"/>
              <a:t>Children’s Trust Fund Home Visiting Rate Card</a:t>
            </a:r>
          </a:p>
        </p:txBody>
      </p:sp>
      <p:pic>
        <p:nvPicPr>
          <p:cNvPr id="5" name="Picture 4" descr="Children&amp;#39;s Trust Fund of Missouri | Missouri&amp;#39;s Foundation for Child Abuse  Prevention">
            <a:extLst>
              <a:ext uri="{FF2B5EF4-FFF2-40B4-BE49-F238E27FC236}">
                <a16:creationId xmlns:a16="http://schemas.microsoft.com/office/drawing/2014/main" id="{F87A1BA9-201C-4BB2-A898-9879D0D5FE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3812" y="4800312"/>
            <a:ext cx="4524375" cy="828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6386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hildren&amp;#39;s Trust Fund of Missouri | Missouri&amp;#39;s Foundation for Child Abuse  Prevention">
            <a:extLst>
              <a:ext uri="{FF2B5EF4-FFF2-40B4-BE49-F238E27FC236}">
                <a16:creationId xmlns:a16="http://schemas.microsoft.com/office/drawing/2014/main" id="{DC39B335-A63F-3B4D-2F1B-CAA1CB46D3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8556" y="5970972"/>
            <a:ext cx="3795907" cy="69876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DBF272DC-410D-9589-58AF-8F3C42AAF7FC}"/>
              </a:ext>
            </a:extLst>
          </p:cNvPr>
          <p:cNvSpPr>
            <a:spLocks noGrp="1"/>
          </p:cNvSpPr>
          <p:nvPr>
            <p:ph type="title"/>
          </p:nvPr>
        </p:nvSpPr>
        <p:spPr/>
        <p:txBody>
          <a:bodyPr/>
          <a:lstStyle/>
          <a:p>
            <a:r>
              <a:rPr lang="en-US" dirty="0"/>
              <a:t>Full implementation phase Launch</a:t>
            </a:r>
          </a:p>
        </p:txBody>
      </p:sp>
      <p:sp>
        <p:nvSpPr>
          <p:cNvPr id="4" name="Text Placeholder 3">
            <a:extLst>
              <a:ext uri="{FF2B5EF4-FFF2-40B4-BE49-F238E27FC236}">
                <a16:creationId xmlns:a16="http://schemas.microsoft.com/office/drawing/2014/main" id="{FFDA93F9-6C03-28CE-01C4-2A05DF2D33DF}"/>
              </a:ext>
            </a:extLst>
          </p:cNvPr>
          <p:cNvSpPr>
            <a:spLocks noGrp="1"/>
          </p:cNvSpPr>
          <p:nvPr>
            <p:ph type="body" sz="half" idx="2"/>
          </p:nvPr>
        </p:nvSpPr>
        <p:spPr/>
        <p:txBody>
          <a:bodyPr/>
          <a:lstStyle/>
          <a:p>
            <a:r>
              <a:rPr lang="en-US" dirty="0"/>
              <a:t>Preliminary implementation phase ORC metrics will transition to the full set of ORC outcome metrics as part of the full implementation phase July 2023</a:t>
            </a:r>
          </a:p>
        </p:txBody>
      </p:sp>
      <p:sp>
        <p:nvSpPr>
          <p:cNvPr id="5" name="Text Placeholder 4">
            <a:extLst>
              <a:ext uri="{FF2B5EF4-FFF2-40B4-BE49-F238E27FC236}">
                <a16:creationId xmlns:a16="http://schemas.microsoft.com/office/drawing/2014/main" id="{B3954D73-AC53-D651-A12D-ABD53EFA5288}"/>
              </a:ext>
            </a:extLst>
          </p:cNvPr>
          <p:cNvSpPr>
            <a:spLocks noGrp="1"/>
          </p:cNvSpPr>
          <p:nvPr>
            <p:ph type="body" sz="half" idx="14"/>
          </p:nvPr>
        </p:nvSpPr>
        <p:spPr/>
        <p:txBody>
          <a:bodyPr/>
          <a:lstStyle/>
          <a:p>
            <a:endParaRPr lang="en-US" dirty="0"/>
          </a:p>
        </p:txBody>
      </p:sp>
      <p:graphicFrame>
        <p:nvGraphicFramePr>
          <p:cNvPr id="8" name="Table 7">
            <a:extLst>
              <a:ext uri="{FF2B5EF4-FFF2-40B4-BE49-F238E27FC236}">
                <a16:creationId xmlns:a16="http://schemas.microsoft.com/office/drawing/2014/main" id="{3A7A45D8-7CDF-7C6B-D500-ECAF4D866F08}"/>
              </a:ext>
            </a:extLst>
          </p:cNvPr>
          <p:cNvGraphicFramePr>
            <a:graphicFrameLocks noGrp="1"/>
          </p:cNvGraphicFramePr>
          <p:nvPr>
            <p:extLst>
              <p:ext uri="{D42A27DB-BD31-4B8C-83A1-F6EECF244321}">
                <p14:modId xmlns:p14="http://schemas.microsoft.com/office/powerpoint/2010/main" val="3075946743"/>
              </p:ext>
            </p:extLst>
          </p:nvPr>
        </p:nvGraphicFramePr>
        <p:xfrm>
          <a:off x="951223" y="1415499"/>
          <a:ext cx="4834054" cy="4571999"/>
        </p:xfrm>
        <a:graphic>
          <a:graphicData uri="http://schemas.openxmlformats.org/drawingml/2006/table">
            <a:tbl>
              <a:tblPr firstRow="1" bandRow="1">
                <a:tableStyleId>{5C22544A-7EE6-4342-B048-85BDC9FD1C3A}</a:tableStyleId>
              </a:tblPr>
              <a:tblGrid>
                <a:gridCol w="4834054">
                  <a:extLst>
                    <a:ext uri="{9D8B030D-6E8A-4147-A177-3AD203B41FA5}">
                      <a16:colId xmlns:a16="http://schemas.microsoft.com/office/drawing/2014/main" val="1975562184"/>
                    </a:ext>
                  </a:extLst>
                </a:gridCol>
              </a:tblGrid>
              <a:tr h="601871">
                <a:tc>
                  <a:txBody>
                    <a:bodyPr/>
                    <a:lstStyle/>
                    <a:p>
                      <a:pPr algn="ctr"/>
                      <a:r>
                        <a:rPr lang="en-US" sz="1600" dirty="0" smtClean="0"/>
                        <a:t>Preliminary</a:t>
                      </a:r>
                      <a:r>
                        <a:rPr lang="en-US" sz="1600" baseline="0" dirty="0" smtClean="0"/>
                        <a:t> </a:t>
                      </a:r>
                      <a:r>
                        <a:rPr lang="en-US" sz="1600" dirty="0" smtClean="0"/>
                        <a:t>ORC </a:t>
                      </a:r>
                      <a:r>
                        <a:rPr lang="en-US" sz="1600" dirty="0"/>
                        <a:t>Metrics </a:t>
                      </a:r>
                    </a:p>
                    <a:p>
                      <a:pPr algn="ctr"/>
                      <a:r>
                        <a:rPr lang="en-US" sz="1600" dirty="0"/>
                        <a:t>January 1, 2023 – June 30, 2023 </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solidFill>
                  </a:tcPr>
                </a:tc>
                <a:extLst>
                  <a:ext uri="{0D108BD9-81ED-4DB2-BD59-A6C34878D82A}">
                    <a16:rowId xmlns:a16="http://schemas.microsoft.com/office/drawing/2014/main" val="4178756042"/>
                  </a:ext>
                </a:extLst>
              </a:tr>
              <a:tr h="661688">
                <a:tc>
                  <a:txBody>
                    <a:bodyPr/>
                    <a:lstStyle/>
                    <a:p>
                      <a:pPr algn="l"/>
                      <a:r>
                        <a:rPr lang="en-US" sz="1600" b="1" dirty="0"/>
                        <a:t>Program onboarding activities</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346233388"/>
                  </a:ext>
                </a:extLst>
              </a:tr>
              <a:tr h="661688">
                <a:tc>
                  <a:txBody>
                    <a:bodyPr/>
                    <a:lstStyle/>
                    <a:p>
                      <a:pPr algn="l"/>
                      <a:r>
                        <a:rPr lang="en-US" sz="1600" b="1" dirty="0"/>
                        <a:t>Prenatal enrollment </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641843522"/>
                  </a:ext>
                </a:extLst>
              </a:tr>
              <a:tr h="661688">
                <a:tc>
                  <a:txBody>
                    <a:bodyPr/>
                    <a:lstStyle/>
                    <a:p>
                      <a:pPr algn="l"/>
                      <a:r>
                        <a:rPr lang="en-US" sz="1600" b="1" dirty="0"/>
                        <a:t>Prenatal enrollment of foster care teens</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54469355"/>
                  </a:ext>
                </a:extLst>
              </a:tr>
              <a:tr h="661688">
                <a:tc>
                  <a:txBody>
                    <a:bodyPr/>
                    <a:lstStyle/>
                    <a:p>
                      <a:pPr algn="l"/>
                      <a:r>
                        <a:rPr lang="en-US" sz="1600" b="1" dirty="0"/>
                        <a:t>Prenatal enrollment of BIPOC populations</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18748448"/>
                  </a:ext>
                </a:extLst>
              </a:tr>
              <a:tr h="661688">
                <a:tc>
                  <a:txBody>
                    <a:bodyPr/>
                    <a:lstStyle/>
                    <a:p>
                      <a:pPr algn="l"/>
                      <a:r>
                        <a:rPr lang="en-US" sz="1600" b="1" dirty="0"/>
                        <a:t>Complete and accurate data reporting in REDCap</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980707513"/>
                  </a:ext>
                </a:extLst>
              </a:tr>
              <a:tr h="661688">
                <a:tc>
                  <a:txBody>
                    <a:bodyPr/>
                    <a:lstStyle/>
                    <a:p>
                      <a:pPr algn="l"/>
                      <a:r>
                        <a:rPr lang="en-US" sz="1600" b="1" dirty="0"/>
                        <a:t>Timely submission of quarterly reports to CTF</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307798778"/>
                  </a:ext>
                </a:extLst>
              </a:tr>
            </a:tbl>
          </a:graphicData>
        </a:graphic>
      </p:graphicFrame>
      <p:graphicFrame>
        <p:nvGraphicFramePr>
          <p:cNvPr id="9" name="Table 8">
            <a:extLst>
              <a:ext uri="{FF2B5EF4-FFF2-40B4-BE49-F238E27FC236}">
                <a16:creationId xmlns:a16="http://schemas.microsoft.com/office/drawing/2014/main" id="{4F32A901-9A1C-136D-8A13-A62D709935E1}"/>
              </a:ext>
            </a:extLst>
          </p:cNvPr>
          <p:cNvGraphicFramePr>
            <a:graphicFrameLocks noGrp="1"/>
          </p:cNvGraphicFramePr>
          <p:nvPr>
            <p:extLst>
              <p:ext uri="{D42A27DB-BD31-4B8C-83A1-F6EECF244321}">
                <p14:modId xmlns:p14="http://schemas.microsoft.com/office/powerpoint/2010/main" val="2533161739"/>
              </p:ext>
            </p:extLst>
          </p:nvPr>
        </p:nvGraphicFramePr>
        <p:xfrm>
          <a:off x="6406723" y="1416531"/>
          <a:ext cx="4834054" cy="4571998"/>
        </p:xfrm>
        <a:graphic>
          <a:graphicData uri="http://schemas.openxmlformats.org/drawingml/2006/table">
            <a:tbl>
              <a:tblPr firstRow="1" bandRow="1">
                <a:tableStyleId>{5C22544A-7EE6-4342-B048-85BDC9FD1C3A}</a:tableStyleId>
              </a:tblPr>
              <a:tblGrid>
                <a:gridCol w="4834054">
                  <a:extLst>
                    <a:ext uri="{9D8B030D-6E8A-4147-A177-3AD203B41FA5}">
                      <a16:colId xmlns:a16="http://schemas.microsoft.com/office/drawing/2014/main" val="1975562184"/>
                    </a:ext>
                  </a:extLst>
                </a:gridCol>
              </a:tblGrid>
              <a:tr h="598748">
                <a:tc>
                  <a:txBody>
                    <a:bodyPr/>
                    <a:lstStyle/>
                    <a:p>
                      <a:pPr algn="ctr"/>
                      <a:r>
                        <a:rPr lang="en-US" sz="1600" dirty="0" smtClean="0"/>
                        <a:t>Full Implementation ORC </a:t>
                      </a:r>
                      <a:r>
                        <a:rPr lang="en-US" sz="1600" dirty="0"/>
                        <a:t>Metrics </a:t>
                      </a:r>
                    </a:p>
                    <a:p>
                      <a:pPr algn="ctr"/>
                      <a:r>
                        <a:rPr lang="en-US" sz="1600" dirty="0"/>
                        <a:t>Starting July 1, 2023</a:t>
                      </a:r>
                    </a:p>
                  </a:txBody>
                  <a:tcPr anchor="ctr">
                    <a:lnL w="12700" cap="flat" cmpd="sng" algn="ctr">
                      <a:solidFill>
                        <a:schemeClr val="tx2"/>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extLst>
                  <a:ext uri="{0D108BD9-81ED-4DB2-BD59-A6C34878D82A}">
                    <a16:rowId xmlns:a16="http://schemas.microsoft.com/office/drawing/2014/main" val="4178756042"/>
                  </a:ext>
                </a:extLst>
              </a:tr>
              <a:tr h="397325">
                <a:tc>
                  <a:txBody>
                    <a:bodyPr/>
                    <a:lstStyle/>
                    <a:p>
                      <a:pPr algn="l"/>
                      <a:r>
                        <a:rPr lang="en-US" sz="1600" b="1" dirty="0"/>
                        <a:t>Prenatal enrollment </a:t>
                      </a:r>
                    </a:p>
                  </a:txBody>
                  <a:tcPr anchor="ctr">
                    <a:lnL w="12700" cap="flat" cmpd="sng" algn="ctr">
                      <a:solidFill>
                        <a:schemeClr val="tx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641843522"/>
                  </a:ext>
                </a:extLst>
              </a:tr>
              <a:tr h="397325">
                <a:tc>
                  <a:txBody>
                    <a:bodyPr/>
                    <a:lstStyle/>
                    <a:p>
                      <a:pPr algn="l"/>
                      <a:r>
                        <a:rPr lang="en-US" sz="1600" b="1" dirty="0"/>
                        <a:t>Prenatal enrollment of foster care teens</a:t>
                      </a:r>
                    </a:p>
                  </a:txBody>
                  <a:tcPr anchor="ctr">
                    <a:lnL w="12700" cap="flat" cmpd="sng" algn="ctr">
                      <a:solidFill>
                        <a:schemeClr val="tx2"/>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954469355"/>
                  </a:ext>
                </a:extLst>
              </a:tr>
              <a:tr h="397325">
                <a:tc>
                  <a:txBody>
                    <a:bodyPr/>
                    <a:lstStyle/>
                    <a:p>
                      <a:pPr algn="l"/>
                      <a:r>
                        <a:rPr lang="en-US" sz="1600" b="1" dirty="0"/>
                        <a:t>Prenatal enrollment of BIPOC populations</a:t>
                      </a:r>
                    </a:p>
                  </a:txBody>
                  <a:tcPr anchor="ctr">
                    <a:lnL w="12700" cap="flat" cmpd="sng" algn="ctr">
                      <a:solidFill>
                        <a:schemeClr val="tx2"/>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18748448"/>
                  </a:ext>
                </a:extLst>
              </a:tr>
              <a:tr h="397325">
                <a:tc>
                  <a:txBody>
                    <a:bodyPr/>
                    <a:lstStyle/>
                    <a:p>
                      <a:pPr algn="l"/>
                      <a:r>
                        <a:rPr lang="en-US" sz="1600" b="1" dirty="0"/>
                        <a:t>Home visiting engagement </a:t>
                      </a:r>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980707513"/>
                  </a:ext>
                </a:extLst>
              </a:tr>
              <a:tr h="397325">
                <a:tc>
                  <a:txBody>
                    <a:bodyPr/>
                    <a:lstStyle/>
                    <a:p>
                      <a:pPr algn="l"/>
                      <a:r>
                        <a:rPr lang="en-US" sz="1600" b="1" dirty="0"/>
                        <a:t>Home visiting retention (180 days)</a:t>
                      </a:r>
                    </a:p>
                  </a:txBody>
                  <a:tcPr anchor="ctr">
                    <a:lnL w="12700" cap="flat" cmpd="sng" algn="ctr">
                      <a:solidFill>
                        <a:schemeClr val="tx2"/>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307798778"/>
                  </a:ext>
                </a:extLst>
              </a:tr>
              <a:tr h="397325">
                <a:tc>
                  <a:txBody>
                    <a:bodyPr/>
                    <a:lstStyle/>
                    <a:p>
                      <a:pPr algn="l"/>
                      <a:r>
                        <a:rPr lang="en-US" sz="1600" b="1" dirty="0"/>
                        <a:t>Home visiting retention (1 year)</a:t>
                      </a:r>
                    </a:p>
                  </a:txBody>
                  <a:tcPr anchor="ctr">
                    <a:lnL w="12700" cap="flat" cmpd="sng" algn="ctr">
                      <a:solidFill>
                        <a:schemeClr val="tx2"/>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960386831"/>
                  </a:ext>
                </a:extLst>
              </a:tr>
              <a:tr h="397325">
                <a:tc>
                  <a:txBody>
                    <a:bodyPr/>
                    <a:lstStyle/>
                    <a:p>
                      <a:pPr algn="l"/>
                      <a:r>
                        <a:rPr lang="en-US" sz="1600" b="1" dirty="0"/>
                        <a:t>Attainment of family well-being goals </a:t>
                      </a:r>
                    </a:p>
                  </a:txBody>
                  <a:tcPr anchor="ctr">
                    <a:lnL w="12700" cap="flat" cmpd="sng" algn="ctr">
                      <a:solidFill>
                        <a:schemeClr val="tx2"/>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842292896"/>
                  </a:ext>
                </a:extLst>
              </a:tr>
              <a:tr h="397325">
                <a:tc>
                  <a:txBody>
                    <a:bodyPr/>
                    <a:lstStyle/>
                    <a:p>
                      <a:pPr algn="l"/>
                      <a:r>
                        <a:rPr lang="en-US" sz="1600" b="1" dirty="0"/>
                        <a:t>Completion of parent-child interaction survey</a:t>
                      </a:r>
                    </a:p>
                  </a:txBody>
                  <a:tcPr anchor="ctr">
                    <a:lnL w="12700" cap="flat" cmpd="sng" algn="ctr">
                      <a:solidFill>
                        <a:schemeClr val="tx2"/>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718685249"/>
                  </a:ext>
                </a:extLst>
              </a:tr>
              <a:tr h="397325">
                <a:tc>
                  <a:txBody>
                    <a:bodyPr/>
                    <a:lstStyle/>
                    <a:p>
                      <a:pPr algn="l"/>
                      <a:r>
                        <a:rPr lang="en-US" sz="1600" b="1" dirty="0"/>
                        <a:t>Completion of protective factor survey</a:t>
                      </a:r>
                    </a:p>
                  </a:txBody>
                  <a:tcPr anchor="ctr">
                    <a:lnL w="12700" cap="flat" cmpd="sng" algn="ctr">
                      <a:solidFill>
                        <a:schemeClr val="tx2"/>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412678692"/>
                  </a:ext>
                </a:extLst>
              </a:tr>
              <a:tr h="397325">
                <a:tc>
                  <a:txBody>
                    <a:bodyPr/>
                    <a:lstStyle/>
                    <a:p>
                      <a:pPr algn="l"/>
                      <a:r>
                        <a:rPr lang="en-US" sz="1600" b="1" dirty="0"/>
                        <a:t>Completed developmental screenings (ASQ-3)</a:t>
                      </a:r>
                    </a:p>
                  </a:txBody>
                  <a:tcPr anchor="ctr">
                    <a:lnL w="12700" cap="flat" cmpd="sng" algn="ctr">
                      <a:solidFill>
                        <a:schemeClr val="tx2"/>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294457127"/>
                  </a:ext>
                </a:extLst>
              </a:tr>
            </a:tbl>
          </a:graphicData>
        </a:graphic>
      </p:graphicFrame>
    </p:spTree>
    <p:extLst>
      <p:ext uri="{BB962C8B-B14F-4D97-AF65-F5344CB8AC3E}">
        <p14:creationId xmlns:p14="http://schemas.microsoft.com/office/powerpoint/2010/main" val="367352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F488038-888B-4F80-92FC-C4E39417653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20" name="think-cell Slide" r:id="rId5" imgW="395" imgH="394" progId="TCLayout.ActiveDocument.1">
                  <p:embed/>
                </p:oleObj>
              </mc:Choice>
              <mc:Fallback>
                <p:oleObj name="think-cell Slide" r:id="rId5" imgW="395" imgH="394" progId="TCLayout.ActiveDocument.1">
                  <p:embed/>
                  <p:pic>
                    <p:nvPicPr>
                      <p:cNvPr id="6" name="Object 5" hidden="1">
                        <a:extLst>
                          <a:ext uri="{FF2B5EF4-FFF2-40B4-BE49-F238E27FC236}">
                            <a16:creationId xmlns:a16="http://schemas.microsoft.com/office/drawing/2014/main" id="{6F488038-888B-4F80-92FC-C4E39417653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Title 6">
            <a:extLst>
              <a:ext uri="{FF2B5EF4-FFF2-40B4-BE49-F238E27FC236}">
                <a16:creationId xmlns:a16="http://schemas.microsoft.com/office/drawing/2014/main" id="{E080D42A-BC1E-BA3B-3591-65115FFBB5DA}"/>
              </a:ext>
            </a:extLst>
          </p:cNvPr>
          <p:cNvSpPr>
            <a:spLocks noGrp="1"/>
          </p:cNvSpPr>
          <p:nvPr>
            <p:ph type="title"/>
          </p:nvPr>
        </p:nvSpPr>
        <p:spPr/>
        <p:txBody>
          <a:bodyPr>
            <a:normAutofit fontScale="90000"/>
          </a:bodyPr>
          <a:lstStyle/>
          <a:p>
            <a:r>
              <a:rPr lang="en-US" dirty="0"/>
              <a:t>Full implementation Phase metrics: Home visiting participation</a:t>
            </a:r>
          </a:p>
        </p:txBody>
      </p:sp>
      <p:sp>
        <p:nvSpPr>
          <p:cNvPr id="8" name="Text Placeholder 7">
            <a:extLst>
              <a:ext uri="{FF2B5EF4-FFF2-40B4-BE49-F238E27FC236}">
                <a16:creationId xmlns:a16="http://schemas.microsoft.com/office/drawing/2014/main" id="{DB22C58E-E0A4-A8DF-1C0E-4D743C345680}"/>
              </a:ext>
            </a:extLst>
          </p:cNvPr>
          <p:cNvSpPr>
            <a:spLocks noGrp="1"/>
          </p:cNvSpPr>
          <p:nvPr>
            <p:ph type="body" sz="half" idx="2"/>
          </p:nvPr>
        </p:nvSpPr>
        <p:spPr/>
        <p:txBody>
          <a:bodyPr/>
          <a:lstStyle/>
          <a:p>
            <a:r>
              <a:rPr lang="en-US" dirty="0"/>
              <a:t>We will use the following outcome metrics to incentivize family engagement and retention in home visiting services </a:t>
            </a:r>
          </a:p>
        </p:txBody>
      </p:sp>
      <p:sp>
        <p:nvSpPr>
          <p:cNvPr id="2" name="Text Placeholder 1">
            <a:extLst>
              <a:ext uri="{FF2B5EF4-FFF2-40B4-BE49-F238E27FC236}">
                <a16:creationId xmlns:a16="http://schemas.microsoft.com/office/drawing/2014/main" id="{43537BE9-2B55-0699-5EE2-C208466C4CEC}"/>
              </a:ext>
            </a:extLst>
          </p:cNvPr>
          <p:cNvSpPr>
            <a:spLocks noGrp="1"/>
          </p:cNvSpPr>
          <p:nvPr>
            <p:ph type="body" sz="half" idx="14"/>
          </p:nvPr>
        </p:nvSpPr>
        <p:spPr/>
        <p:txBody>
          <a:bodyPr/>
          <a:lstStyle/>
          <a:p>
            <a:endParaRPr lang="en-US" dirty="0"/>
          </a:p>
        </p:txBody>
      </p:sp>
      <p:graphicFrame>
        <p:nvGraphicFramePr>
          <p:cNvPr id="10" name="Table 9">
            <a:extLst>
              <a:ext uri="{FF2B5EF4-FFF2-40B4-BE49-F238E27FC236}">
                <a16:creationId xmlns:a16="http://schemas.microsoft.com/office/drawing/2014/main" id="{C248C09C-C6A4-369E-1E20-41A9E145F678}"/>
              </a:ext>
            </a:extLst>
          </p:cNvPr>
          <p:cNvGraphicFramePr>
            <a:graphicFrameLocks noGrp="1"/>
          </p:cNvGraphicFramePr>
          <p:nvPr>
            <p:extLst>
              <p:ext uri="{D42A27DB-BD31-4B8C-83A1-F6EECF244321}">
                <p14:modId xmlns:p14="http://schemas.microsoft.com/office/powerpoint/2010/main" val="272000662"/>
              </p:ext>
            </p:extLst>
          </p:nvPr>
        </p:nvGraphicFramePr>
        <p:xfrm>
          <a:off x="616686" y="1408176"/>
          <a:ext cx="10994065" cy="2974722"/>
        </p:xfrm>
        <a:graphic>
          <a:graphicData uri="http://schemas.openxmlformats.org/drawingml/2006/table">
            <a:tbl>
              <a:tblPr firstRow="1" bandRow="1">
                <a:tableStyleId>{F2DE63D5-997A-4646-A377-4702673A728D}</a:tableStyleId>
              </a:tblPr>
              <a:tblGrid>
                <a:gridCol w="2400900">
                  <a:extLst>
                    <a:ext uri="{9D8B030D-6E8A-4147-A177-3AD203B41FA5}">
                      <a16:colId xmlns:a16="http://schemas.microsoft.com/office/drawing/2014/main" val="1329442581"/>
                    </a:ext>
                  </a:extLst>
                </a:gridCol>
                <a:gridCol w="4634326">
                  <a:extLst>
                    <a:ext uri="{9D8B030D-6E8A-4147-A177-3AD203B41FA5}">
                      <a16:colId xmlns:a16="http://schemas.microsoft.com/office/drawing/2014/main" val="3720797708"/>
                    </a:ext>
                  </a:extLst>
                </a:gridCol>
                <a:gridCol w="3958839">
                  <a:extLst>
                    <a:ext uri="{9D8B030D-6E8A-4147-A177-3AD203B41FA5}">
                      <a16:colId xmlns:a16="http://schemas.microsoft.com/office/drawing/2014/main" val="265477659"/>
                    </a:ext>
                  </a:extLst>
                </a:gridCol>
              </a:tblGrid>
              <a:tr h="389985">
                <a:tc>
                  <a:txBody>
                    <a:bodyPr/>
                    <a:lstStyle/>
                    <a:p>
                      <a:pPr marL="0" marR="0" algn="ctr">
                        <a:lnSpc>
                          <a:spcPct val="107000"/>
                        </a:lnSpc>
                        <a:spcBef>
                          <a:spcPts val="0"/>
                        </a:spcBef>
                        <a:spcAft>
                          <a:spcPts val="0"/>
                        </a:spcAft>
                      </a:pPr>
                      <a:r>
                        <a:rPr lang="en-US" sz="2000" kern="100" dirty="0">
                          <a:effectLst/>
                        </a:rPr>
                        <a:t>Metric</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marL="0" marR="0" algn="ctr">
                        <a:lnSpc>
                          <a:spcPct val="107000"/>
                        </a:lnSpc>
                        <a:spcBef>
                          <a:spcPts val="0"/>
                        </a:spcBef>
                        <a:spcAft>
                          <a:spcPts val="0"/>
                        </a:spcAft>
                      </a:pPr>
                      <a:r>
                        <a:rPr lang="en-US" sz="2000" kern="100" dirty="0">
                          <a:effectLst/>
                        </a:rPr>
                        <a:t>Definition</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marL="0" marR="0" algn="ctr">
                        <a:lnSpc>
                          <a:spcPct val="107000"/>
                        </a:lnSpc>
                        <a:spcBef>
                          <a:spcPts val="0"/>
                        </a:spcBef>
                        <a:spcAft>
                          <a:spcPts val="0"/>
                        </a:spcAft>
                      </a:pPr>
                      <a:r>
                        <a:rPr lang="en-US" sz="2000" kern="100" dirty="0">
                          <a:effectLst/>
                        </a:rPr>
                        <a:t>Payment Prompt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extLst>
                  <a:ext uri="{0D108BD9-81ED-4DB2-BD59-A6C34878D82A}">
                    <a16:rowId xmlns:a16="http://schemas.microsoft.com/office/drawing/2014/main" val="1107668549"/>
                  </a:ext>
                </a:extLst>
              </a:tr>
              <a:tr h="962123">
                <a:tc>
                  <a:txBody>
                    <a:bodyPr/>
                    <a:lstStyle/>
                    <a:p>
                      <a:pPr marL="0" marR="0">
                        <a:lnSpc>
                          <a:spcPct val="107000"/>
                        </a:lnSpc>
                        <a:spcBef>
                          <a:spcPts val="0"/>
                        </a:spcBef>
                        <a:spcAft>
                          <a:spcPts val="0"/>
                        </a:spcAft>
                      </a:pPr>
                      <a:r>
                        <a:rPr lang="en-US" sz="1400" b="1" kern="100" dirty="0">
                          <a:effectLst/>
                        </a:rPr>
                        <a:t>Home visiting engagement</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kern="0" dirty="0">
                          <a:effectLst/>
                        </a:rPr>
                        <a:t>Families/PCGs who are enrolled before or on the first day of the reporting period who have completed at least 3 home visiting appointments during the reporting period.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US" sz="1400" kern="100" dirty="0">
                          <a:effectLst/>
                        </a:rPr>
                        <a:t>Quarterly payment based upon number of qualifying families who have completed at least 3 home visiting appointments during the reporting period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917964452"/>
                  </a:ext>
                </a:extLst>
              </a:tr>
              <a:tr h="741266">
                <a:tc>
                  <a:txBody>
                    <a:bodyPr/>
                    <a:lstStyle/>
                    <a:p>
                      <a:pPr marL="0" marR="0">
                        <a:lnSpc>
                          <a:spcPct val="107000"/>
                        </a:lnSpc>
                        <a:spcBef>
                          <a:spcPts val="0"/>
                        </a:spcBef>
                        <a:spcAft>
                          <a:spcPts val="0"/>
                        </a:spcAft>
                      </a:pPr>
                      <a:r>
                        <a:rPr lang="en-US" sz="1400" b="1" kern="100" dirty="0">
                          <a:effectLst/>
                        </a:rPr>
                        <a:t>Home visiting retention </a:t>
                      </a:r>
                    </a:p>
                    <a:p>
                      <a:pPr marL="0" marR="0">
                        <a:lnSpc>
                          <a:spcPct val="107000"/>
                        </a:lnSpc>
                        <a:spcBef>
                          <a:spcPts val="0"/>
                        </a:spcBef>
                        <a:spcAft>
                          <a:spcPts val="0"/>
                        </a:spcAft>
                      </a:pPr>
                      <a:r>
                        <a:rPr lang="en-US" sz="1400" b="1" kern="100" dirty="0">
                          <a:effectLst/>
                        </a:rPr>
                        <a:t>(180 days)</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ctr"/>
                      <a:r>
                        <a:rPr lang="en-US" sz="1400" kern="100" dirty="0">
                          <a:solidFill>
                            <a:schemeClr val="tx1"/>
                          </a:solidFill>
                          <a:effectLst/>
                        </a:rPr>
                        <a:t>Active families/PCGs who have been enrolled for 180 days year during the reporting period and have received at least one home visit in the last three months</a:t>
                      </a:r>
                      <a:endParaRPr lang="en-US"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US" sz="1400" kern="100" dirty="0">
                          <a:effectLst/>
                        </a:rPr>
                        <a:t>Quarterly payment based upon the number of qualifying families who have been enrolled for 180 days during the reporting period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075390257"/>
                  </a:ext>
                </a:extLst>
              </a:tr>
              <a:tr h="741266">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kern="100" dirty="0">
                          <a:effectLst/>
                        </a:rPr>
                        <a:t>Home visiting retention </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kern="100" dirty="0">
                          <a:effectLst/>
                        </a:rPr>
                        <a:t>(1 year)</a:t>
                      </a:r>
                    </a:p>
                    <a:p>
                      <a:pPr marL="0" marR="0">
                        <a:lnSpc>
                          <a:spcPct val="107000"/>
                        </a:lnSpc>
                        <a:spcBef>
                          <a:spcPts val="0"/>
                        </a:spcBef>
                        <a:spcAft>
                          <a:spcPts val="0"/>
                        </a:spcAft>
                      </a:pP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ctr"/>
                      <a:r>
                        <a:rPr lang="en-US" sz="1400" kern="100" dirty="0">
                          <a:solidFill>
                            <a:schemeClr val="tx1"/>
                          </a:solidFill>
                          <a:effectLst/>
                        </a:rPr>
                        <a:t>Active families/PCGs who have been enrolled for 1 year during the reporting period and have received at least one home visit in the last three months</a:t>
                      </a:r>
                      <a:endParaRPr lang="en-US"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US" sz="1400" kern="100" dirty="0">
                          <a:effectLst/>
                        </a:rPr>
                        <a:t>Quarterly payment based upon the number of qualifying families who have been enrolled for 1 year during the reporting period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935212628"/>
                  </a:ext>
                </a:extLst>
              </a:tr>
            </a:tbl>
          </a:graphicData>
        </a:graphic>
      </p:graphicFrame>
      <p:pic>
        <p:nvPicPr>
          <p:cNvPr id="4" name="Picture 3" descr="Children&amp;#39;s Trust Fund of Missouri | Missouri&amp;#39;s Foundation for Child Abuse  Prevention">
            <a:extLst>
              <a:ext uri="{FF2B5EF4-FFF2-40B4-BE49-F238E27FC236}">
                <a16:creationId xmlns:a16="http://schemas.microsoft.com/office/drawing/2014/main" id="{CA939B49-F6FE-7928-DD9C-DD51B0FB3C9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98556" y="5970972"/>
            <a:ext cx="3795907" cy="698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4013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BD5F3FD-3A62-4C01-BE23-7A07B9629B9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44" name="think-cell Slide" r:id="rId5" imgW="395" imgH="394" progId="TCLayout.ActiveDocument.1">
                  <p:embed/>
                </p:oleObj>
              </mc:Choice>
              <mc:Fallback>
                <p:oleObj name="think-cell Slide" r:id="rId5" imgW="395" imgH="394" progId="TCLayout.ActiveDocument.1">
                  <p:embed/>
                  <p:pic>
                    <p:nvPicPr>
                      <p:cNvPr id="6" name="Object 5" hidden="1">
                        <a:extLst>
                          <a:ext uri="{FF2B5EF4-FFF2-40B4-BE49-F238E27FC236}">
                            <a16:creationId xmlns:a16="http://schemas.microsoft.com/office/drawing/2014/main" id="{5BD5F3FD-3A62-4C01-BE23-7A07B9629B9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Title 6">
            <a:extLst>
              <a:ext uri="{FF2B5EF4-FFF2-40B4-BE49-F238E27FC236}">
                <a16:creationId xmlns:a16="http://schemas.microsoft.com/office/drawing/2014/main" id="{C2391123-2ED7-B559-A048-376BC5CAEF36}"/>
              </a:ext>
            </a:extLst>
          </p:cNvPr>
          <p:cNvSpPr>
            <a:spLocks noGrp="1"/>
          </p:cNvSpPr>
          <p:nvPr>
            <p:ph type="title"/>
          </p:nvPr>
        </p:nvSpPr>
        <p:spPr/>
        <p:txBody>
          <a:bodyPr vert="horz">
            <a:normAutofit fontScale="90000"/>
          </a:bodyPr>
          <a:lstStyle/>
          <a:p>
            <a:r>
              <a:rPr lang="en-US" dirty="0"/>
              <a:t>Full implementation phase metrics: Child &amp; Family Well-being</a:t>
            </a:r>
          </a:p>
        </p:txBody>
      </p:sp>
      <p:sp>
        <p:nvSpPr>
          <p:cNvPr id="8" name="Text Placeholder 7">
            <a:extLst>
              <a:ext uri="{FF2B5EF4-FFF2-40B4-BE49-F238E27FC236}">
                <a16:creationId xmlns:a16="http://schemas.microsoft.com/office/drawing/2014/main" id="{C1DDDFB1-5D19-C62A-425E-6D07D8464055}"/>
              </a:ext>
            </a:extLst>
          </p:cNvPr>
          <p:cNvSpPr>
            <a:spLocks noGrp="1"/>
          </p:cNvSpPr>
          <p:nvPr>
            <p:ph type="body" sz="half" idx="2"/>
          </p:nvPr>
        </p:nvSpPr>
        <p:spPr/>
        <p:txBody>
          <a:bodyPr/>
          <a:lstStyle/>
          <a:p>
            <a:r>
              <a:rPr lang="en-US" dirty="0"/>
              <a:t>We will use the following outcomes metrics to track the impact of home visiting services on child and family well-being</a:t>
            </a:r>
          </a:p>
        </p:txBody>
      </p:sp>
      <p:sp>
        <p:nvSpPr>
          <p:cNvPr id="3" name="Text Placeholder 2">
            <a:extLst>
              <a:ext uri="{FF2B5EF4-FFF2-40B4-BE49-F238E27FC236}">
                <a16:creationId xmlns:a16="http://schemas.microsoft.com/office/drawing/2014/main" id="{BFF61C84-92E8-90B7-2C33-BD171CC5787E}"/>
              </a:ext>
            </a:extLst>
          </p:cNvPr>
          <p:cNvSpPr>
            <a:spLocks noGrp="1"/>
          </p:cNvSpPr>
          <p:nvPr>
            <p:ph type="body" sz="half" idx="14"/>
          </p:nvPr>
        </p:nvSpPr>
        <p:spPr/>
        <p:txBody>
          <a:bodyPr/>
          <a:lstStyle/>
          <a:p>
            <a:endParaRPr lang="en-US" dirty="0"/>
          </a:p>
        </p:txBody>
      </p:sp>
      <p:graphicFrame>
        <p:nvGraphicFramePr>
          <p:cNvPr id="11" name="Table 10">
            <a:extLst>
              <a:ext uri="{FF2B5EF4-FFF2-40B4-BE49-F238E27FC236}">
                <a16:creationId xmlns:a16="http://schemas.microsoft.com/office/drawing/2014/main" id="{939C8923-53A2-4DEF-AABA-67D63D203FCF}"/>
              </a:ext>
            </a:extLst>
          </p:cNvPr>
          <p:cNvGraphicFramePr>
            <a:graphicFrameLocks noGrp="1"/>
          </p:cNvGraphicFramePr>
          <p:nvPr>
            <p:extLst>
              <p:ext uri="{D42A27DB-BD31-4B8C-83A1-F6EECF244321}">
                <p14:modId xmlns:p14="http://schemas.microsoft.com/office/powerpoint/2010/main" val="3581481908"/>
              </p:ext>
            </p:extLst>
          </p:nvPr>
        </p:nvGraphicFramePr>
        <p:xfrm>
          <a:off x="616687" y="1429390"/>
          <a:ext cx="10994064" cy="4208384"/>
        </p:xfrm>
        <a:graphic>
          <a:graphicData uri="http://schemas.openxmlformats.org/drawingml/2006/table">
            <a:tbl>
              <a:tblPr firstRow="1" firstCol="1" bandRow="1">
                <a:tableStyleId>{F2DE63D5-997A-4646-A377-4702673A728D}</a:tableStyleId>
              </a:tblPr>
              <a:tblGrid>
                <a:gridCol w="2142964">
                  <a:extLst>
                    <a:ext uri="{9D8B030D-6E8A-4147-A177-3AD203B41FA5}">
                      <a16:colId xmlns:a16="http://schemas.microsoft.com/office/drawing/2014/main" val="1894271503"/>
                    </a:ext>
                  </a:extLst>
                </a:gridCol>
                <a:gridCol w="4696085">
                  <a:extLst>
                    <a:ext uri="{9D8B030D-6E8A-4147-A177-3AD203B41FA5}">
                      <a16:colId xmlns:a16="http://schemas.microsoft.com/office/drawing/2014/main" val="3720797708"/>
                    </a:ext>
                  </a:extLst>
                </a:gridCol>
                <a:gridCol w="4155015">
                  <a:extLst>
                    <a:ext uri="{9D8B030D-6E8A-4147-A177-3AD203B41FA5}">
                      <a16:colId xmlns:a16="http://schemas.microsoft.com/office/drawing/2014/main" val="265477659"/>
                    </a:ext>
                  </a:extLst>
                </a:gridCol>
              </a:tblGrid>
              <a:tr h="330776">
                <a:tc>
                  <a:txBody>
                    <a:bodyPr/>
                    <a:lstStyle/>
                    <a:p>
                      <a:pPr marL="0" marR="0" algn="ctr">
                        <a:lnSpc>
                          <a:spcPct val="107000"/>
                        </a:lnSpc>
                        <a:spcBef>
                          <a:spcPts val="0"/>
                        </a:spcBef>
                        <a:spcAft>
                          <a:spcPts val="0"/>
                        </a:spcAft>
                      </a:pPr>
                      <a:r>
                        <a:rPr lang="en-US" sz="2000" kern="100" dirty="0">
                          <a:effectLst/>
                        </a:rPr>
                        <a:t>Metric</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marL="0" marR="0" algn="ctr">
                        <a:lnSpc>
                          <a:spcPct val="107000"/>
                        </a:lnSpc>
                        <a:spcBef>
                          <a:spcPts val="0"/>
                        </a:spcBef>
                        <a:spcAft>
                          <a:spcPts val="0"/>
                        </a:spcAft>
                      </a:pPr>
                      <a:r>
                        <a:rPr lang="en-US" sz="2000" kern="100" dirty="0">
                          <a:effectLst/>
                        </a:rPr>
                        <a:t>Definition</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marL="0" marR="0" algn="ctr">
                        <a:lnSpc>
                          <a:spcPct val="107000"/>
                        </a:lnSpc>
                        <a:spcBef>
                          <a:spcPts val="0"/>
                        </a:spcBef>
                        <a:spcAft>
                          <a:spcPts val="0"/>
                        </a:spcAft>
                      </a:pPr>
                      <a:r>
                        <a:rPr lang="en-US" sz="2000" kern="100" dirty="0">
                          <a:effectLst/>
                        </a:rPr>
                        <a:t>Payment Prompt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extLst>
                  <a:ext uri="{0D108BD9-81ED-4DB2-BD59-A6C34878D82A}">
                    <a16:rowId xmlns:a16="http://schemas.microsoft.com/office/drawing/2014/main" val="1107668549"/>
                  </a:ext>
                </a:extLst>
              </a:tr>
              <a:tr h="1260968">
                <a:tc>
                  <a:txBody>
                    <a:bodyPr/>
                    <a:lstStyle/>
                    <a:p>
                      <a:pPr algn="l" fontAlgn="ctr"/>
                      <a:r>
                        <a:rPr lang="en-US" sz="1400" b="1" u="none" strike="noStrike" dirty="0">
                          <a:solidFill>
                            <a:srgbClr val="000000"/>
                          </a:solidFill>
                          <a:effectLst/>
                        </a:rPr>
                        <a:t>Attainment of family well-being goals </a:t>
                      </a:r>
                      <a:endParaRPr lang="en-US" sz="1400" b="1" i="0" u="none" strike="noStrike" dirty="0">
                        <a:solidFill>
                          <a:srgbClr val="000000"/>
                        </a:solidFill>
                        <a:effectLst/>
                        <a:latin typeface="+mn-lt"/>
                      </a:endParaRPr>
                    </a:p>
                  </a:txBody>
                  <a:tcPr anchor="ct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ctr"/>
                      <a:r>
                        <a:rPr lang="en-US" sz="1400" b="0" u="none" strike="noStrike" dirty="0">
                          <a:solidFill>
                            <a:srgbClr val="000000"/>
                          </a:solidFill>
                          <a:effectLst/>
                        </a:rPr>
                        <a:t>Families/PCGs  who have achieved at least one self-developed SMART goal during the reporting period</a:t>
                      </a:r>
                      <a:endParaRPr lang="en-US" sz="1400" b="0" i="0" u="none" strike="noStrike" dirty="0">
                        <a:solidFill>
                          <a:srgbClr val="000000"/>
                        </a:solidFill>
                        <a:effectLst/>
                        <a:latin typeface="+mn-lt"/>
                      </a:endParaRP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marR="0" indent="0" algn="l" defTabSz="914400" rtl="0" eaLnBrk="1" latinLnBrk="0" hangingPunct="1">
                        <a:lnSpc>
                          <a:spcPct val="107000"/>
                        </a:lnSpc>
                        <a:spcBef>
                          <a:spcPts val="0"/>
                        </a:spcBef>
                        <a:spcAft>
                          <a:spcPts val="600"/>
                        </a:spcAft>
                        <a:buFont typeface="Arial" panose="020B0604020202020204" pitchFamily="34" charset="0"/>
                        <a:buNone/>
                      </a:pPr>
                      <a:r>
                        <a:rPr lang="en-US" sz="1400" kern="100" dirty="0">
                          <a:solidFill>
                            <a:schemeClr val="dk1"/>
                          </a:solidFill>
                          <a:effectLst/>
                        </a:rPr>
                        <a:t>Quarterly payment based upon the number of qualifying families who achieved at least one self-developed SMART goal during the reporting period. </a:t>
                      </a:r>
                      <a:endParaRPr lang="en-US" sz="1400" kern="100" dirty="0">
                        <a:solidFill>
                          <a:schemeClr val="dk1"/>
                        </a:solidFill>
                        <a:effectLst/>
                        <a:latin typeface="+mn-lt"/>
                        <a:ea typeface="Calibri" panose="020F0502020204030204" pitchFamily="34" charset="0"/>
                        <a:cs typeface="Times New Roman" panose="02020603050405020304" pitchFamily="18" charset="0"/>
                      </a:endParaRPr>
                    </a:p>
                  </a:txBody>
                  <a:tcPr anchor="ctr">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917964452"/>
                  </a:ext>
                </a:extLst>
              </a:tr>
              <a:tr h="1538608">
                <a:tc>
                  <a:txBody>
                    <a:bodyPr/>
                    <a:lstStyle/>
                    <a:p>
                      <a:pPr algn="l" fontAlgn="ctr"/>
                      <a:r>
                        <a:rPr lang="en-US" sz="1400" b="1" u="none" strike="noStrike" dirty="0">
                          <a:solidFill>
                            <a:srgbClr val="000000"/>
                          </a:solidFill>
                          <a:effectLst/>
                        </a:rPr>
                        <a:t>Completion of parent-child interaction survey</a:t>
                      </a:r>
                      <a:endParaRPr lang="en-US" sz="1400" b="1" i="0" u="none" strike="noStrike" dirty="0">
                        <a:solidFill>
                          <a:srgbClr val="000000"/>
                        </a:solidFill>
                        <a:effectLst/>
                        <a:latin typeface="+mn-lt"/>
                      </a:endParaRPr>
                    </a:p>
                  </a:txBody>
                  <a:tcPr anchor="ct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ctr"/>
                      <a:r>
                        <a:rPr lang="en-US" sz="1400" kern="100" dirty="0">
                          <a:solidFill>
                            <a:schemeClr val="dk1"/>
                          </a:solidFill>
                          <a:effectLst/>
                        </a:rPr>
                        <a:t>Families/PCGs who have received an observation of caregiver-child interaction by the home visitor during the reporting period using a validated PCI tool of choice (out of the options provided by CTF) and following the PCI tool-set time intervals of when to complete the observation. </a:t>
                      </a:r>
                    </a:p>
                    <a:p>
                      <a:pPr algn="l" fontAlgn="ctr"/>
                      <a:endParaRPr lang="en-US" sz="1400" kern="100" dirty="0">
                        <a:solidFill>
                          <a:schemeClr val="dk1"/>
                        </a:solidFill>
                        <a:effectLst/>
                      </a:endParaRPr>
                    </a:p>
                    <a:p>
                      <a:pPr algn="l" fontAlgn="ctr"/>
                      <a:r>
                        <a:rPr lang="en-US" sz="1400" b="1" i="1" kern="100" dirty="0">
                          <a:solidFill>
                            <a:schemeClr val="dk1"/>
                          </a:solidFill>
                          <a:effectLst/>
                        </a:rPr>
                        <a:t>PCI options include</a:t>
                      </a:r>
                      <a:r>
                        <a:rPr lang="en-US" sz="1400" b="1" i="1" kern="100" dirty="0">
                          <a:solidFill>
                            <a:schemeClr val="dk1"/>
                          </a:solidFill>
                          <a:effectLst/>
                          <a:latin typeface="+mn-lt"/>
                          <a:ea typeface="+mn-ea"/>
                          <a:cs typeface="+mn-cs"/>
                        </a:rPr>
                        <a:t>: </a:t>
                      </a:r>
                      <a:r>
                        <a:rPr lang="en-US" sz="1400" b="0" i="1" kern="100" dirty="0">
                          <a:solidFill>
                            <a:schemeClr val="dk1"/>
                          </a:solidFill>
                          <a:effectLst/>
                          <a:latin typeface="+mn-lt"/>
                          <a:ea typeface="+mn-ea"/>
                          <a:cs typeface="+mn-cs"/>
                        </a:rPr>
                        <a:t>(PICCOLO, Infant Toddler/Early Childhood HOME, CHEERS Check-In, and the DANCE) </a:t>
                      </a: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ctr"/>
                      <a:r>
                        <a:rPr lang="en-US" sz="1400" kern="100" dirty="0">
                          <a:solidFill>
                            <a:schemeClr val="dk1"/>
                          </a:solidFill>
                          <a:effectLst/>
                        </a:rPr>
                        <a:t>Quarterly payment based upon the number of qualifying families who received an observation of caregiver-child interaction by the home visitor during the reporting period </a:t>
                      </a:r>
                      <a:endParaRPr lang="en-US" sz="1400" kern="100" dirty="0">
                        <a:solidFill>
                          <a:schemeClr val="dk1"/>
                        </a:solidFill>
                        <a:effectLst/>
                        <a:latin typeface="+mn-lt"/>
                        <a:ea typeface="Calibri" panose="020F0502020204030204" pitchFamily="34" charset="0"/>
                        <a:cs typeface="Times New Roman" panose="02020603050405020304" pitchFamily="18" charset="0"/>
                      </a:endParaRPr>
                    </a:p>
                  </a:txBody>
                  <a:tcPr anchor="ctr">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4099521095"/>
                  </a:ext>
                </a:extLst>
              </a:tr>
              <a:tr h="710127">
                <a:tc>
                  <a:txBody>
                    <a:bodyPr/>
                    <a:lstStyle/>
                    <a:p>
                      <a:pPr algn="l" fontAlgn="ctr"/>
                      <a:r>
                        <a:rPr lang="en-US" sz="1400" b="1" u="none" strike="noStrike" dirty="0">
                          <a:solidFill>
                            <a:srgbClr val="000000"/>
                          </a:solidFill>
                          <a:effectLst/>
                        </a:rPr>
                        <a:t>Completion of protective factor survey </a:t>
                      </a:r>
                      <a:endParaRPr lang="en-US" sz="1400" b="1" i="0" u="none" strike="noStrike" dirty="0">
                        <a:solidFill>
                          <a:srgbClr val="000000"/>
                        </a:solidFill>
                        <a:effectLst/>
                        <a:latin typeface="+mn-lt"/>
                      </a:endParaRPr>
                    </a:p>
                  </a:txBody>
                  <a:tcPr anchor="ct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ctr"/>
                      <a:r>
                        <a:rPr lang="en-US" sz="1400" kern="100" dirty="0">
                          <a:solidFill>
                            <a:schemeClr val="dk1"/>
                          </a:solidFill>
                          <a:effectLst/>
                        </a:rPr>
                        <a:t>Families/PCGs during the performance period who have completed the Protective Factors II Survey following the set time intervals during the reporting period</a:t>
                      </a:r>
                      <a:endParaRPr lang="en-US" sz="1400" kern="100" dirty="0">
                        <a:solidFill>
                          <a:schemeClr val="dk1"/>
                        </a:solidFill>
                        <a:effectLst/>
                        <a:latin typeface="+mn-lt"/>
                        <a:ea typeface="Calibri" panose="020F0502020204030204" pitchFamily="34" charset="0"/>
                        <a:cs typeface="Times New Roman" panose="02020603050405020304" pitchFamily="18" charset="0"/>
                      </a:endParaRP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ctr"/>
                      <a:r>
                        <a:rPr lang="en-US" sz="1400" kern="100" dirty="0">
                          <a:solidFill>
                            <a:schemeClr val="dk1"/>
                          </a:solidFill>
                          <a:effectLst/>
                        </a:rPr>
                        <a:t>Quarterly payment based upon the number of qualifying families who completed the protective factor survey II during the reporting period </a:t>
                      </a:r>
                      <a:endParaRPr lang="en-US" sz="1400" kern="100" dirty="0">
                        <a:solidFill>
                          <a:schemeClr val="dk1"/>
                        </a:solidFill>
                        <a:effectLst/>
                        <a:latin typeface="+mn-lt"/>
                        <a:ea typeface="Calibri" panose="020F0502020204030204" pitchFamily="34" charset="0"/>
                        <a:cs typeface="Times New Roman" panose="02020603050405020304" pitchFamily="18" charset="0"/>
                      </a:endParaRPr>
                    </a:p>
                  </a:txBody>
                  <a:tcPr anchor="ctr">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702436820"/>
                  </a:ext>
                </a:extLst>
              </a:tr>
            </a:tbl>
          </a:graphicData>
        </a:graphic>
      </p:graphicFrame>
      <p:pic>
        <p:nvPicPr>
          <p:cNvPr id="5" name="Picture 4" descr="Children&amp;#39;s Trust Fund of Missouri | Missouri&amp;#39;s Foundation for Child Abuse  Prevention">
            <a:extLst>
              <a:ext uri="{FF2B5EF4-FFF2-40B4-BE49-F238E27FC236}">
                <a16:creationId xmlns:a16="http://schemas.microsoft.com/office/drawing/2014/main" id="{491F220A-51BB-4BA9-8D56-787C3DF49BC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98556" y="5970972"/>
            <a:ext cx="3795907" cy="698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154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AEB081E2-E7FB-4417-BB67-BBB3F8976AD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68" name="think-cell Slide" r:id="rId5" imgW="395" imgH="394" progId="TCLayout.ActiveDocument.1">
                  <p:embed/>
                </p:oleObj>
              </mc:Choice>
              <mc:Fallback>
                <p:oleObj name="think-cell Slide" r:id="rId5" imgW="395" imgH="394" progId="TCLayout.ActiveDocument.1">
                  <p:embed/>
                  <p:pic>
                    <p:nvPicPr>
                      <p:cNvPr id="6" name="Object 5" hidden="1">
                        <a:extLst>
                          <a:ext uri="{FF2B5EF4-FFF2-40B4-BE49-F238E27FC236}">
                            <a16:creationId xmlns:a16="http://schemas.microsoft.com/office/drawing/2014/main" id="{AEB081E2-E7FB-4417-BB67-BBB3F8976AD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Title 6">
            <a:extLst>
              <a:ext uri="{FF2B5EF4-FFF2-40B4-BE49-F238E27FC236}">
                <a16:creationId xmlns:a16="http://schemas.microsoft.com/office/drawing/2014/main" id="{53A35F74-AC2A-48B4-80AC-6D0FD6353566}"/>
              </a:ext>
            </a:extLst>
          </p:cNvPr>
          <p:cNvSpPr>
            <a:spLocks noGrp="1"/>
          </p:cNvSpPr>
          <p:nvPr>
            <p:ph type="title"/>
          </p:nvPr>
        </p:nvSpPr>
        <p:spPr/>
        <p:txBody>
          <a:bodyPr>
            <a:normAutofit/>
          </a:bodyPr>
          <a:lstStyle/>
          <a:p>
            <a:r>
              <a:rPr lang="en-US" dirty="0"/>
              <a:t>Full implementation phase metrics: School readiness </a:t>
            </a:r>
          </a:p>
        </p:txBody>
      </p:sp>
      <p:sp>
        <p:nvSpPr>
          <p:cNvPr id="8" name="Text Placeholder 7">
            <a:extLst>
              <a:ext uri="{FF2B5EF4-FFF2-40B4-BE49-F238E27FC236}">
                <a16:creationId xmlns:a16="http://schemas.microsoft.com/office/drawing/2014/main" id="{F43E3AC7-35E8-84AD-5AF2-EA2B42D1E745}"/>
              </a:ext>
            </a:extLst>
          </p:cNvPr>
          <p:cNvSpPr>
            <a:spLocks noGrp="1"/>
          </p:cNvSpPr>
          <p:nvPr>
            <p:ph type="body" sz="half" idx="2"/>
          </p:nvPr>
        </p:nvSpPr>
        <p:spPr/>
        <p:txBody>
          <a:bodyPr/>
          <a:lstStyle/>
          <a:p>
            <a:r>
              <a:rPr lang="en-US" dirty="0"/>
              <a:t>We will use the following outcomes metric to track the impact of home visiting services on child school readiness</a:t>
            </a:r>
          </a:p>
        </p:txBody>
      </p:sp>
      <p:sp>
        <p:nvSpPr>
          <p:cNvPr id="2" name="Text Placeholder 1">
            <a:extLst>
              <a:ext uri="{FF2B5EF4-FFF2-40B4-BE49-F238E27FC236}">
                <a16:creationId xmlns:a16="http://schemas.microsoft.com/office/drawing/2014/main" id="{5E34A499-37E5-311D-84EF-4DB21B11D1B9}"/>
              </a:ext>
            </a:extLst>
          </p:cNvPr>
          <p:cNvSpPr>
            <a:spLocks noGrp="1"/>
          </p:cNvSpPr>
          <p:nvPr>
            <p:ph type="body" sz="half" idx="14"/>
          </p:nvPr>
        </p:nvSpPr>
        <p:spPr/>
        <p:txBody>
          <a:bodyPr/>
          <a:lstStyle/>
          <a:p>
            <a:endParaRPr lang="en-US" dirty="0"/>
          </a:p>
        </p:txBody>
      </p:sp>
      <p:graphicFrame>
        <p:nvGraphicFramePr>
          <p:cNvPr id="10" name="Table 9">
            <a:extLst>
              <a:ext uri="{FF2B5EF4-FFF2-40B4-BE49-F238E27FC236}">
                <a16:creationId xmlns:a16="http://schemas.microsoft.com/office/drawing/2014/main" id="{69A4BB14-87B8-11E5-B948-F232E88F0482}"/>
              </a:ext>
            </a:extLst>
          </p:cNvPr>
          <p:cNvGraphicFramePr>
            <a:graphicFrameLocks noGrp="1"/>
          </p:cNvGraphicFramePr>
          <p:nvPr>
            <p:extLst>
              <p:ext uri="{D42A27DB-BD31-4B8C-83A1-F6EECF244321}">
                <p14:modId xmlns:p14="http://schemas.microsoft.com/office/powerpoint/2010/main" val="3407352683"/>
              </p:ext>
            </p:extLst>
          </p:nvPr>
        </p:nvGraphicFramePr>
        <p:xfrm>
          <a:off x="609600" y="1408176"/>
          <a:ext cx="10960100" cy="1701538"/>
        </p:xfrm>
        <a:graphic>
          <a:graphicData uri="http://schemas.openxmlformats.org/drawingml/2006/table">
            <a:tbl>
              <a:tblPr firstRow="1" firstCol="1" bandRow="1">
                <a:tableStyleId>{F2DE63D5-997A-4646-A377-4702673A728D}</a:tableStyleId>
              </a:tblPr>
              <a:tblGrid>
                <a:gridCol w="2376889">
                  <a:extLst>
                    <a:ext uri="{9D8B030D-6E8A-4147-A177-3AD203B41FA5}">
                      <a16:colId xmlns:a16="http://schemas.microsoft.com/office/drawing/2014/main" val="1980250473"/>
                    </a:ext>
                  </a:extLst>
                </a:gridCol>
                <a:gridCol w="3697384">
                  <a:extLst>
                    <a:ext uri="{9D8B030D-6E8A-4147-A177-3AD203B41FA5}">
                      <a16:colId xmlns:a16="http://schemas.microsoft.com/office/drawing/2014/main" val="1698078729"/>
                    </a:ext>
                  </a:extLst>
                </a:gridCol>
                <a:gridCol w="4885827">
                  <a:extLst>
                    <a:ext uri="{9D8B030D-6E8A-4147-A177-3AD203B41FA5}">
                      <a16:colId xmlns:a16="http://schemas.microsoft.com/office/drawing/2014/main" val="3929554221"/>
                    </a:ext>
                  </a:extLst>
                </a:gridCol>
              </a:tblGrid>
              <a:tr h="205581">
                <a:tc>
                  <a:txBody>
                    <a:bodyPr/>
                    <a:lstStyle/>
                    <a:p>
                      <a:pPr marL="0" marR="0" algn="ctr">
                        <a:lnSpc>
                          <a:spcPct val="107000"/>
                        </a:lnSpc>
                        <a:spcBef>
                          <a:spcPts val="0"/>
                        </a:spcBef>
                        <a:spcAft>
                          <a:spcPts val="0"/>
                        </a:spcAft>
                      </a:pPr>
                      <a:r>
                        <a:rPr lang="en-US" sz="2000" kern="100" dirty="0">
                          <a:effectLst/>
                        </a:rPr>
                        <a:t>Metric</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marL="0" marR="0" algn="ctr">
                        <a:lnSpc>
                          <a:spcPct val="107000"/>
                        </a:lnSpc>
                        <a:spcBef>
                          <a:spcPts val="0"/>
                        </a:spcBef>
                        <a:spcAft>
                          <a:spcPts val="0"/>
                        </a:spcAft>
                      </a:pPr>
                      <a:r>
                        <a:rPr lang="en-US" sz="2000" kern="100" dirty="0">
                          <a:effectLst/>
                        </a:rPr>
                        <a:t>Definition</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marL="0" marR="0" algn="ctr">
                        <a:lnSpc>
                          <a:spcPct val="107000"/>
                        </a:lnSpc>
                        <a:spcBef>
                          <a:spcPts val="0"/>
                        </a:spcBef>
                        <a:spcAft>
                          <a:spcPts val="0"/>
                        </a:spcAft>
                      </a:pPr>
                      <a:r>
                        <a:rPr lang="en-US" sz="2000" kern="100" dirty="0">
                          <a:effectLst/>
                        </a:rPr>
                        <a:t>Payment Prompt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extLst>
                  <a:ext uri="{0D108BD9-81ED-4DB2-BD59-A6C34878D82A}">
                    <a16:rowId xmlns:a16="http://schemas.microsoft.com/office/drawing/2014/main" val="88973719"/>
                  </a:ext>
                </a:extLst>
              </a:tr>
              <a:tr h="1283962">
                <a:tc>
                  <a:txBody>
                    <a:bodyPr/>
                    <a:lstStyle/>
                    <a:p>
                      <a:pPr algn="l" fontAlgn="ctr"/>
                      <a:r>
                        <a:rPr lang="en-US" sz="1400" b="1" u="none" strike="noStrike" dirty="0">
                          <a:solidFill>
                            <a:srgbClr val="000000"/>
                          </a:solidFill>
                          <a:effectLst/>
                        </a:rPr>
                        <a:t>Completed developmental screenings (ASQ3)</a:t>
                      </a:r>
                      <a:endParaRPr lang="en-US" sz="1400" b="1" i="0" u="none" strike="noStrike" dirty="0">
                        <a:solidFill>
                          <a:srgbClr val="000000"/>
                        </a:solidFill>
                        <a:effectLst/>
                        <a:latin typeface="Calibri" panose="020F0502020204030204" pitchFamily="34" charset="0"/>
                      </a:endParaRPr>
                    </a:p>
                  </a:txBody>
                  <a:tcPr marL="45720" marR="45720" anchor="ct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ctr"/>
                      <a:r>
                        <a:rPr lang="en-US" sz="1400" b="0" u="none" strike="noStrike" kern="1200" dirty="0">
                          <a:solidFill>
                            <a:srgbClr val="000000"/>
                          </a:solidFill>
                          <a:effectLst/>
                        </a:rPr>
                        <a:t>All active children who have a completed developmental screening following set time intervals during the reporting period using the ASQ3 tool. </a:t>
                      </a:r>
                      <a:endParaRPr lang="en-US" sz="1400" b="0" u="none" strike="noStrike" kern="1200" dirty="0">
                        <a:solidFill>
                          <a:srgbClr val="000000"/>
                        </a:solidFill>
                        <a:effectLst/>
                        <a:latin typeface="+mn-lt"/>
                        <a:ea typeface="+mn-ea"/>
                        <a:cs typeface="+mn-cs"/>
                      </a:endParaRPr>
                    </a:p>
                  </a:txBody>
                  <a:tcPr marL="45720" marR="4572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ctr"/>
                      <a:r>
                        <a:rPr lang="en-US" sz="1400" b="0" u="none" strike="noStrike" kern="1200" dirty="0">
                          <a:solidFill>
                            <a:srgbClr val="000000"/>
                          </a:solidFill>
                          <a:effectLst/>
                        </a:rPr>
                        <a:t>Quarterly payment based upon the number of qualifying children who have a completed developmental screening during the reporting period. </a:t>
                      </a:r>
                      <a:endParaRPr lang="en-US" sz="1400" b="0" u="none" strike="noStrike" kern="1200" dirty="0">
                        <a:solidFill>
                          <a:srgbClr val="000000"/>
                        </a:solidFill>
                        <a:effectLst/>
                        <a:latin typeface="+mn-lt"/>
                        <a:ea typeface="+mn-ea"/>
                        <a:cs typeface="+mn-cs"/>
                      </a:endParaRPr>
                    </a:p>
                  </a:txBody>
                  <a:tcPr marL="45720" marR="45720" anchor="ctr">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175419264"/>
                  </a:ext>
                </a:extLst>
              </a:tr>
            </a:tbl>
          </a:graphicData>
        </a:graphic>
      </p:graphicFrame>
      <p:pic>
        <p:nvPicPr>
          <p:cNvPr id="4" name="Picture 3" descr="Children&amp;#39;s Trust Fund of Missouri | Missouri&amp;#39;s Foundation for Child Abuse  Prevention">
            <a:extLst>
              <a:ext uri="{FF2B5EF4-FFF2-40B4-BE49-F238E27FC236}">
                <a16:creationId xmlns:a16="http://schemas.microsoft.com/office/drawing/2014/main" id="{CCFBF903-F2F8-1A42-DA7B-FD8165AD629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98556" y="5970972"/>
            <a:ext cx="3795907" cy="698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811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hildren&amp;#39;s Trust Fund of Missouri | Missouri&amp;#39;s Foundation for Child Abuse  Prevention">
            <a:extLst>
              <a:ext uri="{FF2B5EF4-FFF2-40B4-BE49-F238E27FC236}">
                <a16:creationId xmlns:a16="http://schemas.microsoft.com/office/drawing/2014/main" id="{CF750D85-7FDA-C6D0-441A-A86CF78009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8556" y="5970972"/>
            <a:ext cx="3795907" cy="69876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100A86E-2FB7-A3C0-8C19-2427AF1B190C}"/>
              </a:ext>
            </a:extLst>
          </p:cNvPr>
          <p:cNvSpPr>
            <a:spLocks noGrp="1"/>
          </p:cNvSpPr>
          <p:nvPr>
            <p:ph type="title"/>
          </p:nvPr>
        </p:nvSpPr>
        <p:spPr/>
        <p:txBody>
          <a:bodyPr>
            <a:normAutofit fontScale="90000"/>
          </a:bodyPr>
          <a:lstStyle/>
          <a:p>
            <a:r>
              <a:rPr lang="en-US" dirty="0"/>
              <a:t>Full implementation Phase: ORC Metrics and linked outcomes</a:t>
            </a:r>
          </a:p>
        </p:txBody>
      </p:sp>
      <p:sp>
        <p:nvSpPr>
          <p:cNvPr id="3" name="Text Placeholder 2">
            <a:extLst>
              <a:ext uri="{FF2B5EF4-FFF2-40B4-BE49-F238E27FC236}">
                <a16:creationId xmlns:a16="http://schemas.microsoft.com/office/drawing/2014/main" id="{D1683C37-ED55-4D25-15C8-024403D3074B}"/>
              </a:ext>
            </a:extLst>
          </p:cNvPr>
          <p:cNvSpPr>
            <a:spLocks noGrp="1"/>
          </p:cNvSpPr>
          <p:nvPr>
            <p:ph type="body" sz="half" idx="2"/>
          </p:nvPr>
        </p:nvSpPr>
        <p:spPr>
          <a:xfrm>
            <a:off x="616686" y="669920"/>
            <a:ext cx="10994065" cy="336387"/>
          </a:xfrm>
        </p:spPr>
        <p:txBody>
          <a:bodyPr/>
          <a:lstStyle/>
          <a:p>
            <a:r>
              <a:rPr lang="en-US" dirty="0"/>
              <a:t>To maximize impact, the rate card prioritizes metrics that are indicators of achieving key ORC outcomes goals </a:t>
            </a:r>
          </a:p>
        </p:txBody>
      </p:sp>
      <p:sp>
        <p:nvSpPr>
          <p:cNvPr id="9" name="Text Placeholder 8">
            <a:extLst>
              <a:ext uri="{FF2B5EF4-FFF2-40B4-BE49-F238E27FC236}">
                <a16:creationId xmlns:a16="http://schemas.microsoft.com/office/drawing/2014/main" id="{1391F1C4-1D35-BB0B-9431-51696D6CFB42}"/>
              </a:ext>
            </a:extLst>
          </p:cNvPr>
          <p:cNvSpPr>
            <a:spLocks noGrp="1"/>
          </p:cNvSpPr>
          <p:nvPr>
            <p:ph type="body" sz="half" idx="14"/>
          </p:nvPr>
        </p:nvSpPr>
        <p:spPr/>
        <p:txBody>
          <a:bodyPr/>
          <a:lstStyle/>
          <a:p>
            <a:endParaRPr lang="en-US" dirty="0"/>
          </a:p>
        </p:txBody>
      </p:sp>
      <p:graphicFrame>
        <p:nvGraphicFramePr>
          <p:cNvPr id="6" name="Table 6">
            <a:extLst>
              <a:ext uri="{FF2B5EF4-FFF2-40B4-BE49-F238E27FC236}">
                <a16:creationId xmlns:a16="http://schemas.microsoft.com/office/drawing/2014/main" id="{E0B5EF27-11A2-582D-85B8-CB9110F53E68}"/>
              </a:ext>
            </a:extLst>
          </p:cNvPr>
          <p:cNvGraphicFramePr>
            <a:graphicFrameLocks noGrp="1"/>
          </p:cNvGraphicFramePr>
          <p:nvPr>
            <p:extLst>
              <p:ext uri="{D42A27DB-BD31-4B8C-83A1-F6EECF244321}">
                <p14:modId xmlns:p14="http://schemas.microsoft.com/office/powerpoint/2010/main" val="1930356828"/>
              </p:ext>
            </p:extLst>
          </p:nvPr>
        </p:nvGraphicFramePr>
        <p:xfrm>
          <a:off x="616688" y="1090049"/>
          <a:ext cx="10994064" cy="4872609"/>
        </p:xfrm>
        <a:graphic>
          <a:graphicData uri="http://schemas.openxmlformats.org/drawingml/2006/table">
            <a:tbl>
              <a:tblPr firstRow="1" bandRow="1">
                <a:tableStyleId>{073A0DAA-6AF3-43AB-8588-CEC1D06C72B9}</a:tableStyleId>
              </a:tblPr>
              <a:tblGrid>
                <a:gridCol w="1279352">
                  <a:extLst>
                    <a:ext uri="{9D8B030D-6E8A-4147-A177-3AD203B41FA5}">
                      <a16:colId xmlns:a16="http://schemas.microsoft.com/office/drawing/2014/main" val="1183508146"/>
                    </a:ext>
                  </a:extLst>
                </a:gridCol>
                <a:gridCol w="2473413">
                  <a:extLst>
                    <a:ext uri="{9D8B030D-6E8A-4147-A177-3AD203B41FA5}">
                      <a16:colId xmlns:a16="http://schemas.microsoft.com/office/drawing/2014/main" val="1764065284"/>
                    </a:ext>
                  </a:extLst>
                </a:gridCol>
                <a:gridCol w="7241299">
                  <a:extLst>
                    <a:ext uri="{9D8B030D-6E8A-4147-A177-3AD203B41FA5}">
                      <a16:colId xmlns:a16="http://schemas.microsoft.com/office/drawing/2014/main" val="1624125041"/>
                    </a:ext>
                  </a:extLst>
                </a:gridCol>
              </a:tblGrid>
              <a:tr h="293413">
                <a:tc>
                  <a:txBody>
                    <a:bodyPr/>
                    <a:lstStyle/>
                    <a:p>
                      <a:pPr algn="ctr"/>
                      <a:r>
                        <a:rPr lang="en-US" sz="1400" dirty="0">
                          <a:latin typeface="+mn-lt"/>
                        </a:rPr>
                        <a:t>Metric Category</a:t>
                      </a:r>
                    </a:p>
                  </a:txBody>
                  <a:tcPr marL="45720" marR="45720" anchor="ctr"/>
                </a:tc>
                <a:tc>
                  <a:txBody>
                    <a:bodyPr/>
                    <a:lstStyle/>
                    <a:p>
                      <a:pPr algn="ctr"/>
                      <a:r>
                        <a:rPr lang="en-US" sz="1400" dirty="0"/>
                        <a:t>Metric</a:t>
                      </a:r>
                      <a:endParaRPr lang="en-US" sz="1400" dirty="0">
                        <a:latin typeface="+mn-lt"/>
                      </a:endParaRPr>
                    </a:p>
                  </a:txBody>
                  <a:tcPr marL="45720" marR="45720" anchor="ctr"/>
                </a:tc>
                <a:tc>
                  <a:txBody>
                    <a:bodyPr/>
                    <a:lstStyle/>
                    <a:p>
                      <a:pPr algn="ctr"/>
                      <a:r>
                        <a:rPr lang="en-US" sz="1400" dirty="0"/>
                        <a:t>Linked Outcome</a:t>
                      </a:r>
                      <a:endParaRPr lang="en-US" sz="1400" dirty="0">
                        <a:latin typeface="+mn-lt"/>
                      </a:endParaRPr>
                    </a:p>
                  </a:txBody>
                  <a:tcPr marL="45720" marR="45720" anchor="ctr"/>
                </a:tc>
                <a:extLst>
                  <a:ext uri="{0D108BD9-81ED-4DB2-BD59-A6C34878D82A}">
                    <a16:rowId xmlns:a16="http://schemas.microsoft.com/office/drawing/2014/main" val="2275290929"/>
                  </a:ext>
                </a:extLst>
              </a:tr>
              <a:tr h="283022">
                <a:tc rowSpan="3">
                  <a:txBody>
                    <a:bodyPr/>
                    <a:lstStyle/>
                    <a:p>
                      <a:pPr marL="0" marR="0" algn="ctr">
                        <a:lnSpc>
                          <a:spcPct val="107000"/>
                        </a:lnSpc>
                        <a:spcBef>
                          <a:spcPts val="0"/>
                        </a:spcBef>
                        <a:spcAft>
                          <a:spcPts val="0"/>
                        </a:spcAft>
                      </a:pPr>
                      <a:r>
                        <a:rPr lang="en-US" sz="1400" b="1" dirty="0"/>
                        <a:t>Home Visiting Participation</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solidFill>
                      <a:schemeClr val="accent2">
                        <a:lumMod val="20000"/>
                        <a:lumOff val="80000"/>
                      </a:schemeClr>
                    </a:solidFill>
                  </a:tcPr>
                </a:tc>
                <a:tc>
                  <a:txBody>
                    <a:bodyPr/>
                    <a:lstStyle/>
                    <a:p>
                      <a:pPr marL="0" marR="0">
                        <a:lnSpc>
                          <a:spcPct val="107000"/>
                        </a:lnSpc>
                        <a:spcBef>
                          <a:spcPts val="0"/>
                        </a:spcBef>
                        <a:spcAft>
                          <a:spcPts val="0"/>
                        </a:spcAft>
                      </a:pPr>
                      <a:r>
                        <a:rPr lang="en-US" sz="1300" b="0" kern="100" dirty="0">
                          <a:effectLst/>
                        </a:rPr>
                        <a:t>Home visiting engagement</a:t>
                      </a:r>
                      <a:endParaRPr lang="en-US" sz="13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solidFill>
                      <a:schemeClr val="accent6"/>
                    </a:solidFill>
                  </a:tcPr>
                </a:tc>
                <a:tc rowSpan="3">
                  <a:txBody>
                    <a:bodyPr/>
                    <a:lstStyle/>
                    <a:p>
                      <a:pPr algn="l" fontAlgn="ctr"/>
                      <a:r>
                        <a:rPr lang="en-US" sz="1200" b="1" kern="100" dirty="0">
                          <a:solidFill>
                            <a:schemeClr val="dk1"/>
                          </a:solidFill>
                          <a:effectLst/>
                          <a:latin typeface="+mn-lt"/>
                          <a:ea typeface="+mn-ea"/>
                          <a:cs typeface="+mn-cs"/>
                        </a:rPr>
                        <a:t>Family participation and retention Rates</a:t>
                      </a:r>
                      <a:r>
                        <a:rPr lang="en-US" sz="1200" b="0" kern="100" dirty="0">
                          <a:solidFill>
                            <a:schemeClr val="dk1"/>
                          </a:solidFill>
                          <a:effectLst/>
                          <a:latin typeface="+mn-lt"/>
                          <a:ea typeface="+mn-ea"/>
                          <a:cs typeface="+mn-cs"/>
                        </a:rPr>
                        <a:t/>
                      </a:r>
                      <a:br>
                        <a:rPr lang="en-US" sz="1200" b="0" kern="100" dirty="0">
                          <a:solidFill>
                            <a:schemeClr val="dk1"/>
                          </a:solidFill>
                          <a:effectLst/>
                          <a:latin typeface="+mn-lt"/>
                          <a:ea typeface="+mn-ea"/>
                          <a:cs typeface="+mn-cs"/>
                        </a:rPr>
                      </a:br>
                      <a:r>
                        <a:rPr lang="en-US" sz="1200" b="0" kern="100" dirty="0">
                          <a:solidFill>
                            <a:schemeClr val="dk1"/>
                          </a:solidFill>
                          <a:effectLst/>
                          <a:latin typeface="+mn-lt"/>
                          <a:ea typeface="+mn-ea"/>
                          <a:cs typeface="+mn-cs"/>
                        </a:rPr>
                        <a:t>Home visiting supports outcomes across improved child and maternal health, children’s development and school readiness, family self-sufficiency, and the reduction of child abuse and neglect. Families remain in home visiting when they perceive it as beneficial and believe it meets their expectations and ongoing needs for support.</a:t>
                      </a:r>
                    </a:p>
                  </a:txBody>
                  <a:tcPr marL="45720" marR="45720" anchor="ctr">
                    <a:solidFill>
                      <a:schemeClr val="accent6"/>
                    </a:solidFill>
                  </a:tcPr>
                </a:tc>
                <a:extLst>
                  <a:ext uri="{0D108BD9-81ED-4DB2-BD59-A6C34878D82A}">
                    <a16:rowId xmlns:a16="http://schemas.microsoft.com/office/drawing/2014/main" val="552375472"/>
                  </a:ext>
                </a:extLst>
              </a:tr>
              <a:tr h="283022">
                <a:tc vMerge="1">
                  <a:txBody>
                    <a:bodyPr/>
                    <a:lstStyle/>
                    <a:p>
                      <a:pPr marL="0" marR="0">
                        <a:lnSpc>
                          <a:spcPct val="107000"/>
                        </a:lnSpc>
                        <a:spcBef>
                          <a:spcPts val="0"/>
                        </a:spcBef>
                        <a:spcAft>
                          <a:spcPts val="0"/>
                        </a:spcAft>
                      </a:pP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solidFill>
                      <a:schemeClr val="accent6"/>
                    </a:solidFill>
                  </a:tcPr>
                </a:tc>
                <a:tc>
                  <a:txBody>
                    <a:bodyPr/>
                    <a:lstStyle/>
                    <a:p>
                      <a:pPr marL="0" marR="0">
                        <a:lnSpc>
                          <a:spcPct val="107000"/>
                        </a:lnSpc>
                        <a:spcBef>
                          <a:spcPts val="0"/>
                        </a:spcBef>
                        <a:spcAft>
                          <a:spcPts val="0"/>
                        </a:spcAft>
                      </a:pPr>
                      <a:r>
                        <a:rPr lang="en-US" sz="1300" b="0" kern="100" dirty="0">
                          <a:effectLst/>
                        </a:rPr>
                        <a:t>Home visiting retention (180 days)</a:t>
                      </a:r>
                      <a:endParaRPr lang="en-US" sz="13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solidFill>
                      <a:schemeClr val="accent6"/>
                    </a:solidFill>
                  </a:tcPr>
                </a:tc>
                <a:tc vMerge="1">
                  <a:txBody>
                    <a:bodyPr/>
                    <a:lstStyle/>
                    <a:p>
                      <a:pPr marL="171450" indent="-171450">
                        <a:buFont typeface="Arial" panose="020B0604020202020204" pitchFamily="34" charset="0"/>
                        <a:buChar char="•"/>
                      </a:pPr>
                      <a:endParaRPr lang="en-US" sz="1200" dirty="0">
                        <a:latin typeface="+mn-lt"/>
                      </a:endParaRPr>
                    </a:p>
                  </a:txBody>
                  <a:tcPr marL="45720" marR="45720" anchor="ctr">
                    <a:solidFill>
                      <a:schemeClr val="accent6"/>
                    </a:solidFill>
                  </a:tcPr>
                </a:tc>
                <a:extLst>
                  <a:ext uri="{0D108BD9-81ED-4DB2-BD59-A6C34878D82A}">
                    <a16:rowId xmlns:a16="http://schemas.microsoft.com/office/drawing/2014/main" val="131900374"/>
                  </a:ext>
                </a:extLst>
              </a:tr>
              <a:tr h="283022">
                <a:tc vMerge="1">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solidFill>
                      <a:schemeClr val="accent6"/>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300" b="0" kern="100" dirty="0">
                          <a:effectLst/>
                        </a:rPr>
                        <a:t>Home visiting retention (1 year)</a:t>
                      </a:r>
                      <a:endParaRPr lang="en-US" sz="13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solidFill>
                      <a:schemeClr val="accent6"/>
                    </a:solidFill>
                  </a:tcPr>
                </a:tc>
                <a:tc vMerge="1">
                  <a:txBody>
                    <a:bodyPr/>
                    <a:lstStyle/>
                    <a:p>
                      <a:pPr marL="171450" indent="-171450">
                        <a:spcAft>
                          <a:spcPts val="600"/>
                        </a:spcAft>
                        <a:buFont typeface="Arial" panose="020B0604020202020204" pitchFamily="34" charset="0"/>
                        <a:buChar char="•"/>
                      </a:pPr>
                      <a:endParaRPr lang="en-US" sz="1200" dirty="0">
                        <a:latin typeface="+mn-lt"/>
                      </a:endParaRPr>
                    </a:p>
                  </a:txBody>
                  <a:tcPr marL="45720" marR="45720" anchor="ctr">
                    <a:solidFill>
                      <a:schemeClr val="accent6"/>
                    </a:solidFill>
                  </a:tcPr>
                </a:tc>
                <a:extLst>
                  <a:ext uri="{0D108BD9-81ED-4DB2-BD59-A6C34878D82A}">
                    <a16:rowId xmlns:a16="http://schemas.microsoft.com/office/drawing/2014/main" val="3103216504"/>
                  </a:ext>
                </a:extLst>
              </a:tr>
              <a:tr h="968264">
                <a:tc rowSpan="3">
                  <a:txBody>
                    <a:bodyPr/>
                    <a:lstStyle/>
                    <a:p>
                      <a:pPr algn="ctr" fontAlgn="ctr"/>
                      <a:r>
                        <a:rPr lang="en-US" sz="1400" b="1" dirty="0"/>
                        <a:t>Child &amp; Family Well-being</a:t>
                      </a:r>
                      <a:endParaRPr lang="en-US" sz="1400" b="1" i="0" u="none" strike="noStrike" dirty="0">
                        <a:solidFill>
                          <a:srgbClr val="000000"/>
                        </a:solidFill>
                        <a:effectLst/>
                        <a:latin typeface="+mn-lt"/>
                      </a:endParaRPr>
                    </a:p>
                  </a:txBody>
                  <a:tcPr marL="45720" marR="45720" anchor="ctr">
                    <a:solidFill>
                      <a:schemeClr val="accent5">
                        <a:lumMod val="20000"/>
                        <a:lumOff val="80000"/>
                      </a:schemeClr>
                    </a:solidFill>
                  </a:tcPr>
                </a:tc>
                <a:tc>
                  <a:txBody>
                    <a:bodyPr/>
                    <a:lstStyle/>
                    <a:p>
                      <a:pPr algn="l" fontAlgn="ctr"/>
                      <a:r>
                        <a:rPr lang="en-US" sz="1300" b="0" u="none" strike="noStrike" dirty="0">
                          <a:solidFill>
                            <a:srgbClr val="000000"/>
                          </a:solidFill>
                          <a:effectLst/>
                        </a:rPr>
                        <a:t>Attainment of family well-being goals </a:t>
                      </a:r>
                      <a:endParaRPr lang="en-US" sz="1300" b="0" i="0" u="none" strike="noStrike" dirty="0">
                        <a:solidFill>
                          <a:srgbClr val="000000"/>
                        </a:solidFill>
                        <a:effectLst/>
                        <a:latin typeface="+mn-lt"/>
                      </a:endParaRPr>
                    </a:p>
                  </a:txBody>
                  <a:tcPr marL="45720" marR="45720" anchor="ctr">
                    <a:solidFill>
                      <a:schemeClr val="accent6">
                        <a:lumMod val="90000"/>
                      </a:schemeClr>
                    </a:solidFill>
                  </a:tcPr>
                </a:tc>
                <a:tc>
                  <a:txBody>
                    <a:bodyPr/>
                    <a:lstStyle/>
                    <a:p>
                      <a:pPr algn="l" fontAlgn="ctr"/>
                      <a:r>
                        <a:rPr lang="en-US" sz="1200" b="1" i="0" u="none" strike="noStrike" dirty="0">
                          <a:solidFill>
                            <a:srgbClr val="000000"/>
                          </a:solidFill>
                          <a:effectLst/>
                          <a:latin typeface="Calibri" panose="020F0502020204030204" pitchFamily="34" charset="0"/>
                        </a:rPr>
                        <a:t>Family well-being </a:t>
                      </a:r>
                      <a:r>
                        <a:rPr lang="en-US" sz="1200" b="0" i="0" u="none" strike="noStrike" dirty="0">
                          <a:solidFill>
                            <a:srgbClr val="000000"/>
                          </a:solidFill>
                          <a:effectLst/>
                          <a:latin typeface="Calibri" panose="020F0502020204030204" pitchFamily="34" charset="0"/>
                        </a:rPr>
                        <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Home visitors help parents set goals to support their parenting, mental health, financial, and educational well-being. This support can translate to better education and employment outcomes. Compared with their counterparts, parents enrolled in home visiting have higher monthly incomes, are more likely to be enrolled in school, and are more likely to be employed. </a:t>
                      </a:r>
                    </a:p>
                  </a:txBody>
                  <a:tcPr marL="45720" marR="45720" anchor="ctr">
                    <a:solidFill>
                      <a:schemeClr val="accent6">
                        <a:lumMod val="90000"/>
                      </a:schemeClr>
                    </a:solidFill>
                  </a:tcPr>
                </a:tc>
                <a:extLst>
                  <a:ext uri="{0D108BD9-81ED-4DB2-BD59-A6C34878D82A}">
                    <a16:rowId xmlns:a16="http://schemas.microsoft.com/office/drawing/2014/main" val="1473555506"/>
                  </a:ext>
                </a:extLst>
              </a:tr>
              <a:tr h="792216">
                <a:tc vMerge="1">
                  <a:txBody>
                    <a:bodyPr/>
                    <a:lstStyle/>
                    <a:p>
                      <a:pPr algn="l" fontAlgn="ctr"/>
                      <a:endParaRPr lang="en-US" sz="1200" b="1" i="0" u="none" strike="noStrike">
                        <a:solidFill>
                          <a:srgbClr val="000000"/>
                        </a:solidFill>
                        <a:effectLst/>
                        <a:latin typeface="+mn-lt"/>
                      </a:endParaRPr>
                    </a:p>
                  </a:txBody>
                  <a:tcPr marL="45720" marR="45720" anchor="ctr">
                    <a:solidFill>
                      <a:schemeClr val="accent6">
                        <a:lumMod val="90000"/>
                      </a:schemeClr>
                    </a:solidFill>
                  </a:tcPr>
                </a:tc>
                <a:tc>
                  <a:txBody>
                    <a:bodyPr/>
                    <a:lstStyle/>
                    <a:p>
                      <a:pPr algn="l" fontAlgn="ctr"/>
                      <a:r>
                        <a:rPr lang="en-US" sz="1300" b="0" u="none" strike="noStrike" dirty="0">
                          <a:solidFill>
                            <a:srgbClr val="000000"/>
                          </a:solidFill>
                          <a:effectLst/>
                        </a:rPr>
                        <a:t>Completion of parent-child interaction survey</a:t>
                      </a:r>
                      <a:endParaRPr lang="en-US" sz="1300" b="0" i="0" u="none" strike="noStrike" dirty="0">
                        <a:solidFill>
                          <a:srgbClr val="000000"/>
                        </a:solidFill>
                        <a:effectLst/>
                        <a:latin typeface="+mn-lt"/>
                      </a:endParaRPr>
                    </a:p>
                  </a:txBody>
                  <a:tcPr marL="45720" marR="45720" anchor="ctr">
                    <a:solidFill>
                      <a:schemeClr val="accent6">
                        <a:lumMod val="90000"/>
                      </a:schemeClr>
                    </a:solidFill>
                  </a:tcPr>
                </a:tc>
                <a:tc>
                  <a:txBody>
                    <a:bodyPr/>
                    <a:lstStyle/>
                    <a:p>
                      <a:pPr algn="l" fontAlgn="ctr"/>
                      <a:r>
                        <a:rPr lang="en-US" sz="1200" b="1" i="0" u="none" strike="noStrike" dirty="0">
                          <a:solidFill>
                            <a:srgbClr val="000000"/>
                          </a:solidFill>
                          <a:effectLst/>
                          <a:latin typeface="Calibri" panose="020F0502020204030204" pitchFamily="34" charset="0"/>
                        </a:rPr>
                        <a:t>Positive parenting practices &amp; reduction of child abuse and neglect </a:t>
                      </a:r>
                      <a:r>
                        <a:rPr lang="en-US" sz="1200" b="0" i="0" u="none" strike="noStrike" dirty="0">
                          <a:solidFill>
                            <a:srgbClr val="000000"/>
                          </a:solidFill>
                          <a:effectLst/>
                          <a:latin typeface="Calibri" panose="020F0502020204030204" pitchFamily="34" charset="0"/>
                        </a:rPr>
                        <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Home visitors teach parents how to engage with their children in positive, nurturing, and responsive ways, thus reducing child maltreatment. Families participating in home visiting have fewer Child Protective Services (CPS) reports than families who do not receive home visiting. </a:t>
                      </a:r>
                    </a:p>
                  </a:txBody>
                  <a:tcPr marL="45720" marR="45720" anchor="ctr">
                    <a:solidFill>
                      <a:schemeClr val="accent6">
                        <a:lumMod val="90000"/>
                      </a:schemeClr>
                    </a:solidFill>
                  </a:tcPr>
                </a:tc>
                <a:extLst>
                  <a:ext uri="{0D108BD9-81ED-4DB2-BD59-A6C34878D82A}">
                    <a16:rowId xmlns:a16="http://schemas.microsoft.com/office/drawing/2014/main" val="2310717419"/>
                  </a:ext>
                </a:extLst>
              </a:tr>
              <a:tr h="792216">
                <a:tc vMerge="1">
                  <a:txBody>
                    <a:bodyPr/>
                    <a:lstStyle/>
                    <a:p>
                      <a:pPr algn="l" fontAlgn="ctr"/>
                      <a:endParaRPr lang="en-US" sz="1200" b="1" i="0" u="none" strike="noStrike" dirty="0">
                        <a:solidFill>
                          <a:srgbClr val="000000"/>
                        </a:solidFill>
                        <a:effectLst/>
                        <a:latin typeface="+mn-lt"/>
                      </a:endParaRPr>
                    </a:p>
                  </a:txBody>
                  <a:tcPr marL="45720" marR="45720" anchor="ctr">
                    <a:solidFill>
                      <a:schemeClr val="accent6">
                        <a:lumMod val="90000"/>
                      </a:schemeClr>
                    </a:solidFill>
                  </a:tcPr>
                </a:tc>
                <a:tc>
                  <a:txBody>
                    <a:bodyPr/>
                    <a:lstStyle/>
                    <a:p>
                      <a:pPr algn="l" fontAlgn="ctr"/>
                      <a:r>
                        <a:rPr lang="en-US" sz="1300" b="0" u="none" strike="noStrike" dirty="0">
                          <a:solidFill>
                            <a:srgbClr val="000000"/>
                          </a:solidFill>
                          <a:effectLst/>
                        </a:rPr>
                        <a:t>Completion of protective factor survey </a:t>
                      </a:r>
                      <a:endParaRPr lang="en-US" sz="1300" b="0" i="0" u="none" strike="noStrike" dirty="0">
                        <a:solidFill>
                          <a:srgbClr val="000000"/>
                        </a:solidFill>
                        <a:effectLst/>
                        <a:latin typeface="+mn-lt"/>
                      </a:endParaRPr>
                    </a:p>
                  </a:txBody>
                  <a:tcPr marL="45720" marR="45720" anchor="ctr">
                    <a:solidFill>
                      <a:schemeClr val="accent6">
                        <a:lumMod val="90000"/>
                      </a:schemeClr>
                    </a:solidFill>
                  </a:tcPr>
                </a:tc>
                <a:tc>
                  <a:txBody>
                    <a:bodyPr/>
                    <a:lstStyle/>
                    <a:p>
                      <a:pPr algn="l" fontAlgn="ctr"/>
                      <a:r>
                        <a:rPr lang="en-US" sz="1200" b="1" i="0" u="none" strike="noStrike" dirty="0">
                          <a:solidFill>
                            <a:srgbClr val="000000"/>
                          </a:solidFill>
                          <a:effectLst/>
                          <a:latin typeface="Calibri" panose="020F0502020204030204" pitchFamily="34" charset="0"/>
                        </a:rPr>
                        <a:t>Safe home</a:t>
                      </a:r>
                      <a:r>
                        <a:rPr lang="en-US" sz="1200" b="0" i="0" u="none" strike="noStrike" dirty="0">
                          <a:solidFill>
                            <a:srgbClr val="000000"/>
                          </a:solidFill>
                          <a:effectLst/>
                          <a:latin typeface="Calibri" panose="020F0502020204030204" pitchFamily="34" charset="0"/>
                        </a:rPr>
                        <a:t/>
                      </a:r>
                      <a:br>
                        <a:rPr lang="en-US" sz="1200" b="0" i="0" u="none" strike="noStrike" dirty="0">
                          <a:solidFill>
                            <a:srgbClr val="000000"/>
                          </a:solidFill>
                          <a:effectLst/>
                          <a:latin typeface="Calibri" panose="020F0502020204030204" pitchFamily="34" charset="0"/>
                        </a:rPr>
                      </a:br>
                      <a:r>
                        <a:rPr lang="en-US" sz="1200" b="0" i="0" u="none" strike="noStrike" kern="1200" dirty="0">
                          <a:solidFill>
                            <a:srgbClr val="000000"/>
                          </a:solidFill>
                          <a:effectLst/>
                          <a:latin typeface="Calibri" panose="020F0502020204030204" pitchFamily="34" charset="0"/>
                          <a:ea typeface="+mn-ea"/>
                          <a:cs typeface="+mn-cs"/>
                        </a:rPr>
                        <a:t>Strengthening families' protective factors that help prevent child maltreatment (Concrete Supports in times of need, Social Connections, Parental Resilience, Knowledge of parenting and child development, and social-emotional competence of children)</a:t>
                      </a:r>
                    </a:p>
                  </a:txBody>
                  <a:tcPr marL="45720" marR="45720" anchor="ctr">
                    <a:solidFill>
                      <a:schemeClr val="accent6">
                        <a:lumMod val="90000"/>
                      </a:schemeClr>
                    </a:solidFill>
                  </a:tcPr>
                </a:tc>
                <a:extLst>
                  <a:ext uri="{0D108BD9-81ED-4DB2-BD59-A6C34878D82A}">
                    <a16:rowId xmlns:a16="http://schemas.microsoft.com/office/drawing/2014/main" val="55297617"/>
                  </a:ext>
                </a:extLst>
              </a:tr>
              <a:tr h="96826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Calibri" panose="020F0502020204030204" pitchFamily="34" charset="0"/>
                        </a:rPr>
                        <a:t>School Readiness</a:t>
                      </a:r>
                    </a:p>
                  </a:txBody>
                  <a:tcPr marL="45720" marR="45720" anchor="ctr">
                    <a:solidFill>
                      <a:schemeClr val="accent4">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300" b="0" u="none" strike="noStrike" dirty="0">
                          <a:solidFill>
                            <a:srgbClr val="000000"/>
                          </a:solidFill>
                          <a:effectLst/>
                        </a:rPr>
                        <a:t>Completed developmental screenings (ASQ3)</a:t>
                      </a:r>
                      <a:endParaRPr lang="en-US" sz="1300" b="0" i="0" u="none" strike="noStrike" dirty="0">
                        <a:solidFill>
                          <a:srgbClr val="000000"/>
                        </a:solidFill>
                        <a:effectLst/>
                        <a:latin typeface="Calibri" panose="020F0502020204030204" pitchFamily="34" charset="0"/>
                      </a:endParaRPr>
                    </a:p>
                  </a:txBody>
                  <a:tcPr marL="45720" marR="45720" anchor="ctr">
                    <a:solidFill>
                      <a:schemeClr val="accent6"/>
                    </a:solidFill>
                  </a:tcPr>
                </a:tc>
                <a:tc>
                  <a:txBody>
                    <a:bodyPr/>
                    <a:lstStyle/>
                    <a:p>
                      <a:pPr algn="l" fontAlgn="ctr"/>
                      <a:r>
                        <a:rPr lang="en-US" sz="1200" b="1" i="0" u="none" strike="noStrike" dirty="0">
                          <a:solidFill>
                            <a:srgbClr val="000000"/>
                          </a:solidFill>
                          <a:effectLst/>
                          <a:latin typeface="Calibri" panose="020F0502020204030204" pitchFamily="34" charset="0"/>
                        </a:rPr>
                        <a:t>Child development &amp; school readiness</a:t>
                      </a:r>
                      <a:r>
                        <a:rPr lang="en-US" sz="1200" b="0" i="0" u="none" strike="noStrike" dirty="0">
                          <a:solidFill>
                            <a:srgbClr val="000000"/>
                          </a:solidFill>
                          <a:effectLst/>
                          <a:latin typeface="Calibri" panose="020F0502020204030204" pitchFamily="34" charset="0"/>
                        </a:rPr>
                        <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Children whose families participate in home visiting receive more stimulation and support for learning, and more reading time with their parents, compared to children of nonparticipants. Children of home visiting participants demonstrate improved early language and cognitive development, greater math and reading achievement, reduced absenteeism rates and decreased in-school and out-of-school suspensions compared to their peers.</a:t>
                      </a:r>
                    </a:p>
                  </a:txBody>
                  <a:tcPr marL="45720" marR="45720" anchor="ctr">
                    <a:solidFill>
                      <a:schemeClr val="accent6"/>
                    </a:solidFill>
                  </a:tcPr>
                </a:tc>
                <a:extLst>
                  <a:ext uri="{0D108BD9-81ED-4DB2-BD59-A6C34878D82A}">
                    <a16:rowId xmlns:a16="http://schemas.microsoft.com/office/drawing/2014/main" val="3916329723"/>
                  </a:ext>
                </a:extLst>
              </a:tr>
            </a:tbl>
          </a:graphicData>
        </a:graphic>
      </p:graphicFrame>
    </p:spTree>
    <p:extLst>
      <p:ext uri="{BB962C8B-B14F-4D97-AF65-F5344CB8AC3E}">
        <p14:creationId xmlns:p14="http://schemas.microsoft.com/office/powerpoint/2010/main" val="874987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Children&amp;#39;s Trust Fund of Missouri | Missouri&amp;#39;s Foundation for Child Abuse  Prevention">
            <a:extLst>
              <a:ext uri="{FF2B5EF4-FFF2-40B4-BE49-F238E27FC236}">
                <a16:creationId xmlns:a16="http://schemas.microsoft.com/office/drawing/2014/main" id="{8EFFAC9B-9CAA-10A8-5C89-60B127FFD7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8556" y="6069777"/>
            <a:ext cx="3795907" cy="5999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CC83E1E-9CCF-2796-A486-EDA9129EC93A}"/>
              </a:ext>
            </a:extLst>
          </p:cNvPr>
          <p:cNvSpPr>
            <a:spLocks noGrp="1"/>
          </p:cNvSpPr>
          <p:nvPr>
            <p:ph type="title"/>
          </p:nvPr>
        </p:nvSpPr>
        <p:spPr/>
        <p:txBody>
          <a:bodyPr/>
          <a:lstStyle/>
          <a:p>
            <a:r>
              <a:rPr lang="en-US" dirty="0"/>
              <a:t>Pricing formula Overview  </a:t>
            </a:r>
          </a:p>
        </p:txBody>
      </p:sp>
      <p:sp>
        <p:nvSpPr>
          <p:cNvPr id="24" name="Text Placeholder 23">
            <a:extLst>
              <a:ext uri="{FF2B5EF4-FFF2-40B4-BE49-F238E27FC236}">
                <a16:creationId xmlns:a16="http://schemas.microsoft.com/office/drawing/2014/main" id="{A163070F-54D1-A1C2-5B45-00FAC4AC50DA}"/>
              </a:ext>
            </a:extLst>
          </p:cNvPr>
          <p:cNvSpPr>
            <a:spLocks noGrp="1"/>
          </p:cNvSpPr>
          <p:nvPr>
            <p:ph type="body" sz="half" idx="2"/>
          </p:nvPr>
        </p:nvSpPr>
        <p:spPr/>
        <p:txBody>
          <a:bodyPr/>
          <a:lstStyle/>
          <a:p>
            <a:r>
              <a:rPr lang="en-US" dirty="0"/>
              <a:t>Three separate inputs impact the associated “price” that a HVA can expect to receive for the achievement of a given outcome</a:t>
            </a:r>
          </a:p>
        </p:txBody>
      </p:sp>
      <p:sp>
        <p:nvSpPr>
          <p:cNvPr id="4" name="Text Placeholder 3">
            <a:extLst>
              <a:ext uri="{FF2B5EF4-FFF2-40B4-BE49-F238E27FC236}">
                <a16:creationId xmlns:a16="http://schemas.microsoft.com/office/drawing/2014/main" id="{68B449EC-B445-A012-BD01-4778DF26ADE8}"/>
              </a:ext>
            </a:extLst>
          </p:cNvPr>
          <p:cNvSpPr>
            <a:spLocks noGrp="1"/>
          </p:cNvSpPr>
          <p:nvPr>
            <p:ph type="body" sz="half" idx="14"/>
          </p:nvPr>
        </p:nvSpPr>
        <p:spPr/>
        <p:txBody>
          <a:bodyPr/>
          <a:lstStyle/>
          <a:p>
            <a:endParaRPr lang="en-US" dirty="0"/>
          </a:p>
        </p:txBody>
      </p:sp>
      <p:sp>
        <p:nvSpPr>
          <p:cNvPr id="5" name="Rectangle 4">
            <a:extLst>
              <a:ext uri="{FF2B5EF4-FFF2-40B4-BE49-F238E27FC236}">
                <a16:creationId xmlns:a16="http://schemas.microsoft.com/office/drawing/2014/main" id="{02CDD3B2-D572-2591-29EB-59CFA696293B}"/>
              </a:ext>
            </a:extLst>
          </p:cNvPr>
          <p:cNvSpPr/>
          <p:nvPr/>
        </p:nvSpPr>
        <p:spPr>
          <a:xfrm>
            <a:off x="2078959" y="1371266"/>
            <a:ext cx="2454455" cy="61565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Maximum bonus pool</a:t>
            </a:r>
          </a:p>
        </p:txBody>
      </p:sp>
      <p:sp>
        <p:nvSpPr>
          <p:cNvPr id="6" name="Rectangle 5">
            <a:extLst>
              <a:ext uri="{FF2B5EF4-FFF2-40B4-BE49-F238E27FC236}">
                <a16:creationId xmlns:a16="http://schemas.microsoft.com/office/drawing/2014/main" id="{EBB9DA29-FA9A-7163-06F2-C888437D6D45}"/>
              </a:ext>
            </a:extLst>
          </p:cNvPr>
          <p:cNvSpPr/>
          <p:nvPr/>
        </p:nvSpPr>
        <p:spPr>
          <a:xfrm>
            <a:off x="4904208" y="1371266"/>
            <a:ext cx="2450101" cy="615655"/>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Relative weighting</a:t>
            </a:r>
          </a:p>
        </p:txBody>
      </p:sp>
      <p:sp>
        <p:nvSpPr>
          <p:cNvPr id="7" name="Rectangle 6">
            <a:extLst>
              <a:ext uri="{FF2B5EF4-FFF2-40B4-BE49-F238E27FC236}">
                <a16:creationId xmlns:a16="http://schemas.microsoft.com/office/drawing/2014/main" id="{39D74ABF-DA02-B401-00DC-0BA5427DE749}"/>
              </a:ext>
            </a:extLst>
          </p:cNvPr>
          <p:cNvSpPr/>
          <p:nvPr/>
        </p:nvSpPr>
        <p:spPr>
          <a:xfrm>
            <a:off x="7720749" y="1366401"/>
            <a:ext cx="2454455" cy="61565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Expected number of positive outcomes</a:t>
            </a:r>
          </a:p>
        </p:txBody>
      </p:sp>
      <p:sp>
        <p:nvSpPr>
          <p:cNvPr id="8" name="Rectangle 7">
            <a:extLst>
              <a:ext uri="{FF2B5EF4-FFF2-40B4-BE49-F238E27FC236}">
                <a16:creationId xmlns:a16="http://schemas.microsoft.com/office/drawing/2014/main" id="{C0765B6A-7795-42E4-5AFD-C888D12A08FC}"/>
              </a:ext>
            </a:extLst>
          </p:cNvPr>
          <p:cNvSpPr/>
          <p:nvPr/>
        </p:nvSpPr>
        <p:spPr>
          <a:xfrm>
            <a:off x="2078959" y="1976190"/>
            <a:ext cx="2454455" cy="1434348"/>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Based on the </a:t>
            </a:r>
            <a:r>
              <a:rPr lang="en-US" sz="1400" b="1" dirty="0">
                <a:solidFill>
                  <a:schemeClr val="tx1"/>
                </a:solidFill>
              </a:rPr>
              <a:t>total amount of funding available for HVAs through ORC</a:t>
            </a:r>
          </a:p>
        </p:txBody>
      </p:sp>
      <p:sp>
        <p:nvSpPr>
          <p:cNvPr id="9" name="Rectangle 8">
            <a:extLst>
              <a:ext uri="{FF2B5EF4-FFF2-40B4-BE49-F238E27FC236}">
                <a16:creationId xmlns:a16="http://schemas.microsoft.com/office/drawing/2014/main" id="{C843E1C8-DD05-06AE-2A53-59762DD4EECE}"/>
              </a:ext>
            </a:extLst>
          </p:cNvPr>
          <p:cNvSpPr/>
          <p:nvPr/>
        </p:nvSpPr>
        <p:spPr>
          <a:xfrm>
            <a:off x="4904208" y="1976189"/>
            <a:ext cx="2454455" cy="1434349"/>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We collaboratively </a:t>
            </a:r>
            <a:r>
              <a:rPr lang="en-US" sz="1400" b="1" dirty="0">
                <a:solidFill>
                  <a:schemeClr val="tx1"/>
                </a:solidFill>
              </a:rPr>
              <a:t>weight each of the outcomes out of 100% </a:t>
            </a:r>
            <a:r>
              <a:rPr lang="en-US" sz="1400" dirty="0">
                <a:solidFill>
                  <a:schemeClr val="tx1"/>
                </a:solidFill>
              </a:rPr>
              <a:t>to identify the total amount of funding available for each outcome</a:t>
            </a:r>
          </a:p>
        </p:txBody>
      </p:sp>
      <p:sp>
        <p:nvSpPr>
          <p:cNvPr id="10" name="Rectangle 9">
            <a:extLst>
              <a:ext uri="{FF2B5EF4-FFF2-40B4-BE49-F238E27FC236}">
                <a16:creationId xmlns:a16="http://schemas.microsoft.com/office/drawing/2014/main" id="{1170AA26-CCC3-666A-2A7B-33E9C27AE0F1}"/>
              </a:ext>
            </a:extLst>
          </p:cNvPr>
          <p:cNvSpPr/>
          <p:nvPr/>
        </p:nvSpPr>
        <p:spPr>
          <a:xfrm>
            <a:off x="7725103" y="1981054"/>
            <a:ext cx="2454455" cy="1434349"/>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cs typeface="Arial" panose="020B0604020202020204" pitchFamily="34" charset="0"/>
              </a:rPr>
              <a:t>After reviewing data from CTF and the HVAs, we calculate the </a:t>
            </a:r>
            <a:r>
              <a:rPr lang="en-US" sz="1400" b="1" dirty="0">
                <a:solidFill>
                  <a:schemeClr val="tx1"/>
                </a:solidFill>
                <a:cs typeface="Arial" panose="020B0604020202020204" pitchFamily="34" charset="0"/>
              </a:rPr>
              <a:t>expected number of positive outcomes across all HVAs</a:t>
            </a:r>
            <a:r>
              <a:rPr lang="en-US" sz="1400" dirty="0">
                <a:solidFill>
                  <a:schemeClr val="tx1"/>
                </a:solidFill>
                <a:cs typeface="Arial" panose="020B0604020202020204" pitchFamily="34" charset="0"/>
              </a:rPr>
              <a:t> to get an individual price per outcome</a:t>
            </a:r>
            <a:endParaRPr lang="en-US" sz="1400" b="1" dirty="0">
              <a:solidFill>
                <a:schemeClr val="tx1"/>
              </a:solidFill>
            </a:endParaRPr>
          </a:p>
        </p:txBody>
      </p:sp>
      <p:sp>
        <p:nvSpPr>
          <p:cNvPr id="11" name="TextBox 10">
            <a:extLst>
              <a:ext uri="{FF2B5EF4-FFF2-40B4-BE49-F238E27FC236}">
                <a16:creationId xmlns:a16="http://schemas.microsoft.com/office/drawing/2014/main" id="{FFEBA72B-B8BB-B41E-B38B-CCEC4E2F3B41}"/>
              </a:ext>
            </a:extLst>
          </p:cNvPr>
          <p:cNvSpPr txBox="1"/>
          <p:nvPr/>
        </p:nvSpPr>
        <p:spPr>
          <a:xfrm>
            <a:off x="3639131" y="4143434"/>
            <a:ext cx="1764792" cy="646331"/>
          </a:xfrm>
          <a:prstGeom prst="rect">
            <a:avLst/>
          </a:prstGeom>
          <a:solidFill>
            <a:schemeClr val="bg2"/>
          </a:solidFill>
          <a:ln>
            <a:solidFill>
              <a:schemeClr val="accent1"/>
            </a:solidFill>
          </a:ln>
        </p:spPr>
        <p:txBody>
          <a:bodyPr wrap="square" anchor="ctr" anchorCtr="0">
            <a:noAutofit/>
          </a:bodyPr>
          <a:lstStyle/>
          <a:p>
            <a:pPr algn="ctr"/>
            <a:r>
              <a:rPr lang="en-US" sz="1600" b="1" dirty="0"/>
              <a:t>Maximum bonus pool</a:t>
            </a:r>
          </a:p>
        </p:txBody>
      </p:sp>
      <p:sp>
        <p:nvSpPr>
          <p:cNvPr id="12" name="TextBox 11">
            <a:extLst>
              <a:ext uri="{FF2B5EF4-FFF2-40B4-BE49-F238E27FC236}">
                <a16:creationId xmlns:a16="http://schemas.microsoft.com/office/drawing/2014/main" id="{3C64C590-4D43-6BFB-09B0-8D08313735D2}"/>
              </a:ext>
            </a:extLst>
          </p:cNvPr>
          <p:cNvSpPr txBox="1"/>
          <p:nvPr/>
        </p:nvSpPr>
        <p:spPr>
          <a:xfrm>
            <a:off x="5968136" y="4143434"/>
            <a:ext cx="1764792" cy="646331"/>
          </a:xfrm>
          <a:prstGeom prst="rect">
            <a:avLst/>
          </a:prstGeom>
          <a:solidFill>
            <a:schemeClr val="accent5">
              <a:lumMod val="20000"/>
              <a:lumOff val="80000"/>
            </a:schemeClr>
          </a:solidFill>
          <a:ln>
            <a:solidFill>
              <a:schemeClr val="accent5"/>
            </a:solidFill>
          </a:ln>
        </p:spPr>
        <p:txBody>
          <a:bodyPr wrap="square" anchor="ctr" anchorCtr="0">
            <a:noAutofit/>
          </a:bodyPr>
          <a:lstStyle/>
          <a:p>
            <a:pPr algn="ctr"/>
            <a:r>
              <a:rPr lang="en-US" sz="1600" b="1" dirty="0"/>
              <a:t>Relative weighting</a:t>
            </a:r>
          </a:p>
        </p:txBody>
      </p:sp>
      <p:sp>
        <p:nvSpPr>
          <p:cNvPr id="13" name="TextBox 12">
            <a:extLst>
              <a:ext uri="{FF2B5EF4-FFF2-40B4-BE49-F238E27FC236}">
                <a16:creationId xmlns:a16="http://schemas.microsoft.com/office/drawing/2014/main" id="{EED67244-FD6A-AB94-619A-52929C41B23B}"/>
              </a:ext>
            </a:extLst>
          </p:cNvPr>
          <p:cNvSpPr txBox="1"/>
          <p:nvPr/>
        </p:nvSpPr>
        <p:spPr>
          <a:xfrm>
            <a:off x="1758525" y="4143434"/>
            <a:ext cx="1604356" cy="646331"/>
          </a:xfrm>
          <a:prstGeom prst="rect">
            <a:avLst/>
          </a:prstGeom>
          <a:noFill/>
        </p:spPr>
        <p:txBody>
          <a:bodyPr wrap="square">
            <a:noAutofit/>
          </a:bodyPr>
          <a:lstStyle/>
          <a:p>
            <a:pPr algn="ctr"/>
            <a:r>
              <a:rPr lang="en-US" sz="1600" b="1" dirty="0"/>
              <a:t>Price per outcome</a:t>
            </a:r>
          </a:p>
        </p:txBody>
      </p:sp>
      <p:sp>
        <p:nvSpPr>
          <p:cNvPr id="14" name="TextBox 13">
            <a:extLst>
              <a:ext uri="{FF2B5EF4-FFF2-40B4-BE49-F238E27FC236}">
                <a16:creationId xmlns:a16="http://schemas.microsoft.com/office/drawing/2014/main" id="{01CA6BAD-2B65-05E0-9FFA-1913E335B143}"/>
              </a:ext>
            </a:extLst>
          </p:cNvPr>
          <p:cNvSpPr txBox="1"/>
          <p:nvPr/>
        </p:nvSpPr>
        <p:spPr>
          <a:xfrm>
            <a:off x="8297143" y="4143434"/>
            <a:ext cx="1764792" cy="646331"/>
          </a:xfrm>
          <a:prstGeom prst="rect">
            <a:avLst/>
          </a:prstGeom>
          <a:solidFill>
            <a:schemeClr val="accent2">
              <a:lumMod val="20000"/>
              <a:lumOff val="80000"/>
            </a:schemeClr>
          </a:solidFill>
          <a:ln>
            <a:solidFill>
              <a:schemeClr val="accent2"/>
            </a:solidFill>
          </a:ln>
        </p:spPr>
        <p:txBody>
          <a:bodyPr wrap="square" anchor="ctr" anchorCtr="0">
            <a:noAutofit/>
          </a:bodyPr>
          <a:lstStyle/>
          <a:p>
            <a:pPr algn="ctr"/>
            <a:r>
              <a:rPr lang="en-US" sz="1600" b="1" dirty="0"/>
              <a:t>Expected # of positive outcomes</a:t>
            </a:r>
          </a:p>
        </p:txBody>
      </p:sp>
      <p:sp>
        <p:nvSpPr>
          <p:cNvPr id="15" name="Equals 14">
            <a:extLst>
              <a:ext uri="{FF2B5EF4-FFF2-40B4-BE49-F238E27FC236}">
                <a16:creationId xmlns:a16="http://schemas.microsoft.com/office/drawing/2014/main" id="{96C821AC-9309-700F-7568-167936446CFD}"/>
              </a:ext>
            </a:extLst>
          </p:cNvPr>
          <p:cNvSpPr/>
          <p:nvPr/>
        </p:nvSpPr>
        <p:spPr>
          <a:xfrm>
            <a:off x="3152600" y="4300007"/>
            <a:ext cx="408849" cy="333185"/>
          </a:xfrm>
          <a:prstGeom prst="mathEqual">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400" dirty="0">
              <a:solidFill>
                <a:schemeClr val="tx1"/>
              </a:solidFill>
            </a:endParaRPr>
          </a:p>
        </p:txBody>
      </p:sp>
      <p:sp>
        <p:nvSpPr>
          <p:cNvPr id="16" name="Multiplication Sign 15">
            <a:extLst>
              <a:ext uri="{FF2B5EF4-FFF2-40B4-BE49-F238E27FC236}">
                <a16:creationId xmlns:a16="http://schemas.microsoft.com/office/drawing/2014/main" id="{8A88F2EC-7147-CBE0-5159-89BF3264818E}"/>
              </a:ext>
            </a:extLst>
          </p:cNvPr>
          <p:cNvSpPr/>
          <p:nvPr/>
        </p:nvSpPr>
        <p:spPr>
          <a:xfrm>
            <a:off x="5481605" y="4300007"/>
            <a:ext cx="408849" cy="333185"/>
          </a:xfrm>
          <a:prstGeom prst="mathMultiply">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400" dirty="0">
              <a:solidFill>
                <a:schemeClr val="tx1"/>
              </a:solidFill>
            </a:endParaRPr>
          </a:p>
        </p:txBody>
      </p:sp>
      <p:sp>
        <p:nvSpPr>
          <p:cNvPr id="17" name="Division Sign 16">
            <a:extLst>
              <a:ext uri="{FF2B5EF4-FFF2-40B4-BE49-F238E27FC236}">
                <a16:creationId xmlns:a16="http://schemas.microsoft.com/office/drawing/2014/main" id="{9F225E88-C2F6-D5E9-3881-D83B61207403}"/>
              </a:ext>
            </a:extLst>
          </p:cNvPr>
          <p:cNvSpPr/>
          <p:nvPr/>
        </p:nvSpPr>
        <p:spPr>
          <a:xfrm>
            <a:off x="7810610" y="4300007"/>
            <a:ext cx="408849" cy="333185"/>
          </a:xfrm>
          <a:prstGeom prst="mathDivid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400" dirty="0">
              <a:solidFill>
                <a:schemeClr val="tx1"/>
              </a:solidFill>
            </a:endParaRPr>
          </a:p>
        </p:txBody>
      </p:sp>
      <p:cxnSp>
        <p:nvCxnSpPr>
          <p:cNvPr id="18" name="Straight Connector 17">
            <a:extLst>
              <a:ext uri="{FF2B5EF4-FFF2-40B4-BE49-F238E27FC236}">
                <a16:creationId xmlns:a16="http://schemas.microsoft.com/office/drawing/2014/main" id="{EBCF6C3E-9503-1E03-6BE8-D7B9E9CA74FC}"/>
              </a:ext>
            </a:extLst>
          </p:cNvPr>
          <p:cNvCxnSpPr>
            <a:cxnSpLocks/>
          </p:cNvCxnSpPr>
          <p:nvPr/>
        </p:nvCxnSpPr>
        <p:spPr>
          <a:xfrm>
            <a:off x="2105026" y="3729174"/>
            <a:ext cx="8067800" cy="8709"/>
          </a:xfrm>
          <a:prstGeom prst="line">
            <a:avLst/>
          </a:prstGeom>
          <a:ln w="19050">
            <a:prstDash val="dash"/>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B0F2D201-CFCF-2495-4430-F6DD67A31877}"/>
              </a:ext>
            </a:extLst>
          </p:cNvPr>
          <p:cNvSpPr txBox="1"/>
          <p:nvPr/>
        </p:nvSpPr>
        <p:spPr>
          <a:xfrm>
            <a:off x="4737599" y="3568458"/>
            <a:ext cx="2802653" cy="333185"/>
          </a:xfrm>
          <a:prstGeom prst="rect">
            <a:avLst/>
          </a:prstGeom>
          <a:solidFill>
            <a:schemeClr val="bg1"/>
          </a:solidFill>
        </p:spPr>
        <p:txBody>
          <a:bodyPr vert="horz" wrap="square" lIns="0" tIns="0" rIns="0" bIns="0" rtlCol="0" anchor="ctr" anchorCtr="0">
            <a:noAutofit/>
          </a:bodyPr>
          <a:lstStyle/>
          <a:p>
            <a:pPr algn="ctr">
              <a:spcBef>
                <a:spcPts val="500"/>
              </a:spcBef>
              <a:buClr>
                <a:schemeClr val="tx2"/>
              </a:buClr>
              <a:buSzPct val="120000"/>
            </a:pPr>
            <a:r>
              <a:rPr lang="en-US" sz="1600" b="1" i="1" dirty="0"/>
              <a:t>Simplified pricing formula</a:t>
            </a:r>
          </a:p>
        </p:txBody>
      </p:sp>
      <p:sp>
        <p:nvSpPr>
          <p:cNvPr id="23" name="Speech Bubble: Rectangle with Corners Rounded 22">
            <a:extLst>
              <a:ext uri="{FF2B5EF4-FFF2-40B4-BE49-F238E27FC236}">
                <a16:creationId xmlns:a16="http://schemas.microsoft.com/office/drawing/2014/main" id="{21945D64-2CCB-FE1F-134B-BC2E5AE0BA3B}"/>
              </a:ext>
            </a:extLst>
          </p:cNvPr>
          <p:cNvSpPr/>
          <p:nvPr/>
        </p:nvSpPr>
        <p:spPr>
          <a:xfrm>
            <a:off x="738528" y="5026604"/>
            <a:ext cx="10972800" cy="1048038"/>
          </a:xfrm>
          <a:prstGeom prst="wedgeRoundRectCallout">
            <a:avLst>
              <a:gd name="adj1" fmla="val -26879"/>
              <a:gd name="adj2" fmla="val -63474"/>
              <a:gd name="adj3" fmla="val 16667"/>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buClr>
                <a:schemeClr val="accent1"/>
              </a:buClr>
            </a:pPr>
            <a:r>
              <a:rPr lang="en-US" sz="1600" i="1" dirty="0">
                <a:solidFill>
                  <a:sysClr val="windowText" lastClr="000000"/>
                </a:solidFill>
              </a:rPr>
              <a:t>The home visiting provider will be eligible for a total incentive payment up to a maximum amount. The maximum amount will be determined based on factors like the total available incentive payment pool amount, the number of participating HVAs, and the number of families served by a provider. HVAs can find the new maximum amount for FY24 in the upcoming ORC contract amendments.</a:t>
            </a:r>
          </a:p>
        </p:txBody>
      </p:sp>
    </p:spTree>
    <p:extLst>
      <p:ext uri="{BB962C8B-B14F-4D97-AF65-F5344CB8AC3E}">
        <p14:creationId xmlns:p14="http://schemas.microsoft.com/office/powerpoint/2010/main" val="108746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hildren&amp;#39;s Trust Fund of Missouri | Missouri&amp;#39;s Foundation for Child Abuse  Prevention">
            <a:extLst>
              <a:ext uri="{FF2B5EF4-FFF2-40B4-BE49-F238E27FC236}">
                <a16:creationId xmlns:a16="http://schemas.microsoft.com/office/drawing/2014/main" id="{3446C033-3EF5-0108-03AC-50BB536AEA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8556" y="5970972"/>
            <a:ext cx="3795907" cy="69876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2590A35-3329-FFD6-8680-26DB6ABA4F50}"/>
              </a:ext>
            </a:extLst>
          </p:cNvPr>
          <p:cNvSpPr>
            <a:spLocks noGrp="1"/>
          </p:cNvSpPr>
          <p:nvPr>
            <p:ph type="title"/>
          </p:nvPr>
        </p:nvSpPr>
        <p:spPr/>
        <p:txBody>
          <a:bodyPr/>
          <a:lstStyle/>
          <a:p>
            <a:r>
              <a:rPr lang="en-US" dirty="0"/>
              <a:t>Full implementation phase: ORC metric Pricing  </a:t>
            </a:r>
          </a:p>
        </p:txBody>
      </p:sp>
      <p:sp>
        <p:nvSpPr>
          <p:cNvPr id="3" name="Text Placeholder 2">
            <a:extLst>
              <a:ext uri="{FF2B5EF4-FFF2-40B4-BE49-F238E27FC236}">
                <a16:creationId xmlns:a16="http://schemas.microsoft.com/office/drawing/2014/main" id="{7314FA62-369E-0892-95F2-532C8A081C45}"/>
              </a:ext>
            </a:extLst>
          </p:cNvPr>
          <p:cNvSpPr>
            <a:spLocks noGrp="1"/>
          </p:cNvSpPr>
          <p:nvPr>
            <p:ph type="body" sz="half" idx="2"/>
          </p:nvPr>
        </p:nvSpPr>
        <p:spPr/>
        <p:txBody>
          <a:bodyPr/>
          <a:lstStyle/>
          <a:p>
            <a:r>
              <a:rPr lang="en-US" dirty="0"/>
              <a:t>Estimated metric pricing for the full implementation phase starting in July 2023</a:t>
            </a:r>
          </a:p>
        </p:txBody>
      </p:sp>
      <p:sp>
        <p:nvSpPr>
          <p:cNvPr id="5" name="Text Placeholder 4">
            <a:extLst>
              <a:ext uri="{FF2B5EF4-FFF2-40B4-BE49-F238E27FC236}">
                <a16:creationId xmlns:a16="http://schemas.microsoft.com/office/drawing/2014/main" id="{7585676C-3410-1173-A9DF-828D81303E29}"/>
              </a:ext>
            </a:extLst>
          </p:cNvPr>
          <p:cNvSpPr>
            <a:spLocks noGrp="1"/>
          </p:cNvSpPr>
          <p:nvPr>
            <p:ph type="body" sz="half" idx="14"/>
          </p:nvPr>
        </p:nvSpPr>
        <p:spPr/>
        <p:txBody>
          <a:bodyPr/>
          <a:lstStyle/>
          <a:p>
            <a:endParaRPr lang="en-US" dirty="0"/>
          </a:p>
        </p:txBody>
      </p:sp>
      <p:graphicFrame>
        <p:nvGraphicFramePr>
          <p:cNvPr id="6" name="Table 6">
            <a:extLst>
              <a:ext uri="{FF2B5EF4-FFF2-40B4-BE49-F238E27FC236}">
                <a16:creationId xmlns:a16="http://schemas.microsoft.com/office/drawing/2014/main" id="{9DB65EAA-C502-939C-A04E-AAD817E2F6DE}"/>
              </a:ext>
            </a:extLst>
          </p:cNvPr>
          <p:cNvGraphicFramePr>
            <a:graphicFrameLocks noGrp="1"/>
          </p:cNvGraphicFramePr>
          <p:nvPr>
            <p:extLst>
              <p:ext uri="{D42A27DB-BD31-4B8C-83A1-F6EECF244321}">
                <p14:modId xmlns:p14="http://schemas.microsoft.com/office/powerpoint/2010/main" val="3763959489"/>
              </p:ext>
            </p:extLst>
          </p:nvPr>
        </p:nvGraphicFramePr>
        <p:xfrm>
          <a:off x="616688" y="1230582"/>
          <a:ext cx="10994063" cy="4786495"/>
        </p:xfrm>
        <a:graphic>
          <a:graphicData uri="http://schemas.openxmlformats.org/drawingml/2006/table">
            <a:tbl>
              <a:tblPr firstRow="1" bandRow="1">
                <a:tableStyleId>{5C22544A-7EE6-4342-B048-85BDC9FD1C3A}</a:tableStyleId>
              </a:tblPr>
              <a:tblGrid>
                <a:gridCol w="5135938">
                  <a:extLst>
                    <a:ext uri="{9D8B030D-6E8A-4147-A177-3AD203B41FA5}">
                      <a16:colId xmlns:a16="http://schemas.microsoft.com/office/drawing/2014/main" val="2943752264"/>
                    </a:ext>
                  </a:extLst>
                </a:gridCol>
                <a:gridCol w="1899174">
                  <a:extLst>
                    <a:ext uri="{9D8B030D-6E8A-4147-A177-3AD203B41FA5}">
                      <a16:colId xmlns:a16="http://schemas.microsoft.com/office/drawing/2014/main" val="303402631"/>
                    </a:ext>
                  </a:extLst>
                </a:gridCol>
                <a:gridCol w="3958951">
                  <a:extLst>
                    <a:ext uri="{9D8B030D-6E8A-4147-A177-3AD203B41FA5}">
                      <a16:colId xmlns:a16="http://schemas.microsoft.com/office/drawing/2014/main" val="365230560"/>
                    </a:ext>
                  </a:extLst>
                </a:gridCol>
              </a:tblGrid>
              <a:tr h="595963">
                <a:tc>
                  <a:txBody>
                    <a:bodyPr/>
                    <a:lstStyle/>
                    <a:p>
                      <a:pPr algn="ctr"/>
                      <a:r>
                        <a:rPr lang="en-US" sz="1600" dirty="0"/>
                        <a:t>Metric </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3"/>
                    </a:solidFill>
                  </a:tcPr>
                </a:tc>
                <a:tc>
                  <a:txBody>
                    <a:bodyPr/>
                    <a:lstStyle/>
                    <a:p>
                      <a:pPr algn="ctr"/>
                      <a:r>
                        <a:rPr lang="en-US" sz="1600" dirty="0"/>
                        <a:t>% Incentive Pool </a:t>
                      </a:r>
                    </a:p>
                  </a:txBody>
                  <a:tcPr anchor="ctr">
                    <a:lnT w="12700" cap="flat" cmpd="sng" algn="ctr">
                      <a:solidFill>
                        <a:schemeClr val="bg1"/>
                      </a:solidFill>
                      <a:prstDash val="solid"/>
                      <a:round/>
                      <a:headEnd type="none" w="med" len="med"/>
                      <a:tailEnd type="none" w="med" len="med"/>
                    </a:lnT>
                    <a:solidFill>
                      <a:schemeClr val="accent2"/>
                    </a:solidFill>
                  </a:tcPr>
                </a:tc>
                <a:tc>
                  <a:txBody>
                    <a:bodyPr/>
                    <a:lstStyle/>
                    <a:p>
                      <a:pPr algn="ctr"/>
                      <a:r>
                        <a:rPr lang="en-US" sz="1600" dirty="0"/>
                        <a:t>Price Range</a:t>
                      </a:r>
                    </a:p>
                    <a:p>
                      <a:pPr algn="ctr"/>
                      <a:r>
                        <a:rPr lang="en-US" sz="1600" i="1" dirty="0"/>
                        <a:t>(illustrative)</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5"/>
                    </a:solidFill>
                  </a:tcPr>
                </a:tc>
                <a:extLst>
                  <a:ext uri="{0D108BD9-81ED-4DB2-BD59-A6C34878D82A}">
                    <a16:rowId xmlns:a16="http://schemas.microsoft.com/office/drawing/2014/main" val="2288846387"/>
                  </a:ext>
                </a:extLst>
              </a:tr>
              <a:tr h="435306">
                <a:tc>
                  <a:txBody>
                    <a:bodyPr/>
                    <a:lstStyle/>
                    <a:p>
                      <a:pPr algn="l"/>
                      <a:r>
                        <a:rPr lang="en-US" sz="1600" b="1" dirty="0"/>
                        <a:t>Prenatal enrollment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2">
                        <a:lumMod val="20000"/>
                        <a:lumOff val="80000"/>
                      </a:schemeClr>
                    </a:solidFill>
                  </a:tcPr>
                </a:tc>
                <a:tc rowSpan="3">
                  <a:txBody>
                    <a:bodyPr/>
                    <a:lstStyle/>
                    <a:p>
                      <a:pPr algn="ctr"/>
                      <a:r>
                        <a:rPr lang="en-US" sz="1400" b="1" dirty="0"/>
                        <a:t>40%</a:t>
                      </a:r>
                    </a:p>
                  </a:txBody>
                  <a:tcPr anchor="ctr">
                    <a:lnL w="12700" cap="flat" cmpd="sng" algn="ctr">
                      <a:solidFill>
                        <a:schemeClr val="bg1"/>
                      </a:solidFill>
                      <a:prstDash val="solid"/>
                      <a:round/>
                      <a:headEnd type="none" w="med" len="med"/>
                      <a:tailEnd type="none" w="med" len="med"/>
                    </a:lnL>
                    <a:solidFill>
                      <a:schemeClr val="accent2">
                        <a:lumMod val="20000"/>
                        <a:lumOff val="80000"/>
                      </a:schemeClr>
                    </a:solidFill>
                  </a:tcPr>
                </a:tc>
                <a:tc>
                  <a:txBody>
                    <a:bodyPr/>
                    <a:lstStyle/>
                    <a:p>
                      <a:pPr marL="0" marR="0" algn="ctr">
                        <a:lnSpc>
                          <a:spcPct val="115000"/>
                        </a:lnSpc>
                        <a:spcBef>
                          <a:spcPts val="0"/>
                        </a:spcBef>
                        <a:spcAft>
                          <a:spcPts val="600"/>
                        </a:spcAft>
                      </a:pPr>
                      <a:r>
                        <a:rPr lang="en-US" sz="1400" b="1" dirty="0">
                          <a:effectLst/>
                          <a:latin typeface="Calibri" panose="020F0502020204030204" pitchFamily="34" charset="0"/>
                          <a:ea typeface="Calibri" panose="020F0502020204030204" pitchFamily="34" charset="0"/>
                        </a:rPr>
                        <a:t>$300-$320</a:t>
                      </a:r>
                      <a:endParaRPr lang="en-US" sz="1400" b="1" dirty="0">
                        <a:effectLst/>
                        <a:latin typeface="Arial" panose="020B0604020202020204" pitchFamily="34" charset="0"/>
                        <a:ea typeface="Arial" panose="020B0604020202020204" pitchFamily="34" charset="0"/>
                      </a:endParaRPr>
                    </a:p>
                  </a:txBody>
                  <a:tcPr marL="68580" marR="68580" marT="0"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781566101"/>
                  </a:ext>
                </a:extLst>
              </a:tr>
              <a:tr h="435306">
                <a:tc>
                  <a:txBody>
                    <a:bodyPr/>
                    <a:lstStyle/>
                    <a:p>
                      <a:pPr algn="l"/>
                      <a:r>
                        <a:rPr lang="en-US" sz="1600" b="1" dirty="0"/>
                        <a:t>Prenatal enrollment of foster care teens</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vMerge="1">
                  <a:txBody>
                    <a:bodyPr/>
                    <a:lstStyle/>
                    <a:p>
                      <a:endParaRPr lang="en-US" dirty="0"/>
                    </a:p>
                  </a:txBody>
                  <a:tcP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1400" b="1" dirty="0">
                          <a:effectLst/>
                          <a:latin typeface="Calibri" panose="020F0502020204030204" pitchFamily="34" charset="0"/>
                          <a:ea typeface="Calibri" panose="020F0502020204030204" pitchFamily="34" charset="0"/>
                        </a:rPr>
                        <a:t>$450-$500</a:t>
                      </a:r>
                      <a:endParaRPr lang="en-US" sz="1400" b="1" dirty="0">
                        <a:effectLst/>
                        <a:latin typeface="Arial" panose="020B0604020202020204" pitchFamily="34" charset="0"/>
                        <a:ea typeface="Arial" panose="020B0604020202020204" pitchFamily="34" charset="0"/>
                      </a:endParaRPr>
                    </a:p>
                  </a:txBody>
                  <a:tcPr marL="68580" marR="6858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135659630"/>
                  </a:ext>
                </a:extLst>
              </a:tr>
              <a:tr h="435306">
                <a:tc>
                  <a:txBody>
                    <a:bodyPr/>
                    <a:lstStyle/>
                    <a:p>
                      <a:pPr algn="l"/>
                      <a:r>
                        <a:rPr lang="en-US" sz="1600" b="1" dirty="0"/>
                        <a:t>Prenatal enrollment of BIPOC populations</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vMerge="1">
                  <a:txBody>
                    <a:bodyPr/>
                    <a:lstStyle/>
                    <a:p>
                      <a:endParaRPr lang="en-US" dirty="0"/>
                    </a:p>
                  </a:txBody>
                  <a:tcP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1400" b="1" dirty="0">
                          <a:effectLst/>
                          <a:latin typeface="Calibri" panose="020F0502020204030204" pitchFamily="34" charset="0"/>
                          <a:ea typeface="Calibri" panose="020F0502020204030204" pitchFamily="34" charset="0"/>
                        </a:rPr>
                        <a:t>$350-$400</a:t>
                      </a:r>
                      <a:endParaRPr lang="en-US" sz="1400" b="1" dirty="0">
                        <a:effectLst/>
                        <a:latin typeface="Arial" panose="020B0604020202020204" pitchFamily="34" charset="0"/>
                        <a:ea typeface="Arial" panose="020B0604020202020204" pitchFamily="34" charset="0"/>
                      </a:endParaRPr>
                    </a:p>
                  </a:txBody>
                  <a:tcPr marL="68580" marR="6858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63156809"/>
                  </a:ext>
                </a:extLst>
              </a:tr>
              <a:tr h="386946">
                <a:tc>
                  <a:txBody>
                    <a:bodyPr/>
                    <a:lstStyle/>
                    <a:p>
                      <a:pPr algn="l"/>
                      <a:r>
                        <a:rPr lang="en-US" sz="1600" b="1" dirty="0"/>
                        <a:t>Home visiting engagement</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rowSpan="7">
                  <a:txBody>
                    <a:bodyPr/>
                    <a:lstStyle/>
                    <a:p>
                      <a:pPr marL="0" marR="0" algn="ctr" defTabSz="914400" rtl="0" eaLnBrk="1" latinLnBrk="0" hangingPunct="1">
                        <a:lnSpc>
                          <a:spcPct val="115000"/>
                        </a:lnSpc>
                        <a:spcBef>
                          <a:spcPts val="0"/>
                        </a:spcBef>
                        <a:spcAft>
                          <a:spcPts val="0"/>
                        </a:spcAft>
                      </a:pPr>
                      <a:r>
                        <a:rPr lang="en-US" sz="1400" b="1" kern="1200" dirty="0">
                          <a:solidFill>
                            <a:schemeClr val="dk1"/>
                          </a:solidFill>
                          <a:effectLst/>
                          <a:latin typeface="Calibri" panose="020F0502020204030204" pitchFamily="34" charset="0"/>
                          <a:ea typeface="Calibri" panose="020F0502020204030204" pitchFamily="34" charset="0"/>
                          <a:cs typeface="+mn-cs"/>
                        </a:rPr>
                        <a:t>60%</a:t>
                      </a:r>
                    </a:p>
                  </a:txBody>
                  <a:tcPr anchor="ctr">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marR="0" algn="ctr" defTabSz="914400" rtl="0" eaLnBrk="1" latinLnBrk="0" hangingPunct="1">
                        <a:lnSpc>
                          <a:spcPct val="115000"/>
                        </a:lnSpc>
                        <a:spcBef>
                          <a:spcPts val="0"/>
                        </a:spcBef>
                        <a:spcAft>
                          <a:spcPts val="0"/>
                        </a:spcAft>
                      </a:pPr>
                      <a:r>
                        <a:rPr lang="en-US" sz="1400" b="1" kern="1200" dirty="0">
                          <a:solidFill>
                            <a:schemeClr val="dk1"/>
                          </a:solidFill>
                          <a:effectLst/>
                          <a:latin typeface="Calibri" panose="020F0502020204030204" pitchFamily="34" charset="0"/>
                          <a:ea typeface="Calibri" panose="020F0502020204030204" pitchFamily="34" charset="0"/>
                          <a:cs typeface="+mn-cs"/>
                        </a:rPr>
                        <a:t>$20-$30</a:t>
                      </a:r>
                    </a:p>
                  </a:txBody>
                  <a:tcPr marL="68580" marR="6858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74933416"/>
                  </a:ext>
                </a:extLst>
              </a:tr>
              <a:tr h="386946">
                <a:tc>
                  <a:txBody>
                    <a:bodyPr/>
                    <a:lstStyle/>
                    <a:p>
                      <a:pPr algn="l"/>
                      <a:r>
                        <a:rPr lang="en-US" sz="1600" b="1" dirty="0"/>
                        <a:t>Home visiting retention (180 Days)</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vMerge="1">
                  <a:txBody>
                    <a:bodyPr/>
                    <a:lstStyle/>
                    <a:p>
                      <a:pPr algn="ctr"/>
                      <a:endParaRPr lang="en-US" sz="1400" b="1" dirty="0"/>
                    </a:p>
                  </a:txBody>
                  <a:tcPr anchor="ctr">
                    <a:solidFill>
                      <a:schemeClr val="accent2">
                        <a:lumMod val="20000"/>
                        <a:lumOff val="80000"/>
                      </a:schemeClr>
                    </a:solidFill>
                  </a:tcPr>
                </a:tc>
                <a:tc>
                  <a:txBody>
                    <a:bodyPr/>
                    <a:lstStyle/>
                    <a:p>
                      <a:pPr marL="0" marR="0" algn="ctr" defTabSz="914400" rtl="0" eaLnBrk="1" latinLnBrk="0" hangingPunct="1">
                        <a:lnSpc>
                          <a:spcPct val="115000"/>
                        </a:lnSpc>
                        <a:spcBef>
                          <a:spcPts val="0"/>
                        </a:spcBef>
                        <a:spcAft>
                          <a:spcPts val="0"/>
                        </a:spcAft>
                      </a:pPr>
                      <a:r>
                        <a:rPr lang="en-US" sz="1400" b="1" kern="1200" dirty="0">
                          <a:solidFill>
                            <a:schemeClr val="dk1"/>
                          </a:solidFill>
                          <a:effectLst/>
                          <a:latin typeface="Calibri" panose="020F0502020204030204" pitchFamily="34" charset="0"/>
                          <a:ea typeface="Calibri" panose="020F0502020204030204" pitchFamily="34" charset="0"/>
                          <a:cs typeface="+mn-cs"/>
                        </a:rPr>
                        <a:t>$40-$50</a:t>
                      </a:r>
                    </a:p>
                  </a:txBody>
                  <a:tcPr marL="68580" marR="6858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100985449"/>
                  </a:ext>
                </a:extLst>
              </a:tr>
              <a:tr h="386946">
                <a:tc>
                  <a:txBody>
                    <a:bodyPr/>
                    <a:lstStyle/>
                    <a:p>
                      <a:pPr algn="l"/>
                      <a:r>
                        <a:rPr lang="en-US" sz="1600" b="1" dirty="0"/>
                        <a:t>Home visiting retention (365 Days)</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vMerge="1">
                  <a:txBody>
                    <a:bodyPr/>
                    <a:lstStyle/>
                    <a:p>
                      <a:pPr algn="ctr"/>
                      <a:endParaRPr lang="en-US" sz="1400" b="1" dirty="0"/>
                    </a:p>
                  </a:txBody>
                  <a:tcPr anchor="ctr">
                    <a:solidFill>
                      <a:schemeClr val="accent2">
                        <a:lumMod val="20000"/>
                        <a:lumOff val="80000"/>
                      </a:schemeClr>
                    </a:solidFill>
                  </a:tcPr>
                </a:tc>
                <a:tc>
                  <a:txBody>
                    <a:bodyPr/>
                    <a:lstStyle/>
                    <a:p>
                      <a:pPr marL="0" marR="0" algn="ctr" defTabSz="914400" rtl="0" eaLnBrk="1" latinLnBrk="0" hangingPunct="1">
                        <a:lnSpc>
                          <a:spcPct val="115000"/>
                        </a:lnSpc>
                        <a:spcBef>
                          <a:spcPts val="0"/>
                        </a:spcBef>
                        <a:spcAft>
                          <a:spcPts val="0"/>
                        </a:spcAft>
                      </a:pPr>
                      <a:r>
                        <a:rPr lang="en-US" sz="1400" b="1" kern="1200" dirty="0">
                          <a:solidFill>
                            <a:schemeClr val="dk1"/>
                          </a:solidFill>
                          <a:effectLst/>
                          <a:latin typeface="Calibri" panose="020F0502020204030204" pitchFamily="34" charset="0"/>
                          <a:ea typeface="Calibri" panose="020F0502020204030204" pitchFamily="34" charset="0"/>
                          <a:cs typeface="+mn-cs"/>
                        </a:rPr>
                        <a:t>$90-$100</a:t>
                      </a:r>
                    </a:p>
                  </a:txBody>
                  <a:tcPr marL="68580" marR="6858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648104197"/>
                  </a:ext>
                </a:extLst>
              </a:tr>
              <a:tr h="386946">
                <a:tc>
                  <a:txBody>
                    <a:bodyPr/>
                    <a:lstStyle/>
                    <a:p>
                      <a:pPr algn="l" fontAlgn="ctr"/>
                      <a:r>
                        <a:rPr lang="en-US" sz="1600" b="1" i="0" u="none" strike="noStrike" dirty="0">
                          <a:solidFill>
                            <a:srgbClr val="000000"/>
                          </a:solidFill>
                          <a:effectLst/>
                          <a:latin typeface="Calibri" panose="020F0502020204030204" pitchFamily="34" charset="0"/>
                        </a:rPr>
                        <a:t>Attainment of family well-being goals </a:t>
                      </a:r>
                    </a:p>
                  </a:txBody>
                  <a:tcPr marL="45720" marR="4572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vMerge="1">
                  <a:txBody>
                    <a:bodyPr/>
                    <a:lstStyle/>
                    <a:p>
                      <a:pPr algn="ctr"/>
                      <a:endParaRPr lang="en-US" sz="1400" b="1" dirty="0"/>
                    </a:p>
                  </a:txBody>
                  <a:tcPr anchor="ctr">
                    <a:solidFill>
                      <a:schemeClr val="accent2">
                        <a:lumMod val="20000"/>
                        <a:lumOff val="80000"/>
                      </a:schemeClr>
                    </a:solidFill>
                  </a:tcPr>
                </a:tc>
                <a:tc>
                  <a:txBody>
                    <a:bodyPr/>
                    <a:lstStyle/>
                    <a:p>
                      <a:pPr marL="0" marR="0" algn="ctr" defTabSz="914400" rtl="0" eaLnBrk="1" latinLnBrk="0" hangingPunct="1">
                        <a:lnSpc>
                          <a:spcPct val="115000"/>
                        </a:lnSpc>
                        <a:spcBef>
                          <a:spcPts val="0"/>
                        </a:spcBef>
                        <a:spcAft>
                          <a:spcPts val="0"/>
                        </a:spcAft>
                      </a:pPr>
                      <a:r>
                        <a:rPr lang="en-US" sz="1400" b="1" kern="1200" dirty="0">
                          <a:solidFill>
                            <a:schemeClr val="dk1"/>
                          </a:solidFill>
                          <a:effectLst/>
                          <a:latin typeface="Calibri" panose="020F0502020204030204" pitchFamily="34" charset="0"/>
                          <a:ea typeface="Calibri" panose="020F0502020204030204" pitchFamily="34" charset="0"/>
                          <a:cs typeface="+mn-cs"/>
                        </a:rPr>
                        <a:t>$20-$30</a:t>
                      </a:r>
                    </a:p>
                  </a:txBody>
                  <a:tcPr marL="68580" marR="6858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332717673"/>
                  </a:ext>
                </a:extLst>
              </a:tr>
              <a:tr h="474942">
                <a:tc>
                  <a:txBody>
                    <a:bodyPr/>
                    <a:lstStyle/>
                    <a:p>
                      <a:pPr algn="l" fontAlgn="ctr"/>
                      <a:r>
                        <a:rPr lang="en-US" sz="1600" b="1" i="0" u="none" strike="noStrike" dirty="0">
                          <a:solidFill>
                            <a:srgbClr val="000000"/>
                          </a:solidFill>
                          <a:effectLst/>
                          <a:latin typeface="Calibri" panose="020F0502020204030204" pitchFamily="34" charset="0"/>
                        </a:rPr>
                        <a:t>Completion of parent-child interaction survey</a:t>
                      </a:r>
                    </a:p>
                  </a:txBody>
                  <a:tcPr marL="45720" marR="4572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vMerge="1">
                  <a:txBody>
                    <a:bodyPr/>
                    <a:lstStyle/>
                    <a:p>
                      <a:pPr algn="ctr"/>
                      <a:endParaRPr lang="en-US" sz="1400" b="1" dirty="0"/>
                    </a:p>
                  </a:txBody>
                  <a:tcPr anchor="ctr">
                    <a:solidFill>
                      <a:schemeClr val="accent2">
                        <a:lumMod val="20000"/>
                        <a:lumOff val="80000"/>
                      </a:schemeClr>
                    </a:solidFill>
                  </a:tcPr>
                </a:tc>
                <a:tc>
                  <a:txBody>
                    <a:bodyPr/>
                    <a:lstStyle/>
                    <a:p>
                      <a:pPr marL="0" marR="0" algn="ctr" defTabSz="914400" rtl="0" eaLnBrk="1" latinLnBrk="0" hangingPunct="1">
                        <a:lnSpc>
                          <a:spcPct val="115000"/>
                        </a:lnSpc>
                        <a:spcBef>
                          <a:spcPts val="0"/>
                        </a:spcBef>
                        <a:spcAft>
                          <a:spcPts val="0"/>
                        </a:spcAft>
                      </a:pPr>
                      <a:r>
                        <a:rPr lang="en-US" sz="1400" b="1" kern="1200" dirty="0">
                          <a:solidFill>
                            <a:schemeClr val="dk1"/>
                          </a:solidFill>
                          <a:effectLst/>
                          <a:latin typeface="Calibri" panose="020F0502020204030204" pitchFamily="34" charset="0"/>
                          <a:ea typeface="Calibri" panose="020F0502020204030204" pitchFamily="34" charset="0"/>
                          <a:cs typeface="+mn-cs"/>
                        </a:rPr>
                        <a:t>$30-$40</a:t>
                      </a:r>
                    </a:p>
                  </a:txBody>
                  <a:tcPr marL="68580" marR="6858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808722927"/>
                  </a:ext>
                </a:extLst>
              </a:tr>
              <a:tr h="386946">
                <a:tc>
                  <a:txBody>
                    <a:bodyPr/>
                    <a:lstStyle/>
                    <a:p>
                      <a:pPr algn="l" fontAlgn="ctr"/>
                      <a:r>
                        <a:rPr lang="en-US" sz="1600" b="1" i="0" u="none" strike="noStrike" dirty="0">
                          <a:solidFill>
                            <a:srgbClr val="000000"/>
                          </a:solidFill>
                          <a:effectLst/>
                          <a:latin typeface="Calibri" panose="020F0502020204030204" pitchFamily="34" charset="0"/>
                        </a:rPr>
                        <a:t>Completion of protective factor survey </a:t>
                      </a:r>
                    </a:p>
                  </a:txBody>
                  <a:tcPr marL="45720" marR="4572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vMerge="1">
                  <a:txBody>
                    <a:bodyPr/>
                    <a:lstStyle/>
                    <a:p>
                      <a:pPr algn="ctr"/>
                      <a:endParaRPr lang="en-US" sz="1400" b="1" dirty="0"/>
                    </a:p>
                  </a:txBody>
                  <a:tcPr anchor="ctr">
                    <a:lnB w="12700" cap="flat" cmpd="sng" algn="ctr">
                      <a:solidFill>
                        <a:schemeClr val="tx2"/>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400" b="1" kern="1200" dirty="0">
                          <a:solidFill>
                            <a:schemeClr val="dk1"/>
                          </a:solidFill>
                          <a:effectLst/>
                          <a:latin typeface="Calibri" panose="020F0502020204030204" pitchFamily="34" charset="0"/>
                          <a:ea typeface="Calibri" panose="020F0502020204030204" pitchFamily="34" charset="0"/>
                          <a:cs typeface="+mn-cs"/>
                        </a:rPr>
                        <a:t>$20-$30</a:t>
                      </a:r>
                    </a:p>
                  </a:txBody>
                  <a:tcPr marL="68580" marR="6858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294117791"/>
                  </a:ext>
                </a:extLst>
              </a:tr>
              <a:tr h="474942">
                <a:tc>
                  <a:txBody>
                    <a:bodyPr/>
                    <a:lstStyle/>
                    <a:p>
                      <a:pPr algn="l" fontAlgn="ctr"/>
                      <a:r>
                        <a:rPr lang="en-US" sz="1600" b="1" i="0" u="none" strike="noStrike" dirty="0">
                          <a:solidFill>
                            <a:srgbClr val="000000"/>
                          </a:solidFill>
                          <a:effectLst/>
                          <a:latin typeface="Calibri" panose="020F0502020204030204" pitchFamily="34" charset="0"/>
                        </a:rPr>
                        <a:t>Completed developmental screenings (ASQ3)</a:t>
                      </a:r>
                    </a:p>
                  </a:txBody>
                  <a:tcPr marL="45720" marR="4572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vMerge="1">
                  <a:txBody>
                    <a:bodyPr/>
                    <a:lstStyle/>
                    <a:p>
                      <a:pPr algn="ctr"/>
                      <a:endParaRPr lang="en-US" sz="1400" b="1" dirty="0"/>
                    </a:p>
                  </a:txBody>
                  <a:tcPr anchor="ctr">
                    <a:lnB w="12700" cap="flat" cmpd="sng" algn="ctr">
                      <a:solidFill>
                        <a:schemeClr val="tx2"/>
                      </a:solidFill>
                      <a:prstDash val="solid"/>
                      <a:round/>
                      <a:headEnd type="none" w="med" len="med"/>
                      <a:tailEnd type="none" w="med" len="med"/>
                    </a:lnB>
                    <a:solidFill>
                      <a:schemeClr val="accent2">
                        <a:lumMod val="20000"/>
                        <a:lumOff val="80000"/>
                      </a:schemeClr>
                    </a:solidFill>
                  </a:tcPr>
                </a:tc>
                <a:tc>
                  <a:txBody>
                    <a:bodyPr/>
                    <a:lstStyle/>
                    <a:p>
                      <a:pPr marL="0" marR="0" algn="ctr" defTabSz="914400" rtl="0" eaLnBrk="1" latinLnBrk="0" hangingPunct="1">
                        <a:lnSpc>
                          <a:spcPct val="115000"/>
                        </a:lnSpc>
                        <a:spcBef>
                          <a:spcPts val="0"/>
                        </a:spcBef>
                        <a:spcAft>
                          <a:spcPts val="0"/>
                        </a:spcAft>
                      </a:pPr>
                      <a:r>
                        <a:rPr lang="en-US" sz="1400" b="1" kern="1200" dirty="0">
                          <a:solidFill>
                            <a:schemeClr val="dk1"/>
                          </a:solidFill>
                          <a:effectLst/>
                          <a:latin typeface="Calibri" panose="020F0502020204030204" pitchFamily="34" charset="0"/>
                          <a:ea typeface="Calibri" panose="020F0502020204030204" pitchFamily="34" charset="0"/>
                          <a:cs typeface="+mn-cs"/>
                        </a:rPr>
                        <a:t>$20-$30</a:t>
                      </a:r>
                    </a:p>
                  </a:txBody>
                  <a:tcPr marL="68580" marR="6858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483758941"/>
                  </a:ext>
                </a:extLst>
              </a:tr>
            </a:tbl>
          </a:graphicData>
        </a:graphic>
      </p:graphicFrame>
    </p:spTree>
    <p:extLst>
      <p:ext uri="{BB962C8B-B14F-4D97-AF65-F5344CB8AC3E}">
        <p14:creationId xmlns:p14="http://schemas.microsoft.com/office/powerpoint/2010/main" val="1091805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7E024-50B3-A9E6-6DC0-E89F653B2860}"/>
              </a:ext>
            </a:extLst>
          </p:cNvPr>
          <p:cNvSpPr>
            <a:spLocks noGrp="1"/>
          </p:cNvSpPr>
          <p:nvPr>
            <p:ph type="title"/>
          </p:nvPr>
        </p:nvSpPr>
        <p:spPr/>
        <p:txBody>
          <a:bodyPr/>
          <a:lstStyle/>
          <a:p>
            <a:r>
              <a:rPr lang="en-US" dirty="0"/>
              <a:t>Statewide ORC in practice </a:t>
            </a:r>
          </a:p>
        </p:txBody>
      </p:sp>
      <p:sp>
        <p:nvSpPr>
          <p:cNvPr id="9" name="Text Placeholder 8">
            <a:extLst>
              <a:ext uri="{FF2B5EF4-FFF2-40B4-BE49-F238E27FC236}">
                <a16:creationId xmlns:a16="http://schemas.microsoft.com/office/drawing/2014/main" id="{37C62BBF-46C0-28AA-E634-D34CC489B6B0}"/>
              </a:ext>
            </a:extLst>
          </p:cNvPr>
          <p:cNvSpPr>
            <a:spLocks noGrp="1"/>
          </p:cNvSpPr>
          <p:nvPr>
            <p:ph type="body" sz="half" idx="2"/>
          </p:nvPr>
        </p:nvSpPr>
        <p:spPr/>
        <p:txBody>
          <a:bodyPr/>
          <a:lstStyle/>
          <a:p>
            <a:r>
              <a:rPr lang="en-US" dirty="0"/>
              <a:t>High level overview of ORC activities that are to be completed by participating HVAs </a:t>
            </a:r>
          </a:p>
        </p:txBody>
      </p:sp>
      <p:sp>
        <p:nvSpPr>
          <p:cNvPr id="10" name="Text Placeholder 9">
            <a:extLst>
              <a:ext uri="{FF2B5EF4-FFF2-40B4-BE49-F238E27FC236}">
                <a16:creationId xmlns:a16="http://schemas.microsoft.com/office/drawing/2014/main" id="{0BA34EE3-EC1A-7041-2830-BD8A2007EA87}"/>
              </a:ext>
            </a:extLst>
          </p:cNvPr>
          <p:cNvSpPr>
            <a:spLocks noGrp="1"/>
          </p:cNvSpPr>
          <p:nvPr>
            <p:ph type="body" sz="half" idx="14"/>
          </p:nvPr>
        </p:nvSpPr>
        <p:spPr/>
        <p:txBody>
          <a:bodyPr/>
          <a:lstStyle/>
          <a:p>
            <a:endParaRPr lang="en-US" dirty="0"/>
          </a:p>
        </p:txBody>
      </p:sp>
      <p:pic>
        <p:nvPicPr>
          <p:cNvPr id="6" name="Picture 5" descr="Children&amp;#39;s Trust Fund of Missouri | Missouri&amp;#39;s Foundation for Child Abuse  Prevention">
            <a:extLst>
              <a:ext uri="{FF2B5EF4-FFF2-40B4-BE49-F238E27FC236}">
                <a16:creationId xmlns:a16="http://schemas.microsoft.com/office/drawing/2014/main" id="{4331F59D-8E76-89C5-5C4E-1F0822540C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8556" y="5970972"/>
            <a:ext cx="3795907" cy="698765"/>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BEC68B1A-00DF-1410-37E4-C6DB7DBB46A0}"/>
              </a:ext>
            </a:extLst>
          </p:cNvPr>
          <p:cNvGrpSpPr/>
          <p:nvPr/>
        </p:nvGrpSpPr>
        <p:grpSpPr>
          <a:xfrm>
            <a:off x="616687" y="1503667"/>
            <a:ext cx="2743200" cy="2026702"/>
            <a:chOff x="2785318" y="3544749"/>
            <a:chExt cx="2743200" cy="2026702"/>
          </a:xfrm>
        </p:grpSpPr>
        <p:sp>
          <p:nvSpPr>
            <p:cNvPr id="11" name="Rectangle 10">
              <a:extLst>
                <a:ext uri="{FF2B5EF4-FFF2-40B4-BE49-F238E27FC236}">
                  <a16:creationId xmlns:a16="http://schemas.microsoft.com/office/drawing/2014/main" id="{D786EEEB-E0B8-BC71-B0EE-0755363844AE}"/>
                </a:ext>
              </a:extLst>
            </p:cNvPr>
            <p:cNvSpPr/>
            <p:nvPr/>
          </p:nvSpPr>
          <p:spPr>
            <a:xfrm>
              <a:off x="2785318" y="4686225"/>
              <a:ext cx="2743200" cy="8778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accent1"/>
                </a:buClr>
              </a:pPr>
              <a:r>
                <a:rPr lang="en-US" sz="1400" dirty="0">
                  <a:solidFill>
                    <a:sysClr val="windowText" lastClr="000000"/>
                  </a:solidFill>
                </a:rPr>
                <a:t>Accept referrals through the REDCap-based Coordinated Referral and Intake System (CRIS)</a:t>
              </a:r>
            </a:p>
          </p:txBody>
        </p:sp>
        <p:pic>
          <p:nvPicPr>
            <p:cNvPr id="12" name="Graphic 11">
              <a:extLst>
                <a:ext uri="{FF2B5EF4-FFF2-40B4-BE49-F238E27FC236}">
                  <a16:creationId xmlns:a16="http://schemas.microsoft.com/office/drawing/2014/main" id="{0A741CF8-A2CC-D896-58FF-5044BC01D1FD}"/>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3601420" y="3646477"/>
              <a:ext cx="1110996" cy="987552"/>
            </a:xfrm>
            <a:prstGeom prst="rect">
              <a:avLst/>
            </a:prstGeom>
          </p:spPr>
        </p:pic>
        <p:sp>
          <p:nvSpPr>
            <p:cNvPr id="13" name="Rectangle: Rounded Corners 12">
              <a:extLst>
                <a:ext uri="{FF2B5EF4-FFF2-40B4-BE49-F238E27FC236}">
                  <a16:creationId xmlns:a16="http://schemas.microsoft.com/office/drawing/2014/main" id="{02679855-F797-4AAA-AE9D-805BD266C18B}"/>
                </a:ext>
              </a:extLst>
            </p:cNvPr>
            <p:cNvSpPr/>
            <p:nvPr/>
          </p:nvSpPr>
          <p:spPr>
            <a:xfrm>
              <a:off x="2785318" y="3544749"/>
              <a:ext cx="2743200" cy="2026702"/>
            </a:xfrm>
            <a:prstGeom prst="roundRect">
              <a:avLst/>
            </a:prstGeom>
            <a:noFill/>
            <a:ln>
              <a:solidFill>
                <a:schemeClr val="accent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gn="l">
                <a:buClr>
                  <a:schemeClr val="accent1"/>
                </a:buClr>
                <a:buFont typeface="Wingdings" panose="05000000000000000000" pitchFamily="2" charset="2"/>
                <a:buChar char="§"/>
              </a:pPr>
              <a:endParaRPr lang="en-US" sz="1600" dirty="0">
                <a:solidFill>
                  <a:sysClr val="windowText" lastClr="000000"/>
                </a:solidFill>
              </a:endParaRPr>
            </a:p>
          </p:txBody>
        </p:sp>
      </p:grpSp>
      <p:grpSp>
        <p:nvGrpSpPr>
          <p:cNvPr id="15" name="Group 14">
            <a:extLst>
              <a:ext uri="{FF2B5EF4-FFF2-40B4-BE49-F238E27FC236}">
                <a16:creationId xmlns:a16="http://schemas.microsoft.com/office/drawing/2014/main" id="{AEA4CFDC-EB19-2811-9202-C82DD10EA46C}"/>
              </a:ext>
            </a:extLst>
          </p:cNvPr>
          <p:cNvGrpSpPr/>
          <p:nvPr/>
        </p:nvGrpSpPr>
        <p:grpSpPr>
          <a:xfrm>
            <a:off x="616687" y="3943110"/>
            <a:ext cx="2743200" cy="2035552"/>
            <a:chOff x="4717255" y="1286550"/>
            <a:chExt cx="2743200" cy="2035552"/>
          </a:xfrm>
        </p:grpSpPr>
        <p:sp>
          <p:nvSpPr>
            <p:cNvPr id="16" name="Rectangle 15">
              <a:extLst>
                <a:ext uri="{FF2B5EF4-FFF2-40B4-BE49-F238E27FC236}">
                  <a16:creationId xmlns:a16="http://schemas.microsoft.com/office/drawing/2014/main" id="{1F3C0FCD-5027-DE1E-420D-72D5B34965F4}"/>
                </a:ext>
              </a:extLst>
            </p:cNvPr>
            <p:cNvSpPr/>
            <p:nvPr/>
          </p:nvSpPr>
          <p:spPr>
            <a:xfrm>
              <a:off x="4717255" y="2444278"/>
              <a:ext cx="2743200" cy="8778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accent1"/>
                </a:buClr>
              </a:pPr>
              <a:r>
                <a:rPr lang="en-US" sz="1400" dirty="0">
                  <a:solidFill>
                    <a:sysClr val="windowText" lastClr="000000"/>
                  </a:solidFill>
                </a:rPr>
                <a:t>Enter data into REDCap following project specific reporting requirements</a:t>
              </a:r>
            </a:p>
          </p:txBody>
        </p:sp>
        <p:pic>
          <p:nvPicPr>
            <p:cNvPr id="17" name="Graphic 16">
              <a:extLst>
                <a:ext uri="{FF2B5EF4-FFF2-40B4-BE49-F238E27FC236}">
                  <a16:creationId xmlns:a16="http://schemas.microsoft.com/office/drawing/2014/main" id="{37B155AC-D10B-AA8A-2852-251A6180C4A4}"/>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5533357" y="1436574"/>
              <a:ext cx="1110996" cy="987552"/>
            </a:xfrm>
            <a:prstGeom prst="rect">
              <a:avLst/>
            </a:prstGeom>
          </p:spPr>
        </p:pic>
        <p:sp>
          <p:nvSpPr>
            <p:cNvPr id="18" name="Rectangle: Rounded Corners 17">
              <a:extLst>
                <a:ext uri="{FF2B5EF4-FFF2-40B4-BE49-F238E27FC236}">
                  <a16:creationId xmlns:a16="http://schemas.microsoft.com/office/drawing/2014/main" id="{14182F60-2D62-515B-6FD9-983CFF92FE73}"/>
                </a:ext>
              </a:extLst>
            </p:cNvPr>
            <p:cNvSpPr/>
            <p:nvPr/>
          </p:nvSpPr>
          <p:spPr>
            <a:xfrm>
              <a:off x="4717255" y="1286550"/>
              <a:ext cx="2743200" cy="2026702"/>
            </a:xfrm>
            <a:prstGeom prst="roundRect">
              <a:avLst/>
            </a:prstGeom>
            <a:noFill/>
            <a:ln>
              <a:solidFill>
                <a:schemeClr val="tx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gn="l">
                <a:buClr>
                  <a:schemeClr val="accent1"/>
                </a:buClr>
                <a:buFont typeface="Wingdings" panose="05000000000000000000" pitchFamily="2" charset="2"/>
                <a:buChar char="§"/>
              </a:pPr>
              <a:endParaRPr lang="en-US" sz="1600" dirty="0">
                <a:solidFill>
                  <a:sysClr val="windowText" lastClr="000000"/>
                </a:solidFill>
              </a:endParaRPr>
            </a:p>
          </p:txBody>
        </p:sp>
      </p:grpSp>
      <p:grpSp>
        <p:nvGrpSpPr>
          <p:cNvPr id="36" name="Group 35">
            <a:extLst>
              <a:ext uri="{FF2B5EF4-FFF2-40B4-BE49-F238E27FC236}">
                <a16:creationId xmlns:a16="http://schemas.microsoft.com/office/drawing/2014/main" id="{8BEB1464-218E-7326-EC65-9CEE55EF338A}"/>
              </a:ext>
            </a:extLst>
          </p:cNvPr>
          <p:cNvGrpSpPr/>
          <p:nvPr/>
        </p:nvGrpSpPr>
        <p:grpSpPr>
          <a:xfrm>
            <a:off x="4712892" y="1499876"/>
            <a:ext cx="2743200" cy="2034284"/>
            <a:chOff x="4260142" y="1542356"/>
            <a:chExt cx="2743200" cy="2034284"/>
          </a:xfrm>
        </p:grpSpPr>
        <p:pic>
          <p:nvPicPr>
            <p:cNvPr id="20" name="Graphic 19">
              <a:extLst>
                <a:ext uri="{FF2B5EF4-FFF2-40B4-BE49-F238E27FC236}">
                  <a16:creationId xmlns:a16="http://schemas.microsoft.com/office/drawing/2014/main" id="{5D7B8FF3-1139-2FCF-D611-A6879CB14EE9}"/>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5138551" y="1731655"/>
              <a:ext cx="987552" cy="987552"/>
            </a:xfrm>
            <a:prstGeom prst="rect">
              <a:avLst/>
            </a:prstGeom>
          </p:spPr>
        </p:pic>
        <p:sp>
          <p:nvSpPr>
            <p:cNvPr id="21" name="Rectangle: Rounded Corners 20">
              <a:extLst>
                <a:ext uri="{FF2B5EF4-FFF2-40B4-BE49-F238E27FC236}">
                  <a16:creationId xmlns:a16="http://schemas.microsoft.com/office/drawing/2014/main" id="{471C5D92-6445-F0F3-966F-1B37359EF639}"/>
                </a:ext>
              </a:extLst>
            </p:cNvPr>
            <p:cNvSpPr/>
            <p:nvPr/>
          </p:nvSpPr>
          <p:spPr>
            <a:xfrm>
              <a:off x="4260142" y="1542356"/>
              <a:ext cx="2743200" cy="2026702"/>
            </a:xfrm>
            <a:prstGeom prst="roundRect">
              <a:avLst/>
            </a:prstGeom>
            <a:noFill/>
            <a:ln>
              <a:solidFill>
                <a:schemeClr val="accent4"/>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gn="l">
                <a:buClr>
                  <a:schemeClr val="accent1"/>
                </a:buClr>
                <a:buFont typeface="Wingdings" panose="05000000000000000000" pitchFamily="2" charset="2"/>
                <a:buChar char="§"/>
              </a:pPr>
              <a:endParaRPr lang="en-US" sz="1600" dirty="0">
                <a:solidFill>
                  <a:sysClr val="windowText" lastClr="000000"/>
                </a:solidFill>
              </a:endParaRPr>
            </a:p>
          </p:txBody>
        </p:sp>
        <p:sp>
          <p:nvSpPr>
            <p:cNvPr id="22" name="Rectangle 21">
              <a:extLst>
                <a:ext uri="{FF2B5EF4-FFF2-40B4-BE49-F238E27FC236}">
                  <a16:creationId xmlns:a16="http://schemas.microsoft.com/office/drawing/2014/main" id="{62EDFD69-6169-E7F2-21C7-D8E9C8D9C37A}"/>
                </a:ext>
              </a:extLst>
            </p:cNvPr>
            <p:cNvSpPr/>
            <p:nvPr/>
          </p:nvSpPr>
          <p:spPr>
            <a:xfrm>
              <a:off x="4260142" y="2698816"/>
              <a:ext cx="2743200" cy="8778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accent1"/>
                </a:buClr>
              </a:pPr>
              <a:r>
                <a:rPr lang="en-US" sz="1400" dirty="0">
                  <a:solidFill>
                    <a:sysClr val="windowText" lastClr="000000"/>
                  </a:solidFill>
                </a:rPr>
                <a:t>Enroll families, verify income eligibility, and gather consent for evaluation purposes</a:t>
              </a:r>
              <a:r>
                <a:rPr lang="en-US" sz="1400" b="1" dirty="0">
                  <a:solidFill>
                    <a:sysClr val="windowText" lastClr="000000"/>
                  </a:solidFill>
                </a:rPr>
                <a:t> </a:t>
              </a:r>
              <a:endParaRPr lang="en-US" sz="1400" dirty="0">
                <a:solidFill>
                  <a:sysClr val="windowText" lastClr="000000"/>
                </a:solidFill>
              </a:endParaRPr>
            </a:p>
          </p:txBody>
        </p:sp>
      </p:grpSp>
      <p:grpSp>
        <p:nvGrpSpPr>
          <p:cNvPr id="37" name="Group 36">
            <a:extLst>
              <a:ext uri="{FF2B5EF4-FFF2-40B4-BE49-F238E27FC236}">
                <a16:creationId xmlns:a16="http://schemas.microsoft.com/office/drawing/2014/main" id="{6164F13E-80E9-CBE6-EE6C-8541A385F9C3}"/>
              </a:ext>
            </a:extLst>
          </p:cNvPr>
          <p:cNvGrpSpPr/>
          <p:nvPr/>
        </p:nvGrpSpPr>
        <p:grpSpPr>
          <a:xfrm>
            <a:off x="8809097" y="1503667"/>
            <a:ext cx="2766216" cy="2026702"/>
            <a:chOff x="8089867" y="1539308"/>
            <a:chExt cx="2766216" cy="2026702"/>
          </a:xfrm>
        </p:grpSpPr>
        <p:pic>
          <p:nvPicPr>
            <p:cNvPr id="24" name="Graphic 23">
              <a:extLst>
                <a:ext uri="{FF2B5EF4-FFF2-40B4-BE49-F238E27FC236}">
                  <a16:creationId xmlns:a16="http://schemas.microsoft.com/office/drawing/2014/main" id="{97E09E7F-E901-9437-0CAF-93A5FB31349E}"/>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8867263" y="1731655"/>
              <a:ext cx="1234440" cy="987552"/>
            </a:xfrm>
            <a:prstGeom prst="rect">
              <a:avLst/>
            </a:prstGeom>
          </p:spPr>
        </p:pic>
        <p:sp>
          <p:nvSpPr>
            <p:cNvPr id="25" name="Rectangle: Rounded Corners 24">
              <a:extLst>
                <a:ext uri="{FF2B5EF4-FFF2-40B4-BE49-F238E27FC236}">
                  <a16:creationId xmlns:a16="http://schemas.microsoft.com/office/drawing/2014/main" id="{7322E790-DF61-29E9-CC68-15A556DF0120}"/>
                </a:ext>
              </a:extLst>
            </p:cNvPr>
            <p:cNvSpPr/>
            <p:nvPr/>
          </p:nvSpPr>
          <p:spPr>
            <a:xfrm>
              <a:off x="8089867" y="1539308"/>
              <a:ext cx="2743200" cy="2026702"/>
            </a:xfrm>
            <a:prstGeom prst="roundRect">
              <a:avLst/>
            </a:prstGeom>
            <a:noFill/>
            <a:ln>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gn="l">
                <a:buClr>
                  <a:schemeClr val="accent1"/>
                </a:buClr>
                <a:buFont typeface="Wingdings" panose="05000000000000000000" pitchFamily="2" charset="2"/>
                <a:buChar char="§"/>
              </a:pPr>
              <a:endParaRPr lang="en-US" sz="1600" dirty="0">
                <a:solidFill>
                  <a:sysClr val="windowText" lastClr="000000"/>
                </a:solidFill>
              </a:endParaRPr>
            </a:p>
          </p:txBody>
        </p:sp>
        <p:sp>
          <p:nvSpPr>
            <p:cNvPr id="26" name="Rectangle 25">
              <a:extLst>
                <a:ext uri="{FF2B5EF4-FFF2-40B4-BE49-F238E27FC236}">
                  <a16:creationId xmlns:a16="http://schemas.microsoft.com/office/drawing/2014/main" id="{0CA530FC-F57B-4FA5-4BC4-757E8930EAE6}"/>
                </a:ext>
              </a:extLst>
            </p:cNvPr>
            <p:cNvSpPr/>
            <p:nvPr/>
          </p:nvSpPr>
          <p:spPr>
            <a:xfrm>
              <a:off x="8112883" y="2682771"/>
              <a:ext cx="2743200" cy="8778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accent1"/>
                </a:buClr>
              </a:pPr>
              <a:r>
                <a:rPr lang="en-US" sz="1400" dirty="0">
                  <a:solidFill>
                    <a:sysClr val="windowText" lastClr="000000"/>
                  </a:solidFill>
                </a:rPr>
                <a:t>Provide ongoing home visiting program services to enrolled families </a:t>
              </a:r>
            </a:p>
          </p:txBody>
        </p:sp>
      </p:grpSp>
      <p:sp>
        <p:nvSpPr>
          <p:cNvPr id="29" name="Rectangle 28">
            <a:extLst>
              <a:ext uri="{FF2B5EF4-FFF2-40B4-BE49-F238E27FC236}">
                <a16:creationId xmlns:a16="http://schemas.microsoft.com/office/drawing/2014/main" id="{29078545-FF8A-2390-7BF8-A83297225FA1}"/>
              </a:ext>
            </a:extLst>
          </p:cNvPr>
          <p:cNvSpPr/>
          <p:nvPr/>
        </p:nvSpPr>
        <p:spPr>
          <a:xfrm>
            <a:off x="4339624" y="5077127"/>
            <a:ext cx="2743200" cy="8778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accent1"/>
              </a:buClr>
            </a:pPr>
            <a:endParaRPr lang="en-US" sz="1400" dirty="0">
              <a:solidFill>
                <a:sysClr val="windowText" lastClr="000000"/>
              </a:solidFill>
            </a:endParaRPr>
          </a:p>
        </p:txBody>
      </p:sp>
      <p:grpSp>
        <p:nvGrpSpPr>
          <p:cNvPr id="39" name="Group 38">
            <a:extLst>
              <a:ext uri="{FF2B5EF4-FFF2-40B4-BE49-F238E27FC236}">
                <a16:creationId xmlns:a16="http://schemas.microsoft.com/office/drawing/2014/main" id="{4124E6AF-128D-B0F8-CE52-55A2DA150793}"/>
              </a:ext>
            </a:extLst>
          </p:cNvPr>
          <p:cNvGrpSpPr/>
          <p:nvPr/>
        </p:nvGrpSpPr>
        <p:grpSpPr>
          <a:xfrm>
            <a:off x="4714741" y="3913603"/>
            <a:ext cx="2762518" cy="2094567"/>
            <a:chOff x="4260142" y="3949566"/>
            <a:chExt cx="2762518" cy="2094567"/>
          </a:xfrm>
        </p:grpSpPr>
        <p:pic>
          <p:nvPicPr>
            <p:cNvPr id="27" name="Graphic 26">
              <a:extLst>
                <a:ext uri="{FF2B5EF4-FFF2-40B4-BE49-F238E27FC236}">
                  <a16:creationId xmlns:a16="http://schemas.microsoft.com/office/drawing/2014/main" id="{9D8BDE71-2F3C-9696-6685-496BCF38CF78}"/>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5261410" y="4129961"/>
              <a:ext cx="740664" cy="937737"/>
            </a:xfrm>
            <a:prstGeom prst="rect">
              <a:avLst/>
            </a:prstGeom>
          </p:spPr>
        </p:pic>
        <p:sp>
          <p:nvSpPr>
            <p:cNvPr id="28" name="Rectangle: Rounded Corners 27">
              <a:extLst>
                <a:ext uri="{FF2B5EF4-FFF2-40B4-BE49-F238E27FC236}">
                  <a16:creationId xmlns:a16="http://schemas.microsoft.com/office/drawing/2014/main" id="{4DA9189D-E286-F7BB-1341-01F4B26D957D}"/>
                </a:ext>
              </a:extLst>
            </p:cNvPr>
            <p:cNvSpPr/>
            <p:nvPr/>
          </p:nvSpPr>
          <p:spPr>
            <a:xfrm>
              <a:off x="4260142" y="3949566"/>
              <a:ext cx="2743200" cy="2026702"/>
            </a:xfrm>
            <a:prstGeom prst="roundRect">
              <a:avLst/>
            </a:prstGeom>
            <a:noFill/>
            <a:ln>
              <a:solidFill>
                <a:schemeClr val="accent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gn="l">
                <a:buClr>
                  <a:schemeClr val="accent1"/>
                </a:buClr>
                <a:buFont typeface="Wingdings" panose="05000000000000000000" pitchFamily="2" charset="2"/>
                <a:buChar char="§"/>
              </a:pPr>
              <a:endParaRPr lang="en-US" sz="1600" dirty="0">
                <a:solidFill>
                  <a:sysClr val="windowText" lastClr="000000"/>
                </a:solidFill>
              </a:endParaRPr>
            </a:p>
          </p:txBody>
        </p:sp>
        <p:sp>
          <p:nvSpPr>
            <p:cNvPr id="31" name="TextBox 30">
              <a:extLst>
                <a:ext uri="{FF2B5EF4-FFF2-40B4-BE49-F238E27FC236}">
                  <a16:creationId xmlns:a16="http://schemas.microsoft.com/office/drawing/2014/main" id="{A85EF5A2-AEDA-3E2D-35A9-A4C648513CF0}"/>
                </a:ext>
              </a:extLst>
            </p:cNvPr>
            <p:cNvSpPr txBox="1"/>
            <p:nvPr/>
          </p:nvSpPr>
          <p:spPr>
            <a:xfrm>
              <a:off x="4279460" y="5090026"/>
              <a:ext cx="2743200" cy="954107"/>
            </a:xfrm>
            <a:prstGeom prst="rect">
              <a:avLst/>
            </a:prstGeom>
            <a:noFill/>
          </p:spPr>
          <p:txBody>
            <a:bodyPr wrap="square" anchor="ctr">
              <a:spAutoFit/>
            </a:bodyPr>
            <a:lstStyle/>
            <a:p>
              <a:pPr algn="ctr">
                <a:buClr>
                  <a:schemeClr val="accent1"/>
                </a:buClr>
              </a:pPr>
              <a:r>
                <a:rPr lang="en-US" sz="1400" dirty="0">
                  <a:solidFill>
                    <a:srgbClr val="222222"/>
                  </a:solidFill>
                  <a:latin typeface="Calibri" panose="020F0502020204030204" pitchFamily="34" charset="0"/>
                </a:rPr>
                <a:t>H</a:t>
              </a:r>
              <a:r>
                <a:rPr lang="en-US" sz="1400" i="0" dirty="0">
                  <a:solidFill>
                    <a:srgbClr val="222222"/>
                  </a:solidFill>
                  <a:effectLst/>
                  <a:latin typeface="Calibri" panose="020F0502020204030204" pitchFamily="34" charset="0"/>
                </a:rPr>
                <a:t>ave data </a:t>
              </a:r>
              <a:r>
                <a:rPr lang="en-US" sz="1400" dirty="0">
                  <a:solidFill>
                    <a:srgbClr val="222222"/>
                  </a:solidFill>
                  <a:latin typeface="Calibri" panose="020F0502020204030204" pitchFamily="34" charset="0"/>
                </a:rPr>
                <a:t>accurately reflected</a:t>
              </a:r>
              <a:r>
                <a:rPr lang="en-US" sz="1400" i="0" dirty="0">
                  <a:solidFill>
                    <a:srgbClr val="222222"/>
                  </a:solidFill>
                  <a:effectLst/>
                  <a:latin typeface="Calibri" panose="020F0502020204030204" pitchFamily="34" charset="0"/>
                </a:rPr>
                <a:t> in REDCap </a:t>
              </a:r>
              <a:r>
                <a:rPr lang="en-US" sz="1400" b="0" i="0" dirty="0">
                  <a:solidFill>
                    <a:srgbClr val="222222"/>
                  </a:solidFill>
                  <a:effectLst/>
                  <a:latin typeface="Calibri" panose="020F0502020204030204" pitchFamily="34" charset="0"/>
                </a:rPr>
                <a:t>for CTF to pull quarterly reports by the 15</a:t>
              </a:r>
              <a:r>
                <a:rPr lang="en-US" sz="1400" b="0" i="0" baseline="30000" dirty="0">
                  <a:solidFill>
                    <a:srgbClr val="222222"/>
                  </a:solidFill>
                  <a:effectLst/>
                  <a:latin typeface="Calibri" panose="020F0502020204030204" pitchFamily="34" charset="0"/>
                </a:rPr>
                <a:t>th</a:t>
              </a:r>
              <a:r>
                <a:rPr lang="en-US" sz="1400" b="0" i="0" dirty="0">
                  <a:solidFill>
                    <a:srgbClr val="222222"/>
                  </a:solidFill>
                  <a:effectLst/>
                  <a:latin typeface="Calibri" panose="020F0502020204030204" pitchFamily="34" charset="0"/>
                </a:rPr>
                <a:t> of the month following the end of the quarter </a:t>
              </a:r>
              <a:endParaRPr lang="en-US" sz="1400" dirty="0">
                <a:solidFill>
                  <a:sysClr val="windowText" lastClr="000000"/>
                </a:solidFill>
              </a:endParaRPr>
            </a:p>
          </p:txBody>
        </p:sp>
      </p:grpSp>
      <p:grpSp>
        <p:nvGrpSpPr>
          <p:cNvPr id="38" name="Group 37">
            <a:extLst>
              <a:ext uri="{FF2B5EF4-FFF2-40B4-BE49-F238E27FC236}">
                <a16:creationId xmlns:a16="http://schemas.microsoft.com/office/drawing/2014/main" id="{B1C4781A-7DE7-7BD1-434B-947300C7F65B}"/>
              </a:ext>
            </a:extLst>
          </p:cNvPr>
          <p:cNvGrpSpPr/>
          <p:nvPr/>
        </p:nvGrpSpPr>
        <p:grpSpPr>
          <a:xfrm>
            <a:off x="8832113" y="3947312"/>
            <a:ext cx="2749364" cy="2027148"/>
            <a:chOff x="8083130" y="3914471"/>
            <a:chExt cx="2749364" cy="2027148"/>
          </a:xfrm>
        </p:grpSpPr>
        <p:sp>
          <p:nvSpPr>
            <p:cNvPr id="32" name="Rectangle: Rounded Corners 31">
              <a:extLst>
                <a:ext uri="{FF2B5EF4-FFF2-40B4-BE49-F238E27FC236}">
                  <a16:creationId xmlns:a16="http://schemas.microsoft.com/office/drawing/2014/main" id="{C4A72849-D1DD-3A21-B108-8556734EEDAC}"/>
                </a:ext>
              </a:extLst>
            </p:cNvPr>
            <p:cNvSpPr/>
            <p:nvPr/>
          </p:nvSpPr>
          <p:spPr>
            <a:xfrm>
              <a:off x="8083130" y="3914471"/>
              <a:ext cx="2743200" cy="2026702"/>
            </a:xfrm>
            <a:prstGeom prst="roundRect">
              <a:avLst/>
            </a:prstGeom>
            <a:noFill/>
            <a:ln>
              <a:solidFill>
                <a:srgbClr val="92D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gn="l">
                <a:buClr>
                  <a:schemeClr val="accent1"/>
                </a:buClr>
                <a:buFont typeface="Wingdings" panose="05000000000000000000" pitchFamily="2" charset="2"/>
                <a:buChar char="§"/>
              </a:pPr>
              <a:endParaRPr lang="en-US" sz="1600" dirty="0">
                <a:solidFill>
                  <a:sysClr val="windowText" lastClr="000000"/>
                </a:solidFill>
              </a:endParaRPr>
            </a:p>
          </p:txBody>
        </p:sp>
        <p:sp>
          <p:nvSpPr>
            <p:cNvPr id="33" name="TextBox 32">
              <a:extLst>
                <a:ext uri="{FF2B5EF4-FFF2-40B4-BE49-F238E27FC236}">
                  <a16:creationId xmlns:a16="http://schemas.microsoft.com/office/drawing/2014/main" id="{00F3E059-A8BD-019D-3C1C-25AD711465E1}"/>
                </a:ext>
              </a:extLst>
            </p:cNvPr>
            <p:cNvSpPr txBox="1"/>
            <p:nvPr/>
          </p:nvSpPr>
          <p:spPr>
            <a:xfrm>
              <a:off x="8089294" y="5063795"/>
              <a:ext cx="2743200" cy="877824"/>
            </a:xfrm>
            <a:prstGeom prst="rect">
              <a:avLst/>
            </a:prstGeom>
            <a:noFill/>
          </p:spPr>
          <p:txBody>
            <a:bodyPr wrap="square">
              <a:spAutoFit/>
            </a:bodyPr>
            <a:lstStyle/>
            <a:p>
              <a:pPr algn="ctr">
                <a:buClr>
                  <a:schemeClr val="accent1"/>
                </a:buClr>
              </a:pPr>
              <a:r>
                <a:rPr lang="en-US" sz="1400" dirty="0">
                  <a:solidFill>
                    <a:srgbClr val="222222"/>
                  </a:solidFill>
                  <a:latin typeface="Calibri" panose="020F0502020204030204" pitchFamily="34" charset="0"/>
                </a:rPr>
                <a:t>Receive incentive payments from CTF within 30 days of CTF pulling quarterly reports </a:t>
              </a:r>
              <a:endParaRPr lang="en-US" sz="1400" dirty="0">
                <a:solidFill>
                  <a:sysClr val="windowText" lastClr="000000"/>
                </a:solidFill>
              </a:endParaRPr>
            </a:p>
          </p:txBody>
        </p:sp>
        <p:pic>
          <p:nvPicPr>
            <p:cNvPr id="35" name="Graphic 34">
              <a:extLst>
                <a:ext uri="{FF2B5EF4-FFF2-40B4-BE49-F238E27FC236}">
                  <a16:creationId xmlns:a16="http://schemas.microsoft.com/office/drawing/2014/main" id="{3BFA84C0-1D45-6B0A-8AF0-29B3A00643F7}"/>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8928985" y="4025019"/>
              <a:ext cx="1110996" cy="987552"/>
            </a:xfrm>
            <a:prstGeom prst="rect">
              <a:avLst/>
            </a:prstGeom>
          </p:spPr>
        </p:pic>
      </p:grpSp>
    </p:spTree>
    <p:extLst>
      <p:ext uri="{BB962C8B-B14F-4D97-AF65-F5344CB8AC3E}">
        <p14:creationId xmlns:p14="http://schemas.microsoft.com/office/powerpoint/2010/main" val="1173734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96E44-8D60-4FAE-65FC-7940E7BFA27F}"/>
              </a:ext>
            </a:extLst>
          </p:cNvPr>
          <p:cNvSpPr>
            <a:spLocks noGrp="1"/>
          </p:cNvSpPr>
          <p:nvPr>
            <p:ph type="title"/>
          </p:nvPr>
        </p:nvSpPr>
        <p:spPr/>
        <p:txBody>
          <a:bodyPr/>
          <a:lstStyle/>
          <a:p>
            <a:r>
              <a:rPr lang="en-US" dirty="0"/>
              <a:t>ORC reporting and incentive payment details</a:t>
            </a:r>
          </a:p>
        </p:txBody>
      </p:sp>
      <p:sp>
        <p:nvSpPr>
          <p:cNvPr id="3" name="Text Placeholder 2">
            <a:extLst>
              <a:ext uri="{FF2B5EF4-FFF2-40B4-BE49-F238E27FC236}">
                <a16:creationId xmlns:a16="http://schemas.microsoft.com/office/drawing/2014/main" id="{9F2200D3-086B-720F-FC12-15FF5F15ED03}"/>
              </a:ext>
            </a:extLst>
          </p:cNvPr>
          <p:cNvSpPr>
            <a:spLocks noGrp="1"/>
          </p:cNvSpPr>
          <p:nvPr>
            <p:ph type="body" sz="half" idx="2"/>
          </p:nvPr>
        </p:nvSpPr>
        <p:spPr/>
        <p:txBody>
          <a:bodyPr/>
          <a:lstStyle/>
          <a:p>
            <a:r>
              <a:rPr lang="en-US" dirty="0"/>
              <a:t>HVAs</a:t>
            </a:r>
            <a:r>
              <a:rPr lang="en-US" sz="1800" dirty="0"/>
              <a:t> will submit quarterly reports and receive payment based on the achievement of outcomes in the ORC </a:t>
            </a:r>
          </a:p>
        </p:txBody>
      </p:sp>
      <p:sp>
        <p:nvSpPr>
          <p:cNvPr id="6" name="Text Placeholder 5">
            <a:extLst>
              <a:ext uri="{FF2B5EF4-FFF2-40B4-BE49-F238E27FC236}">
                <a16:creationId xmlns:a16="http://schemas.microsoft.com/office/drawing/2014/main" id="{E6FFDE47-89A7-7E88-F9B3-5D2FB41394D7}"/>
              </a:ext>
            </a:extLst>
          </p:cNvPr>
          <p:cNvSpPr>
            <a:spLocks noGrp="1"/>
          </p:cNvSpPr>
          <p:nvPr>
            <p:ph type="body" sz="half" idx="14"/>
          </p:nvPr>
        </p:nvSpPr>
        <p:spPr/>
        <p:txBody>
          <a:bodyPr/>
          <a:lstStyle/>
          <a:p>
            <a:endParaRPr lang="en-US" dirty="0"/>
          </a:p>
        </p:txBody>
      </p:sp>
      <p:graphicFrame>
        <p:nvGraphicFramePr>
          <p:cNvPr id="5" name="Table 5">
            <a:extLst>
              <a:ext uri="{FF2B5EF4-FFF2-40B4-BE49-F238E27FC236}">
                <a16:creationId xmlns:a16="http://schemas.microsoft.com/office/drawing/2014/main" id="{4E929924-8F5C-6C31-69D2-132C5ACD6E55}"/>
              </a:ext>
            </a:extLst>
          </p:cNvPr>
          <p:cNvGraphicFramePr>
            <a:graphicFrameLocks noGrp="1"/>
          </p:cNvGraphicFramePr>
          <p:nvPr>
            <p:extLst>
              <p:ext uri="{D42A27DB-BD31-4B8C-83A1-F6EECF244321}">
                <p14:modId xmlns:p14="http://schemas.microsoft.com/office/powerpoint/2010/main" val="3744037008"/>
              </p:ext>
            </p:extLst>
          </p:nvPr>
        </p:nvGraphicFramePr>
        <p:xfrm>
          <a:off x="303478" y="1465867"/>
          <a:ext cx="11585043" cy="2360928"/>
        </p:xfrm>
        <a:graphic>
          <a:graphicData uri="http://schemas.openxmlformats.org/drawingml/2006/table">
            <a:tbl>
              <a:tblPr firstRow="1">
                <a:tableStyleId>{5C22544A-7EE6-4342-B048-85BDC9FD1C3A}</a:tableStyleId>
              </a:tblPr>
              <a:tblGrid>
                <a:gridCol w="1448130">
                  <a:extLst>
                    <a:ext uri="{9D8B030D-6E8A-4147-A177-3AD203B41FA5}">
                      <a16:colId xmlns:a16="http://schemas.microsoft.com/office/drawing/2014/main" val="4055371962"/>
                    </a:ext>
                  </a:extLst>
                </a:gridCol>
                <a:gridCol w="596289">
                  <a:extLst>
                    <a:ext uri="{9D8B030D-6E8A-4147-A177-3AD203B41FA5}">
                      <a16:colId xmlns:a16="http://schemas.microsoft.com/office/drawing/2014/main" val="2867512346"/>
                    </a:ext>
                  </a:extLst>
                </a:gridCol>
                <a:gridCol w="596289">
                  <a:extLst>
                    <a:ext uri="{9D8B030D-6E8A-4147-A177-3AD203B41FA5}">
                      <a16:colId xmlns:a16="http://schemas.microsoft.com/office/drawing/2014/main" val="1022441894"/>
                    </a:ext>
                  </a:extLst>
                </a:gridCol>
                <a:gridCol w="596289">
                  <a:extLst>
                    <a:ext uri="{9D8B030D-6E8A-4147-A177-3AD203B41FA5}">
                      <a16:colId xmlns:a16="http://schemas.microsoft.com/office/drawing/2014/main" val="3074594935"/>
                    </a:ext>
                  </a:extLst>
                </a:gridCol>
                <a:gridCol w="596289">
                  <a:extLst>
                    <a:ext uri="{9D8B030D-6E8A-4147-A177-3AD203B41FA5}">
                      <a16:colId xmlns:a16="http://schemas.microsoft.com/office/drawing/2014/main" val="2580829275"/>
                    </a:ext>
                  </a:extLst>
                </a:gridCol>
                <a:gridCol w="596289">
                  <a:extLst>
                    <a:ext uri="{9D8B030D-6E8A-4147-A177-3AD203B41FA5}">
                      <a16:colId xmlns:a16="http://schemas.microsoft.com/office/drawing/2014/main" val="3197644538"/>
                    </a:ext>
                  </a:extLst>
                </a:gridCol>
                <a:gridCol w="596289">
                  <a:extLst>
                    <a:ext uri="{9D8B030D-6E8A-4147-A177-3AD203B41FA5}">
                      <a16:colId xmlns:a16="http://schemas.microsoft.com/office/drawing/2014/main" val="974683898"/>
                    </a:ext>
                  </a:extLst>
                </a:gridCol>
                <a:gridCol w="596289">
                  <a:extLst>
                    <a:ext uri="{9D8B030D-6E8A-4147-A177-3AD203B41FA5}">
                      <a16:colId xmlns:a16="http://schemas.microsoft.com/office/drawing/2014/main" val="1687284662"/>
                    </a:ext>
                  </a:extLst>
                </a:gridCol>
                <a:gridCol w="596289">
                  <a:extLst>
                    <a:ext uri="{9D8B030D-6E8A-4147-A177-3AD203B41FA5}">
                      <a16:colId xmlns:a16="http://schemas.microsoft.com/office/drawing/2014/main" val="112127058"/>
                    </a:ext>
                  </a:extLst>
                </a:gridCol>
                <a:gridCol w="596289">
                  <a:extLst>
                    <a:ext uri="{9D8B030D-6E8A-4147-A177-3AD203B41FA5}">
                      <a16:colId xmlns:a16="http://schemas.microsoft.com/office/drawing/2014/main" val="1112489679"/>
                    </a:ext>
                  </a:extLst>
                </a:gridCol>
                <a:gridCol w="596289">
                  <a:extLst>
                    <a:ext uri="{9D8B030D-6E8A-4147-A177-3AD203B41FA5}">
                      <a16:colId xmlns:a16="http://schemas.microsoft.com/office/drawing/2014/main" val="2780220010"/>
                    </a:ext>
                  </a:extLst>
                </a:gridCol>
                <a:gridCol w="596289">
                  <a:extLst>
                    <a:ext uri="{9D8B030D-6E8A-4147-A177-3AD203B41FA5}">
                      <a16:colId xmlns:a16="http://schemas.microsoft.com/office/drawing/2014/main" val="884921082"/>
                    </a:ext>
                  </a:extLst>
                </a:gridCol>
                <a:gridCol w="596289">
                  <a:extLst>
                    <a:ext uri="{9D8B030D-6E8A-4147-A177-3AD203B41FA5}">
                      <a16:colId xmlns:a16="http://schemas.microsoft.com/office/drawing/2014/main" val="509653791"/>
                    </a:ext>
                  </a:extLst>
                </a:gridCol>
                <a:gridCol w="596289">
                  <a:extLst>
                    <a:ext uri="{9D8B030D-6E8A-4147-A177-3AD203B41FA5}">
                      <a16:colId xmlns:a16="http://schemas.microsoft.com/office/drawing/2014/main" val="2795567630"/>
                    </a:ext>
                  </a:extLst>
                </a:gridCol>
                <a:gridCol w="596289">
                  <a:extLst>
                    <a:ext uri="{9D8B030D-6E8A-4147-A177-3AD203B41FA5}">
                      <a16:colId xmlns:a16="http://schemas.microsoft.com/office/drawing/2014/main" val="4228510515"/>
                    </a:ext>
                  </a:extLst>
                </a:gridCol>
                <a:gridCol w="596289">
                  <a:extLst>
                    <a:ext uri="{9D8B030D-6E8A-4147-A177-3AD203B41FA5}">
                      <a16:colId xmlns:a16="http://schemas.microsoft.com/office/drawing/2014/main" val="3456263336"/>
                    </a:ext>
                  </a:extLst>
                </a:gridCol>
                <a:gridCol w="596289">
                  <a:extLst>
                    <a:ext uri="{9D8B030D-6E8A-4147-A177-3AD203B41FA5}">
                      <a16:colId xmlns:a16="http://schemas.microsoft.com/office/drawing/2014/main" val="3425290522"/>
                    </a:ext>
                  </a:extLst>
                </a:gridCol>
                <a:gridCol w="596289">
                  <a:extLst>
                    <a:ext uri="{9D8B030D-6E8A-4147-A177-3AD203B41FA5}">
                      <a16:colId xmlns:a16="http://schemas.microsoft.com/office/drawing/2014/main" val="1007158257"/>
                    </a:ext>
                  </a:extLst>
                </a:gridCol>
              </a:tblGrid>
              <a:tr h="274320">
                <a:tc rowSpan="2">
                  <a:txBody>
                    <a:bodyPr/>
                    <a:lstStyle/>
                    <a:p>
                      <a:pPr algn="ctr"/>
                      <a:r>
                        <a:rPr lang="en-US" sz="1500" dirty="0">
                          <a:solidFill>
                            <a:schemeClr val="bg1"/>
                          </a:solidFill>
                        </a:rPr>
                        <a:t>Activity</a:t>
                      </a:r>
                    </a:p>
                  </a:txBody>
                  <a:tcPr marL="45720" marR="45720" anchor="ctr">
                    <a:lnL w="12700" cap="flat" cmpd="sng" algn="ctr">
                      <a:solidFill>
                        <a:schemeClr val="accent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gridSpan="9">
                  <a:txBody>
                    <a:bodyPr/>
                    <a:lstStyle/>
                    <a:p>
                      <a:pPr algn="ctr"/>
                      <a:r>
                        <a:rPr lang="en-US" sz="1300" i="1" dirty="0"/>
                        <a:t>2023</a:t>
                      </a:r>
                    </a:p>
                  </a:txBody>
                  <a:tcPr marL="0"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algn="ctr"/>
                      <a:endParaRPr lang="en-US" sz="1300" i="1" dirty="0"/>
                    </a:p>
                  </a:txBody>
                  <a:tcPr marL="0" marR="0"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9050" cap="flat" cmpd="sng" algn="ctr">
                      <a:solidFill>
                        <a:schemeClr val="bg1">
                          <a:lumMod val="5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algn="ctr"/>
                      <a:endParaRPr lang="en-US" sz="1300" i="1" dirty="0"/>
                    </a:p>
                  </a:txBody>
                  <a:tcPr marL="0" marR="0"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9050" cap="flat" cmpd="sng" algn="ctr">
                      <a:solidFill>
                        <a:schemeClr val="bg1">
                          <a:lumMod val="5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algn="ctr"/>
                      <a:endParaRPr lang="en-US" sz="1300" i="1" dirty="0"/>
                    </a:p>
                  </a:txBody>
                  <a:tcPr marL="0" marR="0"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9050" cap="flat" cmpd="sng" algn="ctr">
                      <a:solidFill>
                        <a:schemeClr val="bg1">
                          <a:lumMod val="5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algn="ctr"/>
                      <a:endParaRPr lang="en-US" sz="1300" i="1" dirty="0"/>
                    </a:p>
                  </a:txBody>
                  <a:tcPr marL="0" marR="0"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9050" cap="flat" cmpd="sng" algn="ctr">
                      <a:solidFill>
                        <a:schemeClr val="bg1">
                          <a:lumMod val="5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algn="ctr"/>
                      <a:endParaRPr lang="en-US" sz="1300" i="1" dirty="0"/>
                    </a:p>
                  </a:txBody>
                  <a:tcPr marL="0" marR="0"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9050" cap="flat" cmpd="sng" algn="ctr">
                      <a:solidFill>
                        <a:schemeClr val="bg1">
                          <a:lumMod val="5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algn="ctr"/>
                      <a:endParaRPr lang="en-US" sz="1300" i="1" dirty="0"/>
                    </a:p>
                  </a:txBody>
                  <a:tcPr marL="0" marR="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9050" cap="flat" cmpd="sng" algn="ctr">
                      <a:solidFill>
                        <a:schemeClr val="bg1">
                          <a:lumMod val="5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algn="ctr"/>
                      <a:endParaRPr lang="en-US" sz="1300" i="1" dirty="0"/>
                    </a:p>
                  </a:txBody>
                  <a:tcPr marL="0" marR="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9050" cap="flat" cmpd="sng" algn="ctr">
                      <a:solidFill>
                        <a:schemeClr val="bg1">
                          <a:lumMod val="5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algn="ctr"/>
                      <a:endParaRPr lang="en-US" sz="1300" i="1" dirty="0"/>
                    </a:p>
                  </a:txBody>
                  <a:tcPr marL="0" marR="0" anchor="ctr">
                    <a:lnL w="12700" cap="flat" cmpd="sng" algn="ctr">
                      <a:no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9050" cap="flat" cmpd="sng" algn="ctr">
                      <a:solidFill>
                        <a:schemeClr val="bg1">
                          <a:lumMod val="5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8">
                  <a:txBody>
                    <a:bodyPr/>
                    <a:lstStyle/>
                    <a:p>
                      <a:pPr algn="ctr"/>
                      <a:r>
                        <a:rPr lang="en-US" sz="1300" i="1" dirty="0"/>
                        <a:t>2024</a:t>
                      </a:r>
                    </a:p>
                  </a:txBody>
                  <a:tcPr marL="0" marR="0" anchor="ctr">
                    <a:lnL w="12700" cap="flat" cmpd="sng" algn="ctr">
                      <a:solidFill>
                        <a:schemeClr val="bg1"/>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gn="ctr"/>
                      <a:endParaRPr lang="en-US" sz="1300" i="1" dirty="0"/>
                    </a:p>
                  </a:txBody>
                  <a:tcPr marL="0" marR="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9050" cap="flat" cmpd="sng" algn="ctr">
                      <a:solidFill>
                        <a:schemeClr val="bg1">
                          <a:lumMod val="5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algn="ctr"/>
                      <a:endParaRPr lang="en-US" sz="1300" i="1" dirty="0"/>
                    </a:p>
                  </a:txBody>
                  <a:tcPr marL="0" marR="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9050" cap="flat" cmpd="sng" algn="ctr">
                      <a:solidFill>
                        <a:schemeClr val="bg1">
                          <a:lumMod val="5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algn="ctr"/>
                      <a:endParaRPr lang="en-US" sz="1300" i="1" dirty="0"/>
                    </a:p>
                  </a:txBody>
                  <a:tcPr marL="0" marR="0" anchor="ctr">
                    <a:lnL w="12700" cap="flat" cmpd="sng" algn="ctr">
                      <a:no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9050" cap="flat" cmpd="sng" algn="ctr">
                      <a:solidFill>
                        <a:schemeClr val="bg1">
                          <a:lumMod val="5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algn="ctr"/>
                      <a:endParaRPr lang="en-US" sz="1300" i="1" dirty="0"/>
                    </a:p>
                  </a:txBody>
                  <a:tcPr marL="0" marR="0" anchor="ctr">
                    <a:lnL w="12700" cap="flat" cmpd="sng" algn="ctr">
                      <a:noFill/>
                      <a:prstDash val="dash"/>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gn="ctr"/>
                      <a:endParaRPr lang="en-US" sz="1300" i="1" dirty="0"/>
                    </a:p>
                  </a:txBody>
                  <a:tcPr marL="0" marR="0" anchor="ctr">
                    <a:lnL w="12700" cap="flat" cmpd="sng" algn="ctr">
                      <a:noFill/>
                      <a:prstDash val="dash"/>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gn="ctr"/>
                      <a:endParaRPr lang="en-US" sz="1300" i="1" dirty="0"/>
                    </a:p>
                  </a:txBody>
                  <a:tcPr marL="0" marR="0" anchor="ctr">
                    <a:lnL w="12700" cap="flat" cmpd="sng" algn="ctr">
                      <a:noFill/>
                      <a:prstDash val="dash"/>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gn="ctr"/>
                      <a:endParaRPr lang="en-US" sz="1300" i="1" dirty="0"/>
                    </a:p>
                  </a:txBody>
                  <a:tcPr marL="0" marR="0" anchor="ctr">
                    <a:lnL w="12700" cap="flat" cmpd="sng" algn="ctr">
                      <a:noFill/>
                      <a:prstDash val="dash"/>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986860313"/>
                  </a:ext>
                </a:extLst>
              </a:tr>
              <a:tr h="492540">
                <a:tc vMerge="1">
                  <a:txBody>
                    <a:bodyPr/>
                    <a:lstStyle/>
                    <a:p>
                      <a:pPr algn="ctr"/>
                      <a:endParaRPr lang="en-US" sz="1500" dirty="0">
                        <a:solidFill>
                          <a:schemeClr val="bg1"/>
                        </a:solidFill>
                      </a:endParaRPr>
                    </a:p>
                  </a:txBody>
                  <a:tcPr marL="45720" marR="45720" anchor="ctr">
                    <a:lnL w="19050" cap="flat" cmpd="sng" algn="ctr">
                      <a:solidFill>
                        <a:schemeClr val="bg1">
                          <a:lumMod val="50000"/>
                        </a:schemeClr>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300" b="1" i="1" dirty="0">
                          <a:solidFill>
                            <a:schemeClr val="tx2"/>
                          </a:solidFill>
                        </a:rPr>
                        <a:t>Apr</a:t>
                      </a:r>
                    </a:p>
                  </a:txBody>
                  <a:tcPr marL="0" marR="0"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300" b="1" i="1" dirty="0">
                          <a:solidFill>
                            <a:schemeClr val="tx2"/>
                          </a:solidFill>
                        </a:rPr>
                        <a:t>May</a:t>
                      </a:r>
                    </a:p>
                  </a:txBody>
                  <a:tcPr marL="0" marR="0"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300" b="1" i="1" dirty="0">
                          <a:solidFill>
                            <a:schemeClr val="tx2"/>
                          </a:solidFill>
                        </a:rPr>
                        <a:t>June</a:t>
                      </a:r>
                    </a:p>
                  </a:txBody>
                  <a:tcPr marL="0" marR="0"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300" b="1" i="1" dirty="0">
                          <a:solidFill>
                            <a:schemeClr val="tx2"/>
                          </a:solidFill>
                        </a:rPr>
                        <a:t>July</a:t>
                      </a:r>
                    </a:p>
                  </a:txBody>
                  <a:tcPr marL="0" marR="0"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300" b="1" i="1" dirty="0">
                          <a:solidFill>
                            <a:schemeClr val="tx2"/>
                          </a:solidFill>
                        </a:rPr>
                        <a:t>Aug</a:t>
                      </a:r>
                    </a:p>
                  </a:txBody>
                  <a:tcPr marL="0" marR="0"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300" b="1" i="1" dirty="0">
                          <a:solidFill>
                            <a:schemeClr val="tx2"/>
                          </a:solidFill>
                        </a:rPr>
                        <a:t>Sept</a:t>
                      </a:r>
                    </a:p>
                  </a:txBody>
                  <a:tcPr marL="0" marR="0"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300" b="1" i="1" dirty="0">
                          <a:solidFill>
                            <a:schemeClr val="tx2"/>
                          </a:solidFill>
                        </a:rPr>
                        <a:t>Oct</a:t>
                      </a:r>
                    </a:p>
                  </a:txBody>
                  <a:tcPr marL="0" marR="0"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300" b="1" i="1" dirty="0">
                          <a:solidFill>
                            <a:schemeClr val="tx2"/>
                          </a:solidFill>
                        </a:rPr>
                        <a:t>Nov</a:t>
                      </a:r>
                    </a:p>
                  </a:txBody>
                  <a:tcPr marL="0" marR="0"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300" b="1" i="1" dirty="0">
                          <a:solidFill>
                            <a:schemeClr val="tx2"/>
                          </a:solidFill>
                        </a:rPr>
                        <a:t>Dec</a:t>
                      </a:r>
                    </a:p>
                  </a:txBody>
                  <a:tcPr marL="0" marR="0"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300" b="1" i="1" dirty="0">
                          <a:solidFill>
                            <a:schemeClr val="bg1"/>
                          </a:solidFill>
                        </a:rPr>
                        <a:t>Jan</a:t>
                      </a:r>
                    </a:p>
                  </a:txBody>
                  <a:tcPr marL="0" marR="0"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300" b="1" i="1" dirty="0">
                          <a:solidFill>
                            <a:schemeClr val="bg1"/>
                          </a:solidFill>
                        </a:rPr>
                        <a:t>Feb</a:t>
                      </a:r>
                    </a:p>
                  </a:txBody>
                  <a:tcPr marL="0" marR="0"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300" b="1" i="1" dirty="0">
                          <a:solidFill>
                            <a:schemeClr val="bg1"/>
                          </a:solidFill>
                        </a:rPr>
                        <a:t>Mar</a:t>
                      </a:r>
                    </a:p>
                  </a:txBody>
                  <a:tcPr marL="0" marR="0"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300" b="1" i="1" dirty="0">
                          <a:solidFill>
                            <a:schemeClr val="bg1"/>
                          </a:solidFill>
                        </a:rPr>
                        <a:t>Apr</a:t>
                      </a:r>
                    </a:p>
                  </a:txBody>
                  <a:tcPr marL="0" marR="0"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300" b="1" i="1" dirty="0">
                          <a:solidFill>
                            <a:schemeClr val="bg1"/>
                          </a:solidFill>
                        </a:rPr>
                        <a:t>May</a:t>
                      </a:r>
                    </a:p>
                  </a:txBody>
                  <a:tcPr marL="0" marR="0"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300" b="1" i="1" dirty="0">
                          <a:solidFill>
                            <a:schemeClr val="bg1"/>
                          </a:solidFill>
                        </a:rPr>
                        <a:t>Jun</a:t>
                      </a:r>
                    </a:p>
                  </a:txBody>
                  <a:tcPr marL="0" marR="0"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300" b="1" i="1" dirty="0">
                          <a:solidFill>
                            <a:schemeClr val="bg1"/>
                          </a:solidFill>
                        </a:rPr>
                        <a:t>July</a:t>
                      </a:r>
                    </a:p>
                  </a:txBody>
                  <a:tcPr marL="0" marR="0"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300" b="1" i="1" dirty="0">
                          <a:solidFill>
                            <a:schemeClr val="bg1"/>
                          </a:solidFill>
                        </a:rPr>
                        <a:t>Aug</a:t>
                      </a:r>
                    </a:p>
                  </a:txBody>
                  <a:tcPr marL="0" marR="0" anchor="ctr">
                    <a:lnL w="12700" cap="flat" cmpd="sng" algn="ctr">
                      <a:solidFill>
                        <a:schemeClr val="bg1">
                          <a:lumMod val="85000"/>
                        </a:schemeClr>
                      </a:solidFill>
                      <a:prstDash val="dash"/>
                      <a:round/>
                      <a:headEnd type="none" w="med" len="med"/>
                      <a:tailEnd type="none" w="med" len="med"/>
                    </a:lnL>
                    <a:lnR w="12700" cap="flat" cmpd="sng" algn="ctr">
                      <a:solidFill>
                        <a:schemeClr val="accent6"/>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805260449"/>
                  </a:ext>
                </a:extLst>
              </a:tr>
              <a:tr h="8501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dirty="0"/>
                        <a:t>ORC Quarterly Reporting Schedule</a:t>
                      </a:r>
                    </a:p>
                  </a:txBody>
                  <a:tcPr marL="45720" marR="45720" anchor="ctr">
                    <a:lnL w="12700" cap="flat" cmpd="sng" algn="ctr">
                      <a:solidFill>
                        <a:schemeClr val="accent6"/>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i="0" dirty="0"/>
                        <a:t>Q3</a:t>
                      </a:r>
                    </a:p>
                    <a:p>
                      <a:pPr algn="ctr"/>
                      <a:r>
                        <a:rPr lang="en-US" sz="1200" b="1" i="0" dirty="0"/>
                        <a:t> Report Due</a:t>
                      </a:r>
                    </a:p>
                  </a:txBody>
                  <a:tcPr marL="0" marR="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dash"/>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200" i="0" dirty="0"/>
                    </a:p>
                  </a:txBody>
                  <a:tcPr marL="0" marR="0"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200" i="0" dirty="0"/>
                    </a:p>
                  </a:txBody>
                  <a:tcPr marL="0" marR="0"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i="0" dirty="0"/>
                        <a:t>Q4 Report Due</a:t>
                      </a:r>
                    </a:p>
                  </a:txBody>
                  <a:tcPr marL="0" marR="0"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200" i="0" dirty="0"/>
                    </a:p>
                  </a:txBody>
                  <a:tcPr marL="0" marR="0"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200" i="0" dirty="0"/>
                    </a:p>
                  </a:txBody>
                  <a:tcPr marL="0" marR="0"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accent6">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i="0" dirty="0"/>
                        <a:t>Q1 Report Due</a:t>
                      </a:r>
                    </a:p>
                  </a:txBody>
                  <a:tcPr marL="0" marR="0"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accent6">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i="0" dirty="0"/>
                    </a:p>
                  </a:txBody>
                  <a:tcPr marL="0" marR="0"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accent6">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i="0" dirty="0"/>
                    </a:p>
                  </a:txBody>
                  <a:tcPr marL="0" marR="0"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accent6">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i="0" dirty="0"/>
                        <a:t>Q2 Report Due</a:t>
                      </a:r>
                    </a:p>
                  </a:txBody>
                  <a:tcPr marL="0" marR="0"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accent6">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i="0" dirty="0"/>
                    </a:p>
                  </a:txBody>
                  <a:tcPr marL="0" marR="0"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accent6">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i="0" dirty="0"/>
                    </a:p>
                  </a:txBody>
                  <a:tcPr marL="0" marR="0"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accent6">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i="0" dirty="0"/>
                        <a:t>Q3 Report Due</a:t>
                      </a:r>
                    </a:p>
                  </a:txBody>
                  <a:tcPr marL="0" marR="0"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accent6">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i="0" dirty="0"/>
                    </a:p>
                  </a:txBody>
                  <a:tcPr marL="0" marR="0"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accent6">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i="0" dirty="0"/>
                    </a:p>
                  </a:txBody>
                  <a:tcPr marL="0" marR="0"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accent6">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i="0" dirty="0"/>
                        <a:t>Q4 Report Due</a:t>
                      </a:r>
                    </a:p>
                  </a:txBody>
                  <a:tcPr marL="0" marR="0"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accent6">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i="0" dirty="0"/>
                    </a:p>
                  </a:txBody>
                  <a:tcPr marL="0" marR="0" anchor="ctr">
                    <a:lnL w="12700" cap="flat" cmpd="sng" algn="ctr">
                      <a:solidFill>
                        <a:schemeClr val="bg1">
                          <a:lumMod val="85000"/>
                        </a:schemeClr>
                      </a:solidFill>
                      <a:prstDash val="dash"/>
                      <a:round/>
                      <a:headEnd type="none" w="med" len="med"/>
                      <a:tailEnd type="none" w="med" len="med"/>
                    </a:lnL>
                    <a:lnR w="12700" cap="flat" cmpd="sng" algn="ctr">
                      <a:solidFill>
                        <a:schemeClr val="accent6"/>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accent6">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0523708"/>
                  </a:ext>
                </a:extLst>
              </a:tr>
              <a:tr h="7286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dirty="0"/>
                        <a:t>Performance Payment </a:t>
                      </a:r>
                    </a:p>
                  </a:txBody>
                  <a:tcPr marL="45720" marR="45720" anchor="ctr">
                    <a:lnL w="12700" cap="flat" cmpd="sng" algn="ctr">
                      <a:solidFill>
                        <a:schemeClr val="accent6"/>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p>
                  </a:txBody>
                  <a:tcPr marL="0" marR="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dirty="0"/>
                        <a:t>Q3 Payment</a:t>
                      </a:r>
                    </a:p>
                  </a:txBody>
                  <a:tcPr marL="0" marR="0"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200" dirty="0"/>
                    </a:p>
                  </a:txBody>
                  <a:tcPr marL="0" marR="0"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200" dirty="0"/>
                    </a:p>
                  </a:txBody>
                  <a:tcPr marL="0" marR="0"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i="0" dirty="0"/>
                        <a:t>Q4 Payment</a:t>
                      </a:r>
                    </a:p>
                  </a:txBody>
                  <a:tcPr marL="0" marR="0"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200" dirty="0"/>
                    </a:p>
                  </a:txBody>
                  <a:tcPr marL="0" marR="0"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accent6">
                          <a:lumMod val="90000"/>
                        </a:schemeClr>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p>
                  </a:txBody>
                  <a:tcPr marL="0" marR="0"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accent6">
                          <a:lumMod val="90000"/>
                        </a:schemeClr>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i="0" dirty="0"/>
                        <a:t>Q1 Payment</a:t>
                      </a:r>
                    </a:p>
                  </a:txBody>
                  <a:tcPr marL="0" marR="0"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accent6">
                          <a:lumMod val="90000"/>
                        </a:schemeClr>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p>
                  </a:txBody>
                  <a:tcPr marL="0" marR="0"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accent6">
                          <a:lumMod val="90000"/>
                        </a:schemeClr>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p>
                  </a:txBody>
                  <a:tcPr marL="0" marR="0"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accent6">
                          <a:lumMod val="90000"/>
                        </a:schemeClr>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i="0" dirty="0"/>
                        <a:t>Q2 Payment</a:t>
                      </a:r>
                    </a:p>
                  </a:txBody>
                  <a:tcPr marL="0" marR="0"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accent6">
                          <a:lumMod val="90000"/>
                        </a:schemeClr>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p>
                  </a:txBody>
                  <a:tcPr marL="0" marR="0"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accent6">
                          <a:lumMod val="90000"/>
                        </a:schemeClr>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p>
                  </a:txBody>
                  <a:tcPr marL="0" marR="0"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accent6">
                          <a:lumMod val="90000"/>
                        </a:schemeClr>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i="0" dirty="0"/>
                        <a:t>Q3 Payment</a:t>
                      </a:r>
                    </a:p>
                  </a:txBody>
                  <a:tcPr marL="0" marR="0"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accent6">
                          <a:lumMod val="90000"/>
                        </a:schemeClr>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1" i="0" dirty="0"/>
                    </a:p>
                  </a:txBody>
                  <a:tcPr marL="0" marR="0"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accent6">
                          <a:lumMod val="90000"/>
                        </a:schemeClr>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p>
                  </a:txBody>
                  <a:tcPr marL="0" marR="0"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accent6">
                          <a:lumMod val="90000"/>
                        </a:schemeClr>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i="0" dirty="0"/>
                        <a:t>Q4 Payment</a:t>
                      </a:r>
                    </a:p>
                  </a:txBody>
                  <a:tcPr marL="0" marR="0" anchor="ctr">
                    <a:lnL w="12700" cap="flat" cmpd="sng" algn="ctr">
                      <a:solidFill>
                        <a:schemeClr val="bg1">
                          <a:lumMod val="85000"/>
                        </a:schemeClr>
                      </a:solidFill>
                      <a:prstDash val="dash"/>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lumMod val="90000"/>
                        </a:schemeClr>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6367695"/>
                  </a:ext>
                </a:extLst>
              </a:tr>
            </a:tbl>
          </a:graphicData>
        </a:graphic>
      </p:graphicFrame>
      <p:sp>
        <p:nvSpPr>
          <p:cNvPr id="10" name="Rectangle 9">
            <a:extLst>
              <a:ext uri="{FF2B5EF4-FFF2-40B4-BE49-F238E27FC236}">
                <a16:creationId xmlns:a16="http://schemas.microsoft.com/office/drawing/2014/main" id="{FCA3DD84-934C-0C0F-6882-A53637D26942}"/>
              </a:ext>
            </a:extLst>
          </p:cNvPr>
          <p:cNvSpPr/>
          <p:nvPr/>
        </p:nvSpPr>
        <p:spPr>
          <a:xfrm>
            <a:off x="5962368" y="4214639"/>
            <a:ext cx="3533324" cy="3218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accent1"/>
              </a:buClr>
            </a:pPr>
            <a:r>
              <a:rPr lang="en-US" sz="1400" i="1" dirty="0">
                <a:solidFill>
                  <a:sysClr val="windowText" lastClr="000000"/>
                </a:solidFill>
              </a:rPr>
              <a:t>Full Implementation Phase ORC Metric Measurement &amp; Payments</a:t>
            </a:r>
          </a:p>
        </p:txBody>
      </p:sp>
      <p:pic>
        <p:nvPicPr>
          <p:cNvPr id="17" name="Picture 16" descr="Children&amp;#39;s Trust Fund of Missouri | Missouri&amp;#39;s Foundation for Child Abuse  Prevention">
            <a:extLst>
              <a:ext uri="{FF2B5EF4-FFF2-40B4-BE49-F238E27FC236}">
                <a16:creationId xmlns:a16="http://schemas.microsoft.com/office/drawing/2014/main" id="{D7790899-9024-699B-3B25-0FE627B772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8556" y="5970972"/>
            <a:ext cx="3795907" cy="698765"/>
          </a:xfrm>
          <a:prstGeom prst="rect">
            <a:avLst/>
          </a:prstGeom>
          <a:noFill/>
          <a:extLst>
            <a:ext uri="{909E8E84-426E-40DD-AFC4-6F175D3DCCD1}">
              <a14:hiddenFill xmlns:a14="http://schemas.microsoft.com/office/drawing/2010/main">
                <a:solidFill>
                  <a:srgbClr val="FFFFFF"/>
                </a:solidFill>
              </a14:hiddenFill>
            </a:ext>
          </a:extLst>
        </p:spPr>
      </p:pic>
      <p:sp>
        <p:nvSpPr>
          <p:cNvPr id="4" name="Right Brace 3">
            <a:extLst>
              <a:ext uri="{FF2B5EF4-FFF2-40B4-BE49-F238E27FC236}">
                <a16:creationId xmlns:a16="http://schemas.microsoft.com/office/drawing/2014/main" id="{122C4F14-D59C-9BED-A809-91C06040FED5}"/>
              </a:ext>
            </a:extLst>
          </p:cNvPr>
          <p:cNvSpPr/>
          <p:nvPr/>
        </p:nvSpPr>
        <p:spPr>
          <a:xfrm rot="5400000">
            <a:off x="3093605" y="2770959"/>
            <a:ext cx="246988" cy="294289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Right Brace 7">
            <a:extLst>
              <a:ext uri="{FF2B5EF4-FFF2-40B4-BE49-F238E27FC236}">
                <a16:creationId xmlns:a16="http://schemas.microsoft.com/office/drawing/2014/main" id="{AA449BD9-CDFF-EA7A-4C42-1C587C529A33}"/>
              </a:ext>
            </a:extLst>
          </p:cNvPr>
          <p:cNvSpPr/>
          <p:nvPr/>
        </p:nvSpPr>
        <p:spPr>
          <a:xfrm rot="5400000">
            <a:off x="7625262" y="-66689"/>
            <a:ext cx="246989" cy="827689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Rectangle 8">
            <a:extLst>
              <a:ext uri="{FF2B5EF4-FFF2-40B4-BE49-F238E27FC236}">
                <a16:creationId xmlns:a16="http://schemas.microsoft.com/office/drawing/2014/main" id="{04F244EF-B674-E4A9-E1F9-059B1BFAA767}"/>
              </a:ext>
            </a:extLst>
          </p:cNvPr>
          <p:cNvSpPr/>
          <p:nvPr/>
        </p:nvSpPr>
        <p:spPr>
          <a:xfrm>
            <a:off x="1745650" y="4381230"/>
            <a:ext cx="2942897" cy="5615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accent1"/>
              </a:buClr>
            </a:pPr>
            <a:r>
              <a:rPr lang="en-US" sz="1400" i="1" dirty="0">
                <a:solidFill>
                  <a:sysClr val="windowText" lastClr="000000"/>
                </a:solidFill>
              </a:rPr>
              <a:t>Preliminary Implementation Phase Metric Measurement &amp; Payments</a:t>
            </a:r>
          </a:p>
        </p:txBody>
      </p:sp>
      <p:sp>
        <p:nvSpPr>
          <p:cNvPr id="11" name="Rectangle 10">
            <a:extLst>
              <a:ext uri="{FF2B5EF4-FFF2-40B4-BE49-F238E27FC236}">
                <a16:creationId xmlns:a16="http://schemas.microsoft.com/office/drawing/2014/main" id="{DEE23BD1-111C-D154-AE72-9169F2EF172E}"/>
              </a:ext>
            </a:extLst>
          </p:cNvPr>
          <p:cNvSpPr/>
          <p:nvPr/>
        </p:nvSpPr>
        <p:spPr>
          <a:xfrm>
            <a:off x="701961" y="5330687"/>
            <a:ext cx="10520813" cy="53144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chemeClr val="accent1"/>
              </a:buClr>
            </a:pPr>
            <a:r>
              <a:rPr lang="en-US" sz="1600" b="1" i="1" dirty="0">
                <a:solidFill>
                  <a:sysClr val="windowText" lastClr="000000"/>
                </a:solidFill>
              </a:rPr>
              <a:t>Note: </a:t>
            </a:r>
            <a:r>
              <a:rPr lang="en-US" sz="1600" i="1" dirty="0">
                <a:solidFill>
                  <a:sysClr val="windowText" lastClr="000000"/>
                </a:solidFill>
              </a:rPr>
              <a:t>Open applications will take place each spring until 2026. The next open application cycle will be in the spring of 2024. </a:t>
            </a:r>
          </a:p>
        </p:txBody>
      </p:sp>
    </p:spTree>
    <p:extLst>
      <p:ext uri="{BB962C8B-B14F-4D97-AF65-F5344CB8AC3E}">
        <p14:creationId xmlns:p14="http://schemas.microsoft.com/office/powerpoint/2010/main" val="3700613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8FFED-EFAA-DB23-6E7C-9C616FC09B9F}"/>
              </a:ext>
            </a:extLst>
          </p:cNvPr>
          <p:cNvSpPr>
            <a:spLocks noGrp="1"/>
          </p:cNvSpPr>
          <p:nvPr>
            <p:ph type="title"/>
          </p:nvPr>
        </p:nvSpPr>
        <p:spPr/>
        <p:txBody>
          <a:bodyPr>
            <a:normAutofit fontScale="90000"/>
          </a:bodyPr>
          <a:lstStyle/>
          <a:p>
            <a:r>
              <a:rPr lang="en-US" dirty="0">
                <a:solidFill>
                  <a:schemeClr val="accent5">
                    <a:lumMod val="75000"/>
                  </a:schemeClr>
                </a:solidFill>
              </a:rPr>
              <a:t>4. Contract Amendment Details </a:t>
            </a:r>
          </a:p>
        </p:txBody>
      </p:sp>
      <p:pic>
        <p:nvPicPr>
          <p:cNvPr id="3" name="Picture 2" descr="Children&amp;#39;s Trust Fund of Missouri | Missouri&amp;#39;s Foundation for Child Abuse  Prevention">
            <a:extLst>
              <a:ext uri="{FF2B5EF4-FFF2-40B4-BE49-F238E27FC236}">
                <a16:creationId xmlns:a16="http://schemas.microsoft.com/office/drawing/2014/main" id="{FA6E33DF-45EF-C296-78F4-3CDA2CAC58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3240" y="6339840"/>
            <a:ext cx="1792102" cy="32989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hildren&amp;#39;s Trust Fund of Missouri | Missouri&amp;#39;s Foundation for Child Abuse  Prevention">
            <a:extLst>
              <a:ext uri="{FF2B5EF4-FFF2-40B4-BE49-F238E27FC236}">
                <a16:creationId xmlns:a16="http://schemas.microsoft.com/office/drawing/2014/main" id="{43ECC8D3-F88C-CE64-134C-C30975910E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8556" y="5970972"/>
            <a:ext cx="3795907" cy="698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67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5E9C41-B597-D843-927A-C633368712DF}"/>
              </a:ext>
            </a:extLst>
          </p:cNvPr>
          <p:cNvSpPr>
            <a:spLocks noGrp="1"/>
          </p:cNvSpPr>
          <p:nvPr>
            <p:ph type="body" idx="1"/>
          </p:nvPr>
        </p:nvSpPr>
        <p:spPr/>
        <p:txBody>
          <a:bodyPr/>
          <a:lstStyle/>
          <a:p>
            <a:r>
              <a:rPr lang="en-US" dirty="0"/>
              <a:t>Table of contents</a:t>
            </a:r>
          </a:p>
        </p:txBody>
      </p:sp>
      <p:sp>
        <p:nvSpPr>
          <p:cNvPr id="3" name="Text Placeholder 2">
            <a:extLst>
              <a:ext uri="{FF2B5EF4-FFF2-40B4-BE49-F238E27FC236}">
                <a16:creationId xmlns:a16="http://schemas.microsoft.com/office/drawing/2014/main" id="{A4B596CA-5400-7246-96EB-6236603473AA}"/>
              </a:ext>
            </a:extLst>
          </p:cNvPr>
          <p:cNvSpPr>
            <a:spLocks noGrp="1"/>
          </p:cNvSpPr>
          <p:nvPr>
            <p:ph type="body" sz="half" idx="2"/>
          </p:nvPr>
        </p:nvSpPr>
        <p:spPr/>
        <p:txBody>
          <a:bodyPr/>
          <a:lstStyle/>
          <a:p>
            <a:r>
              <a:rPr lang="en-US" dirty="0"/>
              <a:t>Introduction &amp; Background</a:t>
            </a:r>
          </a:p>
          <a:p>
            <a:r>
              <a:rPr lang="en-US" dirty="0"/>
              <a:t>Preliminary Implementation Phase Updates</a:t>
            </a:r>
          </a:p>
          <a:p>
            <a:r>
              <a:rPr lang="en-US" dirty="0"/>
              <a:t>Full Implementation Phase: Metrics, Definitions, and Pricing</a:t>
            </a:r>
          </a:p>
          <a:p>
            <a:r>
              <a:rPr lang="en-US" dirty="0"/>
              <a:t>Application and Contracting Details</a:t>
            </a:r>
          </a:p>
          <a:p>
            <a:r>
              <a:rPr lang="en-US" dirty="0"/>
              <a:t>Q&amp;A</a:t>
            </a:r>
          </a:p>
        </p:txBody>
      </p:sp>
      <p:pic>
        <p:nvPicPr>
          <p:cNvPr id="7" name="Picture 6" descr="Children&amp;#39;s Trust Fund of Missouri | Missouri&amp;#39;s Foundation for Child Abuse  Prevention">
            <a:extLst>
              <a:ext uri="{FF2B5EF4-FFF2-40B4-BE49-F238E27FC236}">
                <a16:creationId xmlns:a16="http://schemas.microsoft.com/office/drawing/2014/main" id="{E63C8F02-F0F8-D6CF-C819-76E1E39D68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8556" y="5970972"/>
            <a:ext cx="3795907" cy="698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8418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ildren&amp;#39;s Trust Fund of Missouri | Missouri&amp;#39;s Foundation for Child Abuse  Prevention">
            <a:extLst>
              <a:ext uri="{FF2B5EF4-FFF2-40B4-BE49-F238E27FC236}">
                <a16:creationId xmlns:a16="http://schemas.microsoft.com/office/drawing/2014/main" id="{C6BE6006-ACE9-DD92-1316-105AC6CAD6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8556" y="5970972"/>
            <a:ext cx="3795907" cy="69876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5997B0B-1E9B-09AB-0130-85C1E4BC1B70}"/>
              </a:ext>
            </a:extLst>
          </p:cNvPr>
          <p:cNvSpPr>
            <a:spLocks noGrp="1"/>
          </p:cNvSpPr>
          <p:nvPr>
            <p:ph type="title"/>
          </p:nvPr>
        </p:nvSpPr>
        <p:spPr/>
        <p:txBody>
          <a:bodyPr>
            <a:normAutofit/>
          </a:bodyPr>
          <a:lstStyle/>
          <a:p>
            <a:r>
              <a:rPr lang="en-US" dirty="0"/>
              <a:t>Next Steps: ORC Application and contracting details</a:t>
            </a:r>
          </a:p>
        </p:txBody>
      </p:sp>
      <p:sp>
        <p:nvSpPr>
          <p:cNvPr id="3" name="Text Placeholder 2">
            <a:extLst>
              <a:ext uri="{FF2B5EF4-FFF2-40B4-BE49-F238E27FC236}">
                <a16:creationId xmlns:a16="http://schemas.microsoft.com/office/drawing/2014/main" id="{09401851-87A8-DD79-6FAB-CF1AAFFC11F4}"/>
              </a:ext>
            </a:extLst>
          </p:cNvPr>
          <p:cNvSpPr>
            <a:spLocks noGrp="1"/>
          </p:cNvSpPr>
          <p:nvPr>
            <p:ph type="body" sz="half" idx="2"/>
          </p:nvPr>
        </p:nvSpPr>
        <p:spPr>
          <a:xfrm>
            <a:off x="598818" y="710706"/>
            <a:ext cx="10962167" cy="336387"/>
          </a:xfrm>
        </p:spPr>
        <p:txBody>
          <a:bodyPr/>
          <a:lstStyle/>
          <a:p>
            <a:r>
              <a:rPr lang="en-US" sz="1800" dirty="0">
                <a:solidFill>
                  <a:schemeClr val="tx1"/>
                </a:solidFill>
              </a:rPr>
              <a:t>We’ve aimed to make the contract amendments straightforward as possible to complete.  The </a:t>
            </a:r>
            <a:r>
              <a:rPr lang="en-US" dirty="0"/>
              <a:t>deadline for HVAs to onboard is June </a:t>
            </a:r>
            <a:r>
              <a:rPr lang="en-US" dirty="0" smtClean="0"/>
              <a:t>7th, </a:t>
            </a:r>
            <a:r>
              <a:rPr lang="en-US" dirty="0"/>
              <a:t>2023. </a:t>
            </a:r>
            <a:endParaRPr lang="en-US" sz="1800" dirty="0">
              <a:solidFill>
                <a:schemeClr val="tx1"/>
              </a:solidFill>
            </a:endParaRPr>
          </a:p>
        </p:txBody>
      </p:sp>
      <p:sp>
        <p:nvSpPr>
          <p:cNvPr id="5" name="Text Placeholder 4">
            <a:extLst>
              <a:ext uri="{FF2B5EF4-FFF2-40B4-BE49-F238E27FC236}">
                <a16:creationId xmlns:a16="http://schemas.microsoft.com/office/drawing/2014/main" id="{E947DB40-3E3A-9866-F36C-B0107581073F}"/>
              </a:ext>
            </a:extLst>
          </p:cNvPr>
          <p:cNvSpPr>
            <a:spLocks noGrp="1"/>
          </p:cNvSpPr>
          <p:nvPr>
            <p:ph type="body" sz="half" idx="14"/>
          </p:nvPr>
        </p:nvSpPr>
        <p:spPr/>
        <p:txBody>
          <a:bodyPr/>
          <a:lstStyle/>
          <a:p>
            <a:endParaRPr lang="en-US" dirty="0"/>
          </a:p>
        </p:txBody>
      </p:sp>
      <p:sp>
        <p:nvSpPr>
          <p:cNvPr id="4" name="Rectangle 3">
            <a:extLst>
              <a:ext uri="{FF2B5EF4-FFF2-40B4-BE49-F238E27FC236}">
                <a16:creationId xmlns:a16="http://schemas.microsoft.com/office/drawing/2014/main" id="{7CB9C121-96EF-B111-78C9-EFF947828EA4}"/>
              </a:ext>
            </a:extLst>
          </p:cNvPr>
          <p:cNvSpPr/>
          <p:nvPr/>
        </p:nvSpPr>
        <p:spPr>
          <a:xfrm>
            <a:off x="1730033" y="1871862"/>
            <a:ext cx="9139072" cy="186692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spcBef>
                <a:spcPts val="600"/>
              </a:spcBef>
              <a:buClr>
                <a:schemeClr val="accent3"/>
              </a:buClr>
              <a:buFont typeface="Arial" panose="020B0604020202020204" pitchFamily="34" charset="0"/>
              <a:buChar char="•"/>
            </a:pPr>
            <a:r>
              <a:rPr lang="en-US" sz="1600" dirty="0">
                <a:solidFill>
                  <a:sysClr val="windowText" lastClr="000000"/>
                </a:solidFill>
              </a:rPr>
              <a:t>CTF will amend current contracts with HVAs to include the following:  </a:t>
            </a:r>
          </a:p>
          <a:p>
            <a:pPr marL="742950" lvl="1" indent="-285750">
              <a:spcBef>
                <a:spcPts val="600"/>
              </a:spcBef>
              <a:buClr>
                <a:schemeClr val="accent3"/>
              </a:buClr>
              <a:buFont typeface="Arial" panose="020B0604020202020204" pitchFamily="34" charset="0"/>
              <a:buChar char="•"/>
            </a:pPr>
            <a:r>
              <a:rPr lang="en-US" sz="1600" dirty="0">
                <a:solidFill>
                  <a:sysClr val="windowText" lastClr="000000"/>
                </a:solidFill>
              </a:rPr>
              <a:t>Full set of ORC metrics and associated pricing</a:t>
            </a:r>
          </a:p>
          <a:p>
            <a:pPr marL="742950" lvl="1" indent="-285750">
              <a:spcBef>
                <a:spcPts val="600"/>
              </a:spcBef>
              <a:buClr>
                <a:schemeClr val="accent3"/>
              </a:buClr>
              <a:buFont typeface="Arial" panose="020B0604020202020204" pitchFamily="34" charset="0"/>
              <a:buChar char="•"/>
            </a:pPr>
            <a:r>
              <a:rPr lang="en-US" sz="1600" dirty="0">
                <a:solidFill>
                  <a:sysClr val="windowText" lastClr="000000"/>
                </a:solidFill>
              </a:rPr>
              <a:t>Reporting requirements and schedule </a:t>
            </a:r>
          </a:p>
          <a:p>
            <a:pPr marL="742950" lvl="1" indent="-285750">
              <a:spcBef>
                <a:spcPts val="600"/>
              </a:spcBef>
              <a:buClr>
                <a:schemeClr val="accent3"/>
              </a:buClr>
              <a:buFont typeface="Arial" panose="020B0604020202020204" pitchFamily="34" charset="0"/>
              <a:buChar char="•"/>
            </a:pPr>
            <a:r>
              <a:rPr lang="en-US" sz="1600" dirty="0">
                <a:solidFill>
                  <a:sysClr val="windowText" lastClr="000000"/>
                </a:solidFill>
              </a:rPr>
              <a:t>Maximum incentive payments per HVA and use of funds</a:t>
            </a:r>
          </a:p>
          <a:p>
            <a:pPr marL="285750" indent="-285750">
              <a:spcBef>
                <a:spcPts val="600"/>
              </a:spcBef>
              <a:buClr>
                <a:schemeClr val="accent3"/>
              </a:buClr>
              <a:buFont typeface="Arial" panose="020B0604020202020204" pitchFamily="34" charset="0"/>
              <a:buChar char="•"/>
            </a:pPr>
            <a:r>
              <a:rPr lang="en-US" sz="1600" dirty="0">
                <a:solidFill>
                  <a:sysClr val="windowText" lastClr="000000"/>
                </a:solidFill>
              </a:rPr>
              <a:t>Contracts must be amended and signed prior to HVAs receiving payment. HVAs can expect contract amendments from CTF by June 2023 </a:t>
            </a:r>
          </a:p>
        </p:txBody>
      </p:sp>
      <p:sp>
        <p:nvSpPr>
          <p:cNvPr id="11" name="Rectangle 10">
            <a:extLst>
              <a:ext uri="{FF2B5EF4-FFF2-40B4-BE49-F238E27FC236}">
                <a16:creationId xmlns:a16="http://schemas.microsoft.com/office/drawing/2014/main" id="{0B7799ED-2381-8191-C45D-AD6A69D9471A}"/>
              </a:ext>
            </a:extLst>
          </p:cNvPr>
          <p:cNvSpPr/>
          <p:nvPr/>
        </p:nvSpPr>
        <p:spPr>
          <a:xfrm>
            <a:off x="1737270" y="1412111"/>
            <a:ext cx="9139072" cy="45975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accent1"/>
              </a:buClr>
            </a:pPr>
            <a:r>
              <a:rPr lang="en-US" b="1" dirty="0">
                <a:solidFill>
                  <a:schemeClr val="bg1"/>
                </a:solidFill>
              </a:rPr>
              <a:t>Contract Amendments</a:t>
            </a:r>
          </a:p>
        </p:txBody>
      </p:sp>
      <p:sp>
        <p:nvSpPr>
          <p:cNvPr id="9" name="Rectangle 8">
            <a:extLst>
              <a:ext uri="{FF2B5EF4-FFF2-40B4-BE49-F238E27FC236}">
                <a16:creationId xmlns:a16="http://schemas.microsoft.com/office/drawing/2014/main" id="{C1E1043C-F9BC-FBE4-6F5C-E6DAD818E639}"/>
              </a:ext>
            </a:extLst>
          </p:cNvPr>
          <p:cNvSpPr/>
          <p:nvPr/>
        </p:nvSpPr>
        <p:spPr>
          <a:xfrm>
            <a:off x="1737270" y="4263871"/>
            <a:ext cx="9124598" cy="158796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spcBef>
                <a:spcPts val="600"/>
              </a:spcBef>
              <a:buClr>
                <a:schemeClr val="accent3"/>
              </a:buClr>
              <a:buFont typeface="Arial" panose="020B0604020202020204" pitchFamily="34" charset="0"/>
              <a:buChar char="•"/>
            </a:pPr>
            <a:r>
              <a:rPr lang="en-US" sz="1600" dirty="0">
                <a:solidFill>
                  <a:sysClr val="windowText" lastClr="000000"/>
                </a:solidFill>
              </a:rPr>
              <a:t>Complete contract amendments </a:t>
            </a:r>
          </a:p>
          <a:p>
            <a:pPr marL="285750" indent="-285750">
              <a:spcBef>
                <a:spcPts val="600"/>
              </a:spcBef>
              <a:buClr>
                <a:schemeClr val="accent3"/>
              </a:buClr>
              <a:buFont typeface="Arial" panose="020B0604020202020204" pitchFamily="34" charset="0"/>
              <a:buChar char="•"/>
            </a:pPr>
            <a:r>
              <a:rPr lang="en-US" sz="1600" dirty="0">
                <a:solidFill>
                  <a:srgbClr val="222222"/>
                </a:solidFill>
              </a:rPr>
              <a:t>C</a:t>
            </a:r>
            <a:r>
              <a:rPr lang="en-US" sz="1600" b="0" i="0" dirty="0">
                <a:solidFill>
                  <a:srgbClr val="222222"/>
                </a:solidFill>
                <a:effectLst/>
              </a:rPr>
              <a:t>omplete the </a:t>
            </a:r>
            <a:r>
              <a:rPr lang="en-US" sz="1600" dirty="0">
                <a:solidFill>
                  <a:srgbClr val="222222"/>
                </a:solidFill>
              </a:rPr>
              <a:t>full implementation </a:t>
            </a:r>
            <a:r>
              <a:rPr lang="en-US" sz="1600" b="0" i="0" dirty="0">
                <a:solidFill>
                  <a:srgbClr val="222222"/>
                </a:solidFill>
                <a:effectLst/>
              </a:rPr>
              <a:t>REDCap training</a:t>
            </a:r>
            <a:r>
              <a:rPr lang="en-US" sz="1600" dirty="0">
                <a:solidFill>
                  <a:srgbClr val="222222"/>
                </a:solidFill>
              </a:rPr>
              <a:t>. Providers can expect to receive an updated REDCap training in June 2023.</a:t>
            </a:r>
            <a:endParaRPr lang="en-US" sz="1600" dirty="0">
              <a:solidFill>
                <a:sysClr val="windowText" lastClr="000000"/>
              </a:solidFill>
            </a:endParaRPr>
          </a:p>
          <a:p>
            <a:pPr marL="285750" indent="-285750">
              <a:spcBef>
                <a:spcPts val="600"/>
              </a:spcBef>
              <a:buClr>
                <a:schemeClr val="accent3"/>
              </a:buClr>
              <a:buFont typeface="Arial" panose="020B0604020202020204" pitchFamily="34" charset="0"/>
              <a:buChar char="•"/>
            </a:pPr>
            <a:r>
              <a:rPr lang="en-US" sz="1600" dirty="0">
                <a:solidFill>
                  <a:sysClr val="windowText" lastClr="000000"/>
                </a:solidFill>
              </a:rPr>
              <a:t>Begin data tracking on July 1, 2023. </a:t>
            </a:r>
          </a:p>
          <a:p>
            <a:pPr marL="285750" indent="-285750">
              <a:spcBef>
                <a:spcPts val="600"/>
              </a:spcBef>
              <a:buClr>
                <a:schemeClr val="accent3"/>
              </a:buClr>
              <a:buFont typeface="Arial" panose="020B0604020202020204" pitchFamily="34" charset="0"/>
              <a:buChar char="•"/>
            </a:pPr>
            <a:r>
              <a:rPr lang="en-US" sz="1600" dirty="0">
                <a:solidFill>
                  <a:schemeClr val="tx1"/>
                </a:solidFill>
              </a:rPr>
              <a:t>CTF will be scheduling regular engagement sessions to review quarterly ORC data </a:t>
            </a:r>
          </a:p>
        </p:txBody>
      </p:sp>
      <p:sp>
        <p:nvSpPr>
          <p:cNvPr id="10" name="Rectangle 9">
            <a:extLst>
              <a:ext uri="{FF2B5EF4-FFF2-40B4-BE49-F238E27FC236}">
                <a16:creationId xmlns:a16="http://schemas.microsoft.com/office/drawing/2014/main" id="{68E7D012-4C7D-CFEA-4047-6A5D93F8BE10}"/>
              </a:ext>
            </a:extLst>
          </p:cNvPr>
          <p:cNvSpPr/>
          <p:nvPr/>
        </p:nvSpPr>
        <p:spPr>
          <a:xfrm>
            <a:off x="1744507" y="3804120"/>
            <a:ext cx="9124598" cy="459751"/>
          </a:xfrm>
          <a:prstGeom prst="rect">
            <a:avLst/>
          </a:prstGeom>
          <a:solidFill>
            <a:schemeClr val="accent6">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accent1"/>
              </a:buClr>
            </a:pPr>
            <a:r>
              <a:rPr lang="en-US" b="1" dirty="0">
                <a:solidFill>
                  <a:schemeClr val="bg1"/>
                </a:solidFill>
              </a:rPr>
              <a:t>Next Steps for Participating HVAs</a:t>
            </a:r>
          </a:p>
        </p:txBody>
      </p:sp>
    </p:spTree>
    <p:extLst>
      <p:ext uri="{BB962C8B-B14F-4D97-AF65-F5344CB8AC3E}">
        <p14:creationId xmlns:p14="http://schemas.microsoft.com/office/powerpoint/2010/main" val="2228223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24240-5074-4B6C-B507-51B837ADE1C1}"/>
              </a:ext>
            </a:extLst>
          </p:cNvPr>
          <p:cNvSpPr>
            <a:spLocks noGrp="1"/>
          </p:cNvSpPr>
          <p:nvPr>
            <p:ph type="title"/>
          </p:nvPr>
        </p:nvSpPr>
        <p:spPr/>
        <p:txBody>
          <a:bodyPr/>
          <a:lstStyle/>
          <a:p>
            <a:r>
              <a:rPr lang="en-US" dirty="0">
                <a:solidFill>
                  <a:schemeClr val="accent1"/>
                </a:solidFill>
              </a:rPr>
              <a:t>6. Q&amp;A</a:t>
            </a:r>
          </a:p>
        </p:txBody>
      </p:sp>
      <p:pic>
        <p:nvPicPr>
          <p:cNvPr id="4" name="Picture 3" descr="Children&amp;#39;s Trust Fund of Missouri | Missouri&amp;#39;s Foundation for Child Abuse  Prevention">
            <a:extLst>
              <a:ext uri="{FF2B5EF4-FFF2-40B4-BE49-F238E27FC236}">
                <a16:creationId xmlns:a16="http://schemas.microsoft.com/office/drawing/2014/main" id="{1ACA9C40-651E-5334-FC56-946F6B03C1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8556" y="5970972"/>
            <a:ext cx="3795907" cy="698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444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2C9B4-71AA-2105-33C5-E3413099BA36}"/>
              </a:ext>
            </a:extLst>
          </p:cNvPr>
          <p:cNvSpPr>
            <a:spLocks noGrp="1"/>
          </p:cNvSpPr>
          <p:nvPr>
            <p:ph type="title"/>
          </p:nvPr>
        </p:nvSpPr>
        <p:spPr/>
        <p:txBody>
          <a:bodyPr/>
          <a:lstStyle/>
          <a:p>
            <a:r>
              <a:rPr lang="en-US" dirty="0"/>
              <a:t>Appendix</a:t>
            </a:r>
          </a:p>
        </p:txBody>
      </p:sp>
      <p:pic>
        <p:nvPicPr>
          <p:cNvPr id="4" name="Picture 3" descr="Children&amp;#39;s Trust Fund of Missouri | Missouri&amp;#39;s Foundation for Child Abuse  Prevention">
            <a:extLst>
              <a:ext uri="{FF2B5EF4-FFF2-40B4-BE49-F238E27FC236}">
                <a16:creationId xmlns:a16="http://schemas.microsoft.com/office/drawing/2014/main" id="{F41DBEA7-C22F-EC13-E608-F0A447A25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8556" y="5970972"/>
            <a:ext cx="3795907" cy="698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700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B5A5B-981D-61D1-DBFC-8AB1FE45DED4}"/>
              </a:ext>
            </a:extLst>
          </p:cNvPr>
          <p:cNvSpPr>
            <a:spLocks noGrp="1"/>
          </p:cNvSpPr>
          <p:nvPr>
            <p:ph type="title"/>
          </p:nvPr>
        </p:nvSpPr>
        <p:spPr/>
        <p:txBody>
          <a:bodyPr>
            <a:normAutofit fontScale="90000"/>
          </a:bodyPr>
          <a:lstStyle/>
          <a:p>
            <a:r>
              <a:rPr lang="en-US" u="sng" dirty="0">
                <a:solidFill>
                  <a:schemeClr val="tx2"/>
                </a:solidFill>
              </a:rPr>
              <a:t>Overview</a:t>
            </a:r>
            <a:r>
              <a:rPr lang="en-US" dirty="0">
                <a:solidFill>
                  <a:schemeClr val="tx2"/>
                </a:solidFill>
              </a:rPr>
              <a:t>: What Is an Outcomes Rate Card?</a:t>
            </a:r>
            <a:endParaRPr lang="en-US" dirty="0"/>
          </a:p>
        </p:txBody>
      </p:sp>
      <p:pic>
        <p:nvPicPr>
          <p:cNvPr id="3" name="Picture 2" descr="Children&amp;#39;s Trust Fund of Missouri | Missouri&amp;#39;s Foundation for Child Abuse  Prevention">
            <a:extLst>
              <a:ext uri="{FF2B5EF4-FFF2-40B4-BE49-F238E27FC236}">
                <a16:creationId xmlns:a16="http://schemas.microsoft.com/office/drawing/2014/main" id="{A66E5E80-E790-3513-7DE0-F20CD87598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8556" y="5970972"/>
            <a:ext cx="3795907" cy="698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880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D44563-2582-469D-85AF-8EE716F42FC9}"/>
              </a:ext>
            </a:extLst>
          </p:cNvPr>
          <p:cNvSpPr>
            <a:spLocks noGrp="1"/>
          </p:cNvSpPr>
          <p:nvPr>
            <p:ph type="title"/>
          </p:nvPr>
        </p:nvSpPr>
        <p:spPr/>
        <p:txBody>
          <a:bodyPr/>
          <a:lstStyle/>
          <a:p>
            <a:r>
              <a:rPr lang="en-US" dirty="0"/>
              <a:t>What is an outcomes rate card (ORC)?</a:t>
            </a:r>
          </a:p>
        </p:txBody>
      </p:sp>
      <p:sp>
        <p:nvSpPr>
          <p:cNvPr id="4" name="Text Placeholder 3">
            <a:extLst>
              <a:ext uri="{FF2B5EF4-FFF2-40B4-BE49-F238E27FC236}">
                <a16:creationId xmlns:a16="http://schemas.microsoft.com/office/drawing/2014/main" id="{9C3FE20C-7C2F-4B74-A53E-A30C078599A8}"/>
              </a:ext>
            </a:extLst>
          </p:cNvPr>
          <p:cNvSpPr>
            <a:spLocks noGrp="1"/>
          </p:cNvSpPr>
          <p:nvPr>
            <p:ph type="body" sz="half" idx="2"/>
          </p:nvPr>
        </p:nvSpPr>
        <p:spPr/>
        <p:txBody>
          <a:bodyPr/>
          <a:lstStyle/>
          <a:p>
            <a:endParaRPr lang="en-US" dirty="0"/>
          </a:p>
        </p:txBody>
      </p:sp>
      <p:sp>
        <p:nvSpPr>
          <p:cNvPr id="6" name="Rectangle: Rounded Corners 5">
            <a:extLst>
              <a:ext uri="{FF2B5EF4-FFF2-40B4-BE49-F238E27FC236}">
                <a16:creationId xmlns:a16="http://schemas.microsoft.com/office/drawing/2014/main" id="{D8D60E03-0FA8-4D0A-B307-40CBD585F6E5}"/>
              </a:ext>
            </a:extLst>
          </p:cNvPr>
          <p:cNvSpPr/>
          <p:nvPr/>
        </p:nvSpPr>
        <p:spPr>
          <a:xfrm>
            <a:off x="609600" y="1514475"/>
            <a:ext cx="10960100" cy="4171950"/>
          </a:xfrm>
          <a:prstGeom prst="roundRect">
            <a:avLst/>
          </a:prstGeom>
          <a:solidFill>
            <a:schemeClr val="bg2"/>
          </a:solidFill>
          <a:ln w="38100">
            <a:solidFill>
              <a:schemeClr val="accent3"/>
            </a:solidFill>
          </a:ln>
        </p:spPr>
        <p:style>
          <a:lnRef idx="2">
            <a:schemeClr val="accent1"/>
          </a:lnRef>
          <a:fillRef idx="1">
            <a:schemeClr val="lt1"/>
          </a:fillRef>
          <a:effectRef idx="0">
            <a:schemeClr val="accent1"/>
          </a:effectRef>
          <a:fontRef idx="minor">
            <a:schemeClr val="dk1"/>
          </a:fontRef>
        </p:style>
        <p:txBody>
          <a:bodyPr lIns="182880" tIns="182880" rIns="182880" bIns="91440" rtlCol="0" anchor="ctr"/>
          <a:lstStyle/>
          <a:p>
            <a:pPr algn="ctr">
              <a:lnSpc>
                <a:spcPct val="120000"/>
              </a:lnSpc>
              <a:spcBef>
                <a:spcPts val="600"/>
              </a:spcBef>
            </a:pPr>
            <a:r>
              <a:rPr lang="en-US" sz="2800" dirty="0">
                <a:solidFill>
                  <a:schemeClr val="tx1"/>
                </a:solidFill>
                <a:cs typeface="Arial" panose="020B0604020202020204" pitchFamily="34" charset="0"/>
              </a:rPr>
              <a:t>An </a:t>
            </a:r>
            <a:r>
              <a:rPr lang="en-US" sz="2800" b="1" dirty="0">
                <a:solidFill>
                  <a:schemeClr val="tx2"/>
                </a:solidFill>
                <a:cs typeface="Arial" panose="020B0604020202020204" pitchFamily="34" charset="0"/>
              </a:rPr>
              <a:t>outcomes</a:t>
            </a:r>
            <a:r>
              <a:rPr lang="en-US" sz="2800" dirty="0">
                <a:solidFill>
                  <a:schemeClr val="tx2"/>
                </a:solidFill>
                <a:cs typeface="Arial" panose="020B0604020202020204" pitchFamily="34" charset="0"/>
              </a:rPr>
              <a:t> </a:t>
            </a:r>
            <a:r>
              <a:rPr lang="en-US" sz="2800" b="1" dirty="0">
                <a:solidFill>
                  <a:schemeClr val="tx2"/>
                </a:solidFill>
                <a:cs typeface="Arial" panose="020B0604020202020204" pitchFamily="34" charset="0"/>
              </a:rPr>
              <a:t>rate card (ORC) </a:t>
            </a:r>
            <a:r>
              <a:rPr lang="en-US" sz="2800" dirty="0">
                <a:solidFill>
                  <a:schemeClr val="tx1"/>
                </a:solidFill>
                <a:cs typeface="Arial" panose="020B0604020202020204" pitchFamily="34" charset="0"/>
              </a:rPr>
              <a:t>is</a:t>
            </a:r>
            <a:r>
              <a:rPr lang="en-US" sz="2800" b="1" dirty="0">
                <a:solidFill>
                  <a:schemeClr val="tx1"/>
                </a:solidFill>
                <a:cs typeface="Arial" panose="020B0604020202020204" pitchFamily="34" charset="0"/>
              </a:rPr>
              <a:t> </a:t>
            </a:r>
            <a:r>
              <a:rPr lang="en-US" sz="2800" dirty="0">
                <a:solidFill>
                  <a:schemeClr val="tx1"/>
                </a:solidFill>
                <a:cs typeface="Arial" panose="020B0604020202020204" pitchFamily="34" charset="0"/>
              </a:rPr>
              <a:t>a </a:t>
            </a:r>
            <a:r>
              <a:rPr lang="en-US" sz="2800" b="1" dirty="0">
                <a:solidFill>
                  <a:schemeClr val="tx2"/>
                </a:solidFill>
                <a:cs typeface="Arial" panose="020B0604020202020204" pitchFamily="34" charset="0"/>
              </a:rPr>
              <a:t>outcomes-based contracting strategy</a:t>
            </a:r>
            <a:r>
              <a:rPr lang="en-US" sz="2800" b="1" dirty="0">
                <a:solidFill>
                  <a:schemeClr val="tx1"/>
                </a:solidFill>
                <a:cs typeface="Arial" panose="020B0604020202020204" pitchFamily="34" charset="0"/>
              </a:rPr>
              <a:t> </a:t>
            </a:r>
            <a:r>
              <a:rPr lang="en-US" sz="2800" dirty="0">
                <a:solidFill>
                  <a:schemeClr val="tx1"/>
                </a:solidFill>
                <a:cs typeface="Arial" panose="020B0604020202020204" pitchFamily="34" charset="0"/>
              </a:rPr>
              <a:t>by which an outcome payor (government agency and/or a philanthropy) defines priority impact areas, or a </a:t>
            </a:r>
            <a:r>
              <a:rPr lang="en-US" sz="2800" b="1" dirty="0">
                <a:solidFill>
                  <a:schemeClr val="tx2"/>
                </a:solidFill>
                <a:cs typeface="Arial" panose="020B0604020202020204" pitchFamily="34" charset="0"/>
              </a:rPr>
              <a:t>“menu of outcomes,”</a:t>
            </a:r>
            <a:r>
              <a:rPr lang="en-US" sz="2800" b="1" dirty="0">
                <a:solidFill>
                  <a:schemeClr val="tx1"/>
                </a:solidFill>
                <a:cs typeface="Arial" panose="020B0604020202020204" pitchFamily="34" charset="0"/>
              </a:rPr>
              <a:t> </a:t>
            </a:r>
            <a:r>
              <a:rPr lang="en-US" sz="2800" dirty="0">
                <a:solidFill>
                  <a:schemeClr val="tx1"/>
                </a:solidFill>
                <a:cs typeface="Arial" panose="020B0604020202020204" pitchFamily="34" charset="0"/>
              </a:rPr>
              <a:t>it wishes to incentivize and the</a:t>
            </a:r>
            <a:r>
              <a:rPr lang="en-US" sz="2800" b="1" dirty="0">
                <a:solidFill>
                  <a:schemeClr val="tx1"/>
                </a:solidFill>
                <a:cs typeface="Arial" panose="020B0604020202020204" pitchFamily="34" charset="0"/>
              </a:rPr>
              <a:t> </a:t>
            </a:r>
            <a:r>
              <a:rPr lang="en-US" sz="2800" b="1" dirty="0">
                <a:solidFill>
                  <a:schemeClr val="tx2"/>
                </a:solidFill>
                <a:cs typeface="Arial" panose="020B0604020202020204" pitchFamily="34" charset="0"/>
              </a:rPr>
              <a:t>amount it is willing to pay </a:t>
            </a:r>
            <a:r>
              <a:rPr lang="en-US" sz="2800" dirty="0">
                <a:solidFill>
                  <a:schemeClr val="tx1"/>
                </a:solidFill>
                <a:cs typeface="Arial" panose="020B0604020202020204" pitchFamily="34" charset="0"/>
              </a:rPr>
              <a:t>(price) each time a given outcome is achieved. Rate card payments act as an incentive for</a:t>
            </a:r>
            <a:r>
              <a:rPr lang="en-US" sz="2800" b="1" dirty="0">
                <a:solidFill>
                  <a:schemeClr val="tx1"/>
                </a:solidFill>
                <a:cs typeface="Arial" panose="020B0604020202020204" pitchFamily="34" charset="0"/>
              </a:rPr>
              <a:t> </a:t>
            </a:r>
            <a:r>
              <a:rPr lang="en-US" sz="2800" b="1" dirty="0">
                <a:solidFill>
                  <a:schemeClr val="tx2"/>
                </a:solidFill>
                <a:cs typeface="Arial" panose="020B0604020202020204" pitchFamily="34" charset="0"/>
              </a:rPr>
              <a:t>provider activities that lead to outcome achievement.</a:t>
            </a:r>
          </a:p>
        </p:txBody>
      </p:sp>
      <p:pic>
        <p:nvPicPr>
          <p:cNvPr id="2" name="Picture 1" descr="Children&amp;#39;s Trust Fund of Missouri | Missouri&amp;#39;s Foundation for Child Abuse  Prevention">
            <a:extLst>
              <a:ext uri="{FF2B5EF4-FFF2-40B4-BE49-F238E27FC236}">
                <a16:creationId xmlns:a16="http://schemas.microsoft.com/office/drawing/2014/main" id="{8F834744-306B-A912-77E6-F131B6B19B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8556" y="5983164"/>
            <a:ext cx="3795907" cy="698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8894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ildren&amp;#39;s Trust Fund of Missouri | Missouri&amp;#39;s Foundation for Child Abuse  Prevention">
            <a:extLst>
              <a:ext uri="{FF2B5EF4-FFF2-40B4-BE49-F238E27FC236}">
                <a16:creationId xmlns:a16="http://schemas.microsoft.com/office/drawing/2014/main" id="{9F9F2D71-7E0C-FFD1-22CA-E45DD54E32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8556" y="5970972"/>
            <a:ext cx="3795907" cy="698765"/>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Rounded Corners 23">
            <a:extLst>
              <a:ext uri="{FF2B5EF4-FFF2-40B4-BE49-F238E27FC236}">
                <a16:creationId xmlns:a16="http://schemas.microsoft.com/office/drawing/2014/main" id="{CB228B97-F619-47D2-97AE-0767D1210933}"/>
              </a:ext>
            </a:extLst>
          </p:cNvPr>
          <p:cNvSpPr/>
          <p:nvPr/>
        </p:nvSpPr>
        <p:spPr>
          <a:xfrm>
            <a:off x="9041748" y="1002820"/>
            <a:ext cx="2553810" cy="3044534"/>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r>
              <a:rPr lang="en-US" dirty="0"/>
              <a:t>Providers can use incentive funds for allowable activities, as determined by the government and their agencies</a:t>
            </a:r>
          </a:p>
        </p:txBody>
      </p:sp>
      <p:sp>
        <p:nvSpPr>
          <p:cNvPr id="23" name="Rectangle: Rounded Corners 22">
            <a:extLst>
              <a:ext uri="{FF2B5EF4-FFF2-40B4-BE49-F238E27FC236}">
                <a16:creationId xmlns:a16="http://schemas.microsoft.com/office/drawing/2014/main" id="{23C9421D-2A48-4E3A-B924-773D005FFDC7}"/>
              </a:ext>
            </a:extLst>
          </p:cNvPr>
          <p:cNvSpPr/>
          <p:nvPr/>
        </p:nvSpPr>
        <p:spPr>
          <a:xfrm>
            <a:off x="6214099" y="1002820"/>
            <a:ext cx="2553810" cy="3044534"/>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r>
              <a:rPr lang="en-US" dirty="0"/>
              <a:t>Government (or similar agency) disburses funds for metric achievements across the network of providers</a:t>
            </a:r>
          </a:p>
        </p:txBody>
      </p:sp>
      <p:sp>
        <p:nvSpPr>
          <p:cNvPr id="22" name="Rectangle: Rounded Corners 21">
            <a:extLst>
              <a:ext uri="{FF2B5EF4-FFF2-40B4-BE49-F238E27FC236}">
                <a16:creationId xmlns:a16="http://schemas.microsoft.com/office/drawing/2014/main" id="{F548FBEF-7106-42C1-B4A5-8344F4FCF131}"/>
              </a:ext>
            </a:extLst>
          </p:cNvPr>
          <p:cNvSpPr/>
          <p:nvPr/>
        </p:nvSpPr>
        <p:spPr>
          <a:xfrm>
            <a:off x="3386450" y="1002820"/>
            <a:ext cx="2553810" cy="3044534"/>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Government (or similar agency) receives data and determines if metrics are achieved</a:t>
            </a:r>
          </a:p>
        </p:txBody>
      </p:sp>
      <p:sp>
        <p:nvSpPr>
          <p:cNvPr id="21" name="Rectangle: Rounded Corners 20">
            <a:extLst>
              <a:ext uri="{FF2B5EF4-FFF2-40B4-BE49-F238E27FC236}">
                <a16:creationId xmlns:a16="http://schemas.microsoft.com/office/drawing/2014/main" id="{69BDBB61-1332-4FF5-95DC-A7C9BEA4140A}"/>
              </a:ext>
            </a:extLst>
          </p:cNvPr>
          <p:cNvSpPr/>
          <p:nvPr/>
        </p:nvSpPr>
        <p:spPr>
          <a:xfrm>
            <a:off x="558801" y="1002820"/>
            <a:ext cx="2553810" cy="3044534"/>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Providers deliver services to families and record activities in data collection tool</a:t>
            </a:r>
          </a:p>
        </p:txBody>
      </p:sp>
      <p:sp>
        <p:nvSpPr>
          <p:cNvPr id="3" name="Title 2">
            <a:extLst>
              <a:ext uri="{FF2B5EF4-FFF2-40B4-BE49-F238E27FC236}">
                <a16:creationId xmlns:a16="http://schemas.microsoft.com/office/drawing/2014/main" id="{4AD44563-2582-469D-85AF-8EE716F42FC9}"/>
              </a:ext>
            </a:extLst>
          </p:cNvPr>
          <p:cNvSpPr>
            <a:spLocks noGrp="1"/>
          </p:cNvSpPr>
          <p:nvPr>
            <p:ph type="title"/>
          </p:nvPr>
        </p:nvSpPr>
        <p:spPr/>
        <p:txBody>
          <a:bodyPr/>
          <a:lstStyle/>
          <a:p>
            <a:r>
              <a:rPr lang="en-US" dirty="0"/>
              <a:t>How does an ORC work?</a:t>
            </a:r>
          </a:p>
        </p:txBody>
      </p:sp>
      <p:sp>
        <p:nvSpPr>
          <p:cNvPr id="20" name="Rectangle 19">
            <a:extLst>
              <a:ext uri="{FF2B5EF4-FFF2-40B4-BE49-F238E27FC236}">
                <a16:creationId xmlns:a16="http://schemas.microsoft.com/office/drawing/2014/main" id="{7D84781A-B895-4063-BAF2-0DEF48534E16}"/>
              </a:ext>
            </a:extLst>
          </p:cNvPr>
          <p:cNvSpPr/>
          <p:nvPr/>
        </p:nvSpPr>
        <p:spPr>
          <a:xfrm>
            <a:off x="438150" y="1469751"/>
            <a:ext cx="11258549" cy="356013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cs typeface="Arial" panose="020B0604020202020204" pitchFamily="34" charset="0"/>
            </a:endParaRPr>
          </a:p>
        </p:txBody>
      </p:sp>
      <p:sp>
        <p:nvSpPr>
          <p:cNvPr id="25" name="Arrow: Curved Up 24">
            <a:extLst>
              <a:ext uri="{FF2B5EF4-FFF2-40B4-BE49-F238E27FC236}">
                <a16:creationId xmlns:a16="http://schemas.microsoft.com/office/drawing/2014/main" id="{DBDD3725-58C7-4D2F-A122-E7839D1D5454}"/>
              </a:ext>
            </a:extLst>
          </p:cNvPr>
          <p:cNvSpPr/>
          <p:nvPr/>
        </p:nvSpPr>
        <p:spPr>
          <a:xfrm>
            <a:off x="2917231" y="4047354"/>
            <a:ext cx="736156" cy="463315"/>
          </a:xfrm>
          <a:prstGeom prst="curvedUpArrow">
            <a:avLst/>
          </a:prstGeom>
          <a:solidFill>
            <a:schemeClr val="tx2">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Rectangle 31">
            <a:extLst>
              <a:ext uri="{FF2B5EF4-FFF2-40B4-BE49-F238E27FC236}">
                <a16:creationId xmlns:a16="http://schemas.microsoft.com/office/drawing/2014/main" id="{6939DAF8-3171-4FA3-8ACF-17C169200223}"/>
              </a:ext>
            </a:extLst>
          </p:cNvPr>
          <p:cNvSpPr/>
          <p:nvPr/>
        </p:nvSpPr>
        <p:spPr>
          <a:xfrm>
            <a:off x="438149" y="4679951"/>
            <a:ext cx="11258550" cy="1281937"/>
          </a:xfrm>
          <a:prstGeom prst="rect">
            <a:avLst/>
          </a:prstGeom>
          <a:solidFill>
            <a:schemeClr val="bg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000" dirty="0">
                <a:solidFill>
                  <a:schemeClr val="tx1"/>
                </a:solidFill>
                <a:cs typeface="Arial" panose="020B0604020202020204" pitchFamily="34" charset="0"/>
              </a:rPr>
              <a:t>The ORC </a:t>
            </a:r>
            <a:r>
              <a:rPr lang="en-US" sz="2000" b="1" dirty="0">
                <a:solidFill>
                  <a:schemeClr val="tx2"/>
                </a:solidFill>
                <a:cs typeface="Arial" panose="020B0604020202020204" pitchFamily="34" charset="0"/>
              </a:rPr>
              <a:t>drives system-level change </a:t>
            </a:r>
            <a:r>
              <a:rPr lang="en-US" sz="2000" dirty="0">
                <a:solidFill>
                  <a:schemeClr val="tx1"/>
                </a:solidFill>
                <a:cs typeface="Arial" panose="020B0604020202020204" pitchFamily="34" charset="0"/>
              </a:rPr>
              <a:t>by providing </a:t>
            </a:r>
            <a:r>
              <a:rPr lang="en-US" sz="2000" b="1" dirty="0">
                <a:solidFill>
                  <a:schemeClr val="tx2"/>
                </a:solidFill>
                <a:cs typeface="Arial" panose="020B0604020202020204" pitchFamily="34" charset="0"/>
              </a:rPr>
              <a:t>incentive payments to providers </a:t>
            </a:r>
            <a:r>
              <a:rPr lang="en-US" sz="2000" dirty="0">
                <a:solidFill>
                  <a:schemeClr val="tx1"/>
                </a:solidFill>
                <a:cs typeface="Arial" panose="020B0604020202020204" pitchFamily="34" charset="0"/>
              </a:rPr>
              <a:t>for achieving outcomes and </a:t>
            </a:r>
            <a:r>
              <a:rPr lang="en-US" sz="2000" b="1" dirty="0">
                <a:solidFill>
                  <a:schemeClr val="tx2"/>
                </a:solidFill>
                <a:cs typeface="Arial" panose="020B0604020202020204" pitchFamily="34" charset="0"/>
              </a:rPr>
              <a:t>encourages collaboration </a:t>
            </a:r>
            <a:r>
              <a:rPr lang="en-US" sz="2000" dirty="0">
                <a:solidFill>
                  <a:schemeClr val="tx1"/>
                </a:solidFill>
                <a:cs typeface="Arial" panose="020B0604020202020204" pitchFamily="34" charset="0"/>
              </a:rPr>
              <a:t>across funders, providers, and other critical stakeholders</a:t>
            </a:r>
          </a:p>
        </p:txBody>
      </p:sp>
      <p:sp>
        <p:nvSpPr>
          <p:cNvPr id="33" name="Arrow: Curved Up 32">
            <a:extLst>
              <a:ext uri="{FF2B5EF4-FFF2-40B4-BE49-F238E27FC236}">
                <a16:creationId xmlns:a16="http://schemas.microsoft.com/office/drawing/2014/main" id="{D62280A8-D6C3-407A-97C0-6830AD474BCA}"/>
              </a:ext>
            </a:extLst>
          </p:cNvPr>
          <p:cNvSpPr/>
          <p:nvPr/>
        </p:nvSpPr>
        <p:spPr>
          <a:xfrm>
            <a:off x="5814211" y="4047354"/>
            <a:ext cx="736156" cy="463315"/>
          </a:xfrm>
          <a:prstGeom prst="curvedUpArrow">
            <a:avLst/>
          </a:prstGeom>
          <a:solidFill>
            <a:schemeClr val="tx2">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4" name="Arrow: Curved Up 33">
            <a:extLst>
              <a:ext uri="{FF2B5EF4-FFF2-40B4-BE49-F238E27FC236}">
                <a16:creationId xmlns:a16="http://schemas.microsoft.com/office/drawing/2014/main" id="{C3E3B939-87B3-48DF-9444-B86DECC92CD9}"/>
              </a:ext>
            </a:extLst>
          </p:cNvPr>
          <p:cNvSpPr/>
          <p:nvPr/>
        </p:nvSpPr>
        <p:spPr>
          <a:xfrm>
            <a:off x="8711191" y="4047354"/>
            <a:ext cx="736156" cy="463315"/>
          </a:xfrm>
          <a:prstGeom prst="curvedUpArrow">
            <a:avLst/>
          </a:prstGeom>
          <a:solidFill>
            <a:schemeClr val="tx2">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7" name="Graphic 16">
            <a:extLst>
              <a:ext uri="{FF2B5EF4-FFF2-40B4-BE49-F238E27FC236}">
                <a16:creationId xmlns:a16="http://schemas.microsoft.com/office/drawing/2014/main" id="{0514AB95-C93C-6B5C-38F9-17106955C940}"/>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533954" y="1123182"/>
            <a:ext cx="528066" cy="704088"/>
          </a:xfrm>
          <a:prstGeom prst="rect">
            <a:avLst/>
          </a:prstGeom>
        </p:spPr>
      </p:pic>
      <p:pic>
        <p:nvPicPr>
          <p:cNvPr id="18" name="Graphic 17">
            <a:extLst>
              <a:ext uri="{FF2B5EF4-FFF2-40B4-BE49-F238E27FC236}">
                <a16:creationId xmlns:a16="http://schemas.microsoft.com/office/drawing/2014/main" id="{4C36C65D-03FB-D725-11F0-0055B2D5B8E4}"/>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4261019" y="1209246"/>
            <a:ext cx="704088" cy="704088"/>
          </a:xfrm>
          <a:prstGeom prst="rect">
            <a:avLst/>
          </a:prstGeom>
        </p:spPr>
      </p:pic>
      <p:pic>
        <p:nvPicPr>
          <p:cNvPr id="19" name="Graphic 18">
            <a:extLst>
              <a:ext uri="{FF2B5EF4-FFF2-40B4-BE49-F238E27FC236}">
                <a16:creationId xmlns:a16="http://schemas.microsoft.com/office/drawing/2014/main" id="{9B42D27F-1018-FD90-B78E-D37438399BFE}"/>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9966609" y="1279655"/>
            <a:ext cx="704088" cy="563270"/>
          </a:xfrm>
          <a:prstGeom prst="rect">
            <a:avLst/>
          </a:prstGeom>
        </p:spPr>
      </p:pic>
      <p:pic>
        <p:nvPicPr>
          <p:cNvPr id="26" name="Graphic 25">
            <a:extLst>
              <a:ext uri="{FF2B5EF4-FFF2-40B4-BE49-F238E27FC236}">
                <a16:creationId xmlns:a16="http://schemas.microsoft.com/office/drawing/2014/main" id="{FA8D8AF2-D9AC-34C0-7E27-E95FBDD86D19}"/>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7138960" y="1279655"/>
            <a:ext cx="704088" cy="563270"/>
          </a:xfrm>
          <a:prstGeom prst="rect">
            <a:avLst/>
          </a:prstGeom>
        </p:spPr>
      </p:pic>
    </p:spTree>
    <p:extLst>
      <p:ext uri="{BB962C8B-B14F-4D97-AF65-F5344CB8AC3E}">
        <p14:creationId xmlns:p14="http://schemas.microsoft.com/office/powerpoint/2010/main" val="18109755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B0569-674B-449A-A258-11314162E450}"/>
              </a:ext>
            </a:extLst>
          </p:cNvPr>
          <p:cNvSpPr>
            <a:spLocks noGrp="1"/>
          </p:cNvSpPr>
          <p:nvPr>
            <p:ph type="title"/>
          </p:nvPr>
        </p:nvSpPr>
        <p:spPr/>
        <p:txBody>
          <a:bodyPr>
            <a:normAutofit fontScale="90000"/>
          </a:bodyPr>
          <a:lstStyle/>
          <a:p>
            <a:r>
              <a:rPr lang="en-US" dirty="0">
                <a:solidFill>
                  <a:schemeClr val="accent4"/>
                </a:solidFill>
              </a:rPr>
              <a:t>Statewide Home Visiting Outcomes Rate Card Overview</a:t>
            </a:r>
          </a:p>
        </p:txBody>
      </p:sp>
      <p:pic>
        <p:nvPicPr>
          <p:cNvPr id="3" name="Picture 2" descr="Children&amp;#39;s Trust Fund of Missouri | Missouri&amp;#39;s Foundation for Child Abuse  Prevention">
            <a:extLst>
              <a:ext uri="{FF2B5EF4-FFF2-40B4-BE49-F238E27FC236}">
                <a16:creationId xmlns:a16="http://schemas.microsoft.com/office/drawing/2014/main" id="{C73B06A1-1AFC-6B06-67FF-218D3C321E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8556" y="5970972"/>
            <a:ext cx="3795907" cy="698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2754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86E17-07E5-F617-8D82-3681D3F50482}"/>
              </a:ext>
            </a:extLst>
          </p:cNvPr>
          <p:cNvSpPr>
            <a:spLocks noGrp="1"/>
          </p:cNvSpPr>
          <p:nvPr>
            <p:ph type="title"/>
          </p:nvPr>
        </p:nvSpPr>
        <p:spPr/>
        <p:txBody>
          <a:bodyPr>
            <a:normAutofit/>
          </a:bodyPr>
          <a:lstStyle/>
          <a:p>
            <a:r>
              <a:rPr lang="en-US" dirty="0"/>
              <a:t>Where We started: enhancing home visiting in Missouri</a:t>
            </a:r>
          </a:p>
        </p:txBody>
      </p:sp>
      <p:sp>
        <p:nvSpPr>
          <p:cNvPr id="3" name="Text Placeholder 2">
            <a:extLst>
              <a:ext uri="{FF2B5EF4-FFF2-40B4-BE49-F238E27FC236}">
                <a16:creationId xmlns:a16="http://schemas.microsoft.com/office/drawing/2014/main" id="{DEC87A6A-335F-CB04-9D3C-AC657D28E1CF}"/>
              </a:ext>
            </a:extLst>
          </p:cNvPr>
          <p:cNvSpPr>
            <a:spLocks noGrp="1"/>
          </p:cNvSpPr>
          <p:nvPr>
            <p:ph type="body" sz="half" idx="2"/>
          </p:nvPr>
        </p:nvSpPr>
        <p:spPr/>
        <p:txBody>
          <a:bodyPr/>
          <a:lstStyle/>
          <a:p>
            <a:r>
              <a:rPr lang="en-US" sz="1800" dirty="0">
                <a:solidFill>
                  <a:sysClr val="windowText" lastClr="000000"/>
                </a:solidFill>
              </a:rPr>
              <a:t>CTF’s 2019 home visiting (HV) report identified areas of improvement in the HV system to more effectively reach families and improve the health and safety of Missouri children</a:t>
            </a:r>
          </a:p>
        </p:txBody>
      </p:sp>
      <p:sp>
        <p:nvSpPr>
          <p:cNvPr id="7" name="Text Placeholder 6">
            <a:extLst>
              <a:ext uri="{FF2B5EF4-FFF2-40B4-BE49-F238E27FC236}">
                <a16:creationId xmlns:a16="http://schemas.microsoft.com/office/drawing/2014/main" id="{EB4A0D2F-CA41-2342-D246-05E3BDB63865}"/>
              </a:ext>
            </a:extLst>
          </p:cNvPr>
          <p:cNvSpPr>
            <a:spLocks noGrp="1"/>
          </p:cNvSpPr>
          <p:nvPr>
            <p:ph type="body" sz="half" idx="14"/>
          </p:nvPr>
        </p:nvSpPr>
        <p:spPr/>
        <p:txBody>
          <a:bodyPr/>
          <a:lstStyle/>
          <a:p>
            <a:endParaRPr lang="en-US" dirty="0"/>
          </a:p>
        </p:txBody>
      </p:sp>
      <p:pic>
        <p:nvPicPr>
          <p:cNvPr id="6" name="Picture 5">
            <a:extLst>
              <a:ext uri="{FF2B5EF4-FFF2-40B4-BE49-F238E27FC236}">
                <a16:creationId xmlns:a16="http://schemas.microsoft.com/office/drawing/2014/main" id="{A0D292EE-B53C-DE97-09BA-D29B63604C63}"/>
              </a:ext>
            </a:extLst>
          </p:cNvPr>
          <p:cNvPicPr>
            <a:picLocks noChangeAspect="1"/>
          </p:cNvPicPr>
          <p:nvPr/>
        </p:nvPicPr>
        <p:blipFill>
          <a:blip r:embed="rId2"/>
          <a:stretch>
            <a:fillRect/>
          </a:stretch>
        </p:blipFill>
        <p:spPr>
          <a:xfrm>
            <a:off x="1606826" y="1503664"/>
            <a:ext cx="3515138" cy="4550999"/>
          </a:xfrm>
          <a:prstGeom prst="rect">
            <a:avLst/>
          </a:prstGeom>
          <a:ln>
            <a:solidFill>
              <a:schemeClr val="accent1"/>
            </a:solidFill>
          </a:ln>
          <a:effectLst>
            <a:outerShdw blurRad="50800" dist="38100" dir="2700000" sx="101000" sy="101000" algn="tl" rotWithShape="0">
              <a:prstClr val="black">
                <a:alpha val="40000"/>
              </a:prstClr>
            </a:outerShdw>
          </a:effectLst>
        </p:spPr>
      </p:pic>
      <p:sp>
        <p:nvSpPr>
          <p:cNvPr id="10" name="Speech Bubble: Rectangle with Corners Rounded 9">
            <a:extLst>
              <a:ext uri="{FF2B5EF4-FFF2-40B4-BE49-F238E27FC236}">
                <a16:creationId xmlns:a16="http://schemas.microsoft.com/office/drawing/2014/main" id="{31680EE0-134B-EB0B-8BF6-CEA470D03DE0}"/>
              </a:ext>
            </a:extLst>
          </p:cNvPr>
          <p:cNvSpPr/>
          <p:nvPr/>
        </p:nvSpPr>
        <p:spPr>
          <a:xfrm>
            <a:off x="5754757" y="1739745"/>
            <a:ext cx="5665718" cy="4228743"/>
          </a:xfrm>
          <a:prstGeom prst="wedgeRoundRectCallout">
            <a:avLst>
              <a:gd name="adj1" fmla="val -60998"/>
              <a:gd name="adj2" fmla="val -26324"/>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buClr>
                <a:schemeClr val="accent1"/>
              </a:buClr>
            </a:pPr>
            <a:r>
              <a:rPr lang="en-US" sz="1600" b="1" i="1" dirty="0">
                <a:solidFill>
                  <a:sysClr val="windowText" lastClr="000000"/>
                </a:solidFill>
              </a:rPr>
              <a:t>Recommendations include…</a:t>
            </a:r>
          </a:p>
          <a:p>
            <a:pPr marL="285750" indent="-285750" algn="l">
              <a:spcAft>
                <a:spcPts val="600"/>
              </a:spcAft>
              <a:buClr>
                <a:schemeClr val="accent1"/>
              </a:buClr>
              <a:buFont typeface="Arial" panose="020B0604020202020204" pitchFamily="34" charset="0"/>
              <a:buChar char="•"/>
            </a:pPr>
            <a:r>
              <a:rPr lang="en-US" sz="1600" dirty="0">
                <a:solidFill>
                  <a:sysClr val="windowText" lastClr="000000"/>
                </a:solidFill>
              </a:rPr>
              <a:t>Create a Pay for Success model to incentivize effective service delivery and promote coordinated private investments</a:t>
            </a:r>
          </a:p>
          <a:p>
            <a:pPr marL="285750" indent="-285750" algn="l">
              <a:spcAft>
                <a:spcPts val="600"/>
              </a:spcAft>
              <a:buClr>
                <a:schemeClr val="accent1"/>
              </a:buClr>
              <a:buFont typeface="Arial" panose="020B0604020202020204" pitchFamily="34" charset="0"/>
              <a:buChar char="•"/>
            </a:pPr>
            <a:r>
              <a:rPr lang="en-US" sz="1600" dirty="0">
                <a:solidFill>
                  <a:sysClr val="windowText" lastClr="000000"/>
                </a:solidFill>
              </a:rPr>
              <a:t>Develop a coordinated approach to prioritize and equitably allocate home visiting funding</a:t>
            </a:r>
          </a:p>
          <a:p>
            <a:pPr marL="285750" indent="-285750" algn="l">
              <a:spcAft>
                <a:spcPts val="600"/>
              </a:spcAft>
              <a:buClr>
                <a:schemeClr val="accent1"/>
              </a:buClr>
              <a:buFont typeface="Arial" panose="020B0604020202020204" pitchFamily="34" charset="0"/>
              <a:buChar char="•"/>
            </a:pPr>
            <a:r>
              <a:rPr lang="en-US" sz="1600" dirty="0">
                <a:solidFill>
                  <a:sysClr val="windowText" lastClr="000000"/>
                </a:solidFill>
              </a:rPr>
              <a:t>Increase stakeholder collaboration across the state</a:t>
            </a:r>
          </a:p>
          <a:p>
            <a:pPr marL="285750" indent="-285750" algn="l">
              <a:spcAft>
                <a:spcPts val="600"/>
              </a:spcAft>
              <a:buClr>
                <a:schemeClr val="accent1"/>
              </a:buClr>
              <a:buFont typeface="Arial" panose="020B0604020202020204" pitchFamily="34" charset="0"/>
              <a:buChar char="•"/>
            </a:pPr>
            <a:r>
              <a:rPr lang="en-US" sz="1600" dirty="0">
                <a:solidFill>
                  <a:sysClr val="windowText" lastClr="000000"/>
                </a:solidFill>
              </a:rPr>
              <a:t>Increase access and awareness of home visiting services for families who may benefit from them</a:t>
            </a:r>
          </a:p>
          <a:p>
            <a:pPr marL="285750" indent="-285750" algn="l">
              <a:spcAft>
                <a:spcPts val="600"/>
              </a:spcAft>
              <a:buClr>
                <a:schemeClr val="accent1"/>
              </a:buClr>
              <a:buFont typeface="Arial" panose="020B0604020202020204" pitchFamily="34" charset="0"/>
              <a:buChar char="•"/>
            </a:pPr>
            <a:r>
              <a:rPr lang="en-US" sz="1600" dirty="0">
                <a:solidFill>
                  <a:sysClr val="windowText" lastClr="000000"/>
                </a:solidFill>
              </a:rPr>
              <a:t>Enhance data collection efforts to better make data-informed decisions and demonstrate the effectiveness of home visiting programs in MO </a:t>
            </a:r>
          </a:p>
        </p:txBody>
      </p:sp>
      <p:pic>
        <p:nvPicPr>
          <p:cNvPr id="5" name="Picture 4" descr="Children&amp;#39;s Trust Fund of Missouri | Missouri&amp;#39;s Foundation for Child Abuse  Prevention">
            <a:extLst>
              <a:ext uri="{FF2B5EF4-FFF2-40B4-BE49-F238E27FC236}">
                <a16:creationId xmlns:a16="http://schemas.microsoft.com/office/drawing/2014/main" id="{91BB1493-1CD8-B471-A289-9E8B5535D5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8556" y="5970972"/>
            <a:ext cx="3795907" cy="698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7636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ildren&amp;#39;s Trust Fund of Missouri | Missouri&amp;#39;s Foundation for Child Abuse  Prevention">
            <a:extLst>
              <a:ext uri="{FF2B5EF4-FFF2-40B4-BE49-F238E27FC236}">
                <a16:creationId xmlns:a16="http://schemas.microsoft.com/office/drawing/2014/main" id="{29B95F1E-E885-3648-CBF5-3951230FF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8556" y="5970972"/>
            <a:ext cx="3795907" cy="6987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ontent Placeholder 6">
            <a:extLst>
              <a:ext uri="{FF2B5EF4-FFF2-40B4-BE49-F238E27FC236}">
                <a16:creationId xmlns:a16="http://schemas.microsoft.com/office/drawing/2014/main" id="{41A51675-74E4-204E-DC5C-CF88A49B0267}"/>
              </a:ext>
            </a:extLst>
          </p:cNvPr>
          <p:cNvGraphicFramePr>
            <a:graphicFrameLocks/>
          </p:cNvGraphicFramePr>
          <p:nvPr>
            <p:extLst>
              <p:ext uri="{D42A27DB-BD31-4B8C-83A1-F6EECF244321}">
                <p14:modId xmlns:p14="http://schemas.microsoft.com/office/powerpoint/2010/main" val="3417875194"/>
              </p:ext>
            </p:extLst>
          </p:nvPr>
        </p:nvGraphicFramePr>
        <p:xfrm>
          <a:off x="1971424" y="972889"/>
          <a:ext cx="8249152" cy="50558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8" name="Straight Arrow Connector 7">
            <a:extLst>
              <a:ext uri="{FF2B5EF4-FFF2-40B4-BE49-F238E27FC236}">
                <a16:creationId xmlns:a16="http://schemas.microsoft.com/office/drawing/2014/main" id="{8EAD5ADC-F4DA-5384-8871-B90FCA44AB4A}"/>
              </a:ext>
            </a:extLst>
          </p:cNvPr>
          <p:cNvCxnSpPr>
            <a:cxnSpLocks/>
          </p:cNvCxnSpPr>
          <p:nvPr/>
        </p:nvCxnSpPr>
        <p:spPr>
          <a:xfrm flipH="1" flipV="1">
            <a:off x="2932771" y="2592593"/>
            <a:ext cx="1005840" cy="823930"/>
          </a:xfrm>
          <a:prstGeom prst="straightConnector1">
            <a:avLst/>
          </a:prstGeom>
          <a:noFill/>
          <a:ln w="6350" cap="flat" cmpd="sng" algn="ctr">
            <a:solidFill>
              <a:schemeClr val="accent2"/>
            </a:solidFill>
            <a:prstDash val="solid"/>
            <a:miter lim="800000"/>
            <a:tailEnd type="triangle"/>
          </a:ln>
          <a:effectLst/>
        </p:spPr>
      </p:cxnSp>
      <p:sp>
        <p:nvSpPr>
          <p:cNvPr id="2" name="Title 1">
            <a:extLst>
              <a:ext uri="{FF2B5EF4-FFF2-40B4-BE49-F238E27FC236}">
                <a16:creationId xmlns:a16="http://schemas.microsoft.com/office/drawing/2014/main" id="{48F60BEC-B75F-3DC2-922D-742626413D4F}"/>
              </a:ext>
            </a:extLst>
          </p:cNvPr>
          <p:cNvSpPr>
            <a:spLocks noGrp="1"/>
          </p:cNvSpPr>
          <p:nvPr>
            <p:ph type="title"/>
          </p:nvPr>
        </p:nvSpPr>
        <p:spPr/>
        <p:txBody>
          <a:bodyPr/>
          <a:lstStyle/>
          <a:p>
            <a:r>
              <a:rPr lang="en-US" dirty="0"/>
              <a:t>Building an ideal hv system in Missouri</a:t>
            </a:r>
          </a:p>
        </p:txBody>
      </p:sp>
      <p:sp>
        <p:nvSpPr>
          <p:cNvPr id="3" name="Text Placeholder 2">
            <a:extLst>
              <a:ext uri="{FF2B5EF4-FFF2-40B4-BE49-F238E27FC236}">
                <a16:creationId xmlns:a16="http://schemas.microsoft.com/office/drawing/2014/main" id="{B5EF7DE6-B5B6-B0D5-8A13-9A25EC7F2F53}"/>
              </a:ext>
            </a:extLst>
          </p:cNvPr>
          <p:cNvSpPr>
            <a:spLocks noGrp="1"/>
          </p:cNvSpPr>
          <p:nvPr>
            <p:ph type="body" sz="half" idx="2"/>
          </p:nvPr>
        </p:nvSpPr>
        <p:spPr/>
        <p:txBody>
          <a:bodyPr/>
          <a:lstStyle/>
          <a:p>
            <a:r>
              <a:rPr lang="en-US" dirty="0"/>
              <a:t>CTF’s vision for the HV system in Missouri includes…</a:t>
            </a:r>
          </a:p>
        </p:txBody>
      </p:sp>
      <p:sp>
        <p:nvSpPr>
          <p:cNvPr id="9" name="Text Placeholder 8">
            <a:extLst>
              <a:ext uri="{FF2B5EF4-FFF2-40B4-BE49-F238E27FC236}">
                <a16:creationId xmlns:a16="http://schemas.microsoft.com/office/drawing/2014/main" id="{3221B84A-FC48-7832-6C30-F623E9C214F5}"/>
              </a:ext>
            </a:extLst>
          </p:cNvPr>
          <p:cNvSpPr>
            <a:spLocks noGrp="1"/>
          </p:cNvSpPr>
          <p:nvPr>
            <p:ph type="body" sz="half" idx="14"/>
          </p:nvPr>
        </p:nvSpPr>
        <p:spPr/>
        <p:txBody>
          <a:bodyPr/>
          <a:lstStyle/>
          <a:p>
            <a:endParaRPr lang="en-US" dirty="0"/>
          </a:p>
        </p:txBody>
      </p:sp>
      <p:sp>
        <p:nvSpPr>
          <p:cNvPr id="7" name="Rectangle 6">
            <a:extLst>
              <a:ext uri="{FF2B5EF4-FFF2-40B4-BE49-F238E27FC236}">
                <a16:creationId xmlns:a16="http://schemas.microsoft.com/office/drawing/2014/main" id="{33421888-B867-DC55-F3A2-608C2CE4CED3}"/>
              </a:ext>
            </a:extLst>
          </p:cNvPr>
          <p:cNvSpPr/>
          <p:nvPr/>
        </p:nvSpPr>
        <p:spPr>
          <a:xfrm>
            <a:off x="353123" y="1195484"/>
            <a:ext cx="3676389" cy="1304801"/>
          </a:xfrm>
          <a:custGeom>
            <a:avLst/>
            <a:gdLst>
              <a:gd name="connsiteX0" fmla="*/ 0 w 3676389"/>
              <a:gd name="connsiteY0" fmla="*/ 0 h 1304801"/>
              <a:gd name="connsiteX1" fmla="*/ 3676389 w 3676389"/>
              <a:gd name="connsiteY1" fmla="*/ 0 h 1304801"/>
              <a:gd name="connsiteX2" fmla="*/ 3676389 w 3676389"/>
              <a:gd name="connsiteY2" fmla="*/ 1304801 h 1304801"/>
              <a:gd name="connsiteX3" fmla="*/ 0 w 3676389"/>
              <a:gd name="connsiteY3" fmla="*/ 1304801 h 1304801"/>
              <a:gd name="connsiteX4" fmla="*/ 0 w 3676389"/>
              <a:gd name="connsiteY4" fmla="*/ 0 h 1304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6389" h="1304801" extrusionOk="0">
                <a:moveTo>
                  <a:pt x="0" y="0"/>
                </a:moveTo>
                <a:cubicBezTo>
                  <a:pt x="1630661" y="-5264"/>
                  <a:pt x="2958299" y="84467"/>
                  <a:pt x="3676389" y="0"/>
                </a:cubicBezTo>
                <a:cubicBezTo>
                  <a:pt x="3636317" y="181500"/>
                  <a:pt x="3626014" y="735286"/>
                  <a:pt x="3676389" y="1304801"/>
                </a:cubicBezTo>
                <a:cubicBezTo>
                  <a:pt x="3131464" y="1411121"/>
                  <a:pt x="548323" y="1297152"/>
                  <a:pt x="0" y="1304801"/>
                </a:cubicBezTo>
                <a:cubicBezTo>
                  <a:pt x="-88204" y="1057132"/>
                  <a:pt x="86865" y="470135"/>
                  <a:pt x="0" y="0"/>
                </a:cubicBezTo>
                <a:close/>
              </a:path>
            </a:pathLst>
          </a:custGeom>
          <a:noFill/>
          <a:ln w="12700" cap="flat" cmpd="sng" algn="ctr">
            <a:solidFill>
              <a:schemeClr val="accent2"/>
            </a:solidFill>
            <a:prstDash val="solid"/>
            <a:miter lim="800000"/>
            <a:extLst>
              <a:ext uri="{C807C97D-BFC1-408E-A445-0C87EB9F89A2}">
                <ask:lineSketchStyleProps xmlns:ask="http://schemas.microsoft.com/office/drawing/2018/sketchyshapes" xmlns="" sd="2650216993">
                  <a:prstGeom prst="rect">
                    <a:avLst/>
                  </a:prstGeom>
                  <ask:type>
                    <ask:lineSketchCurved/>
                  </ask:type>
                </ask:lineSketchStyleProps>
              </a:ext>
            </a:extLst>
          </a:ln>
          <a:effectLst/>
        </p:spPr>
        <p:txBody>
          <a:bodyPr rtlCol="0" anchor="ctr"/>
          <a:lstStyle/>
          <a:p>
            <a:pPr marR="0" lvl="0" defTabSz="914400" eaLnBrk="1" fontAlgn="auto" latinLnBrk="0" hangingPunct="1">
              <a:lnSpc>
                <a:spcPct val="100000"/>
              </a:lnSpc>
              <a:spcBef>
                <a:spcPts val="0"/>
              </a:spcBef>
              <a:spcAft>
                <a:spcPts val="0"/>
              </a:spcAft>
              <a:buClr>
                <a:srgbClr val="004D71"/>
              </a:buClr>
              <a:buSzTx/>
              <a:tabLst/>
              <a:defRPr/>
            </a:pPr>
            <a:r>
              <a:rPr kumimoji="0" lang="en-US" sz="1400" b="0" i="1" u="none" strike="noStrike" kern="0" cap="none" spc="0" normalizeH="0" baseline="0" noProof="0" dirty="0">
                <a:ln>
                  <a:noFill/>
                </a:ln>
                <a:solidFill>
                  <a:sysClr val="windowText" lastClr="000000"/>
                </a:solidFill>
                <a:effectLst/>
                <a:uLnTx/>
                <a:uFillTx/>
                <a:latin typeface="Calibri" panose="020F0502020204030204"/>
                <a:ea typeface="+mn-ea"/>
                <a:cs typeface="+mn-cs"/>
              </a:rPr>
              <a:t>Unified system built on a foundation of </a:t>
            </a:r>
            <a:r>
              <a:rPr kumimoji="0" lang="en-US" sz="1400" b="1" i="1" u="none" strike="noStrike" kern="0" cap="none" spc="0" normalizeH="0" baseline="0" noProof="0" dirty="0">
                <a:ln>
                  <a:noFill/>
                </a:ln>
                <a:solidFill>
                  <a:schemeClr val="accent2"/>
                </a:solidFill>
                <a:effectLst/>
                <a:uLnTx/>
                <a:uFillTx/>
                <a:latin typeface="Calibri" panose="020F0502020204030204"/>
                <a:ea typeface="+mn-ea"/>
                <a:cs typeface="+mn-cs"/>
              </a:rPr>
              <a:t>collaboration, strategic planning, and partnership </a:t>
            </a:r>
            <a:r>
              <a:rPr kumimoji="0" lang="en-US" sz="1400" b="0" i="1" u="none" strike="noStrike" kern="0" cap="none" spc="0" normalizeH="0" baseline="0" noProof="0" dirty="0">
                <a:ln>
                  <a:noFill/>
                </a:ln>
                <a:solidFill>
                  <a:sysClr val="windowText" lastClr="000000"/>
                </a:solidFill>
                <a:effectLst/>
                <a:uLnTx/>
                <a:uFillTx/>
                <a:latin typeface="Calibri" panose="020F0502020204030204"/>
                <a:ea typeface="+mn-ea"/>
                <a:cs typeface="+mn-cs"/>
              </a:rPr>
              <a:t>across public and private system stakeholders</a:t>
            </a:r>
          </a:p>
        </p:txBody>
      </p:sp>
      <p:sp>
        <p:nvSpPr>
          <p:cNvPr id="13" name="Rectangle 12">
            <a:extLst>
              <a:ext uri="{FF2B5EF4-FFF2-40B4-BE49-F238E27FC236}">
                <a16:creationId xmlns:a16="http://schemas.microsoft.com/office/drawing/2014/main" id="{0951968C-C0C4-276A-CA6B-320503E3F7B7}"/>
              </a:ext>
            </a:extLst>
          </p:cNvPr>
          <p:cNvSpPr/>
          <p:nvPr/>
        </p:nvSpPr>
        <p:spPr>
          <a:xfrm>
            <a:off x="7893310" y="1055631"/>
            <a:ext cx="3676389" cy="1304801"/>
          </a:xfrm>
          <a:custGeom>
            <a:avLst/>
            <a:gdLst>
              <a:gd name="connsiteX0" fmla="*/ 0 w 3676389"/>
              <a:gd name="connsiteY0" fmla="*/ 0 h 1304801"/>
              <a:gd name="connsiteX1" fmla="*/ 3676389 w 3676389"/>
              <a:gd name="connsiteY1" fmla="*/ 0 h 1304801"/>
              <a:gd name="connsiteX2" fmla="*/ 3676389 w 3676389"/>
              <a:gd name="connsiteY2" fmla="*/ 1304801 h 1304801"/>
              <a:gd name="connsiteX3" fmla="*/ 0 w 3676389"/>
              <a:gd name="connsiteY3" fmla="*/ 1304801 h 1304801"/>
              <a:gd name="connsiteX4" fmla="*/ 0 w 3676389"/>
              <a:gd name="connsiteY4" fmla="*/ 0 h 1304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6389" h="1304801" extrusionOk="0">
                <a:moveTo>
                  <a:pt x="0" y="0"/>
                </a:moveTo>
                <a:cubicBezTo>
                  <a:pt x="1630661" y="-5264"/>
                  <a:pt x="2958299" y="84467"/>
                  <a:pt x="3676389" y="0"/>
                </a:cubicBezTo>
                <a:cubicBezTo>
                  <a:pt x="3636317" y="181500"/>
                  <a:pt x="3626014" y="735286"/>
                  <a:pt x="3676389" y="1304801"/>
                </a:cubicBezTo>
                <a:cubicBezTo>
                  <a:pt x="3131464" y="1411121"/>
                  <a:pt x="548323" y="1297152"/>
                  <a:pt x="0" y="1304801"/>
                </a:cubicBezTo>
                <a:cubicBezTo>
                  <a:pt x="-88204" y="1057132"/>
                  <a:pt x="86865" y="470135"/>
                  <a:pt x="0" y="0"/>
                </a:cubicBezTo>
                <a:close/>
              </a:path>
            </a:pathLst>
          </a:custGeom>
          <a:noFill/>
          <a:ln w="12700" cap="flat" cmpd="sng" algn="ctr">
            <a:solidFill>
              <a:schemeClr val="tx2"/>
            </a:solidFill>
            <a:prstDash val="solid"/>
            <a:miter lim="800000"/>
            <a:extLst>
              <a:ext uri="{C807C97D-BFC1-408E-A445-0C87EB9F89A2}">
                <ask:lineSketchStyleProps xmlns:ask="http://schemas.microsoft.com/office/drawing/2018/sketchyshapes" xmlns="" sd="2650216993">
                  <a:prstGeom prst="rect">
                    <a:avLst/>
                  </a:prstGeom>
                  <ask:type>
                    <ask:lineSketchCurved/>
                  </ask:type>
                </ask:lineSketchStyleProps>
              </a:ext>
            </a:extLst>
          </a:ln>
          <a:effectLst/>
        </p:spPr>
        <p:txBody>
          <a:bodyPr rtlCol="0" anchor="ctr"/>
          <a:lstStyle/>
          <a:p>
            <a:pPr marR="0" lvl="0" defTabSz="914400" eaLnBrk="1" fontAlgn="auto" latinLnBrk="0" hangingPunct="1">
              <a:lnSpc>
                <a:spcPct val="100000"/>
              </a:lnSpc>
              <a:spcBef>
                <a:spcPts val="0"/>
              </a:spcBef>
              <a:spcAft>
                <a:spcPts val="0"/>
              </a:spcAft>
              <a:buClr>
                <a:srgbClr val="004D71"/>
              </a:buClr>
              <a:buSzTx/>
              <a:tabLst/>
              <a:defRPr/>
            </a:pPr>
            <a:r>
              <a:rPr kumimoji="0" lang="en-US" sz="1400" b="0" i="1" u="none" strike="noStrike" kern="0" cap="none" spc="0" normalizeH="0" baseline="0" noProof="0" dirty="0">
                <a:ln>
                  <a:noFill/>
                </a:ln>
                <a:solidFill>
                  <a:sysClr val="windowText" lastClr="000000"/>
                </a:solidFill>
                <a:effectLst/>
                <a:uLnTx/>
                <a:uFillTx/>
                <a:latin typeface="Calibri" panose="020F0502020204030204"/>
                <a:ea typeface="+mn-ea"/>
                <a:cs typeface="+mn-cs"/>
              </a:rPr>
              <a:t>MO HV resources </a:t>
            </a:r>
            <a:r>
              <a:rPr lang="en-US" sz="1400" i="1" kern="0" dirty="0">
                <a:solidFill>
                  <a:sysClr val="windowText" lastClr="000000"/>
                </a:solidFill>
                <a:latin typeface="Calibri" panose="020F0502020204030204"/>
              </a:rPr>
              <a:t>fund a </a:t>
            </a:r>
            <a:r>
              <a:rPr kumimoji="0" lang="en-US" sz="1400" b="0" i="1" u="none" strike="noStrike" kern="0" cap="none" spc="0" normalizeH="0" baseline="0" noProof="0" dirty="0">
                <a:ln>
                  <a:noFill/>
                </a:ln>
                <a:solidFill>
                  <a:sysClr val="windowText" lastClr="000000"/>
                </a:solidFill>
                <a:effectLst/>
                <a:uLnTx/>
                <a:uFillTx/>
                <a:latin typeface="Calibri" panose="020F0502020204030204"/>
                <a:ea typeface="+mn-ea"/>
                <a:cs typeface="+mn-cs"/>
              </a:rPr>
              <a:t>network of </a:t>
            </a:r>
            <a:r>
              <a:rPr lang="en-US" sz="1400" b="1" i="1" kern="0" dirty="0">
                <a:solidFill>
                  <a:schemeClr val="accent3"/>
                </a:solidFill>
                <a:latin typeface="Calibri" panose="020F0502020204030204"/>
              </a:rPr>
              <a:t>HVAs</a:t>
            </a:r>
            <a:r>
              <a:rPr kumimoji="0" lang="en-US" sz="1400" b="1" i="1" u="none" strike="noStrike" kern="0" cap="none" spc="0" normalizeH="0" baseline="0" noProof="0" dirty="0">
                <a:ln>
                  <a:noFill/>
                </a:ln>
                <a:solidFill>
                  <a:schemeClr val="accent3"/>
                </a:solidFill>
                <a:effectLst/>
                <a:uLnTx/>
                <a:uFillTx/>
                <a:latin typeface="Calibri" panose="020F0502020204030204"/>
                <a:ea typeface="+mn-ea"/>
                <a:cs typeface="+mn-cs"/>
              </a:rPr>
              <a:t>, selected based on their real-time effectiveness</a:t>
            </a:r>
            <a:r>
              <a:rPr kumimoji="0" lang="en-US" sz="1400" b="0" i="1" u="none" strike="noStrike" kern="0" cap="none" spc="0" normalizeH="0" baseline="0" noProof="0" dirty="0">
                <a:ln>
                  <a:noFill/>
                </a:ln>
                <a:solidFill>
                  <a:sysClr val="windowText" lastClr="000000"/>
                </a:solidFill>
                <a:effectLst/>
                <a:uLnTx/>
                <a:uFillTx/>
                <a:latin typeface="Calibri" panose="020F0502020204030204"/>
                <a:ea typeface="+mn-ea"/>
                <a:cs typeface="+mn-cs"/>
              </a:rPr>
              <a:t>, with an eye towards performance, population served, community integration, etc.</a:t>
            </a:r>
          </a:p>
        </p:txBody>
      </p:sp>
      <p:sp>
        <p:nvSpPr>
          <p:cNvPr id="14" name="Rectangle 13">
            <a:extLst>
              <a:ext uri="{FF2B5EF4-FFF2-40B4-BE49-F238E27FC236}">
                <a16:creationId xmlns:a16="http://schemas.microsoft.com/office/drawing/2014/main" id="{85D8AC55-6E47-A3A3-E9C5-D9925EB0492E}"/>
              </a:ext>
            </a:extLst>
          </p:cNvPr>
          <p:cNvSpPr/>
          <p:nvPr/>
        </p:nvSpPr>
        <p:spPr>
          <a:xfrm>
            <a:off x="7893311" y="4463780"/>
            <a:ext cx="3676389" cy="1304801"/>
          </a:xfrm>
          <a:custGeom>
            <a:avLst/>
            <a:gdLst>
              <a:gd name="connsiteX0" fmla="*/ 0 w 3676389"/>
              <a:gd name="connsiteY0" fmla="*/ 0 h 1304801"/>
              <a:gd name="connsiteX1" fmla="*/ 3676389 w 3676389"/>
              <a:gd name="connsiteY1" fmla="*/ 0 h 1304801"/>
              <a:gd name="connsiteX2" fmla="*/ 3676389 w 3676389"/>
              <a:gd name="connsiteY2" fmla="*/ 1304801 h 1304801"/>
              <a:gd name="connsiteX3" fmla="*/ 0 w 3676389"/>
              <a:gd name="connsiteY3" fmla="*/ 1304801 h 1304801"/>
              <a:gd name="connsiteX4" fmla="*/ 0 w 3676389"/>
              <a:gd name="connsiteY4" fmla="*/ 0 h 1304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6389" h="1304801" extrusionOk="0">
                <a:moveTo>
                  <a:pt x="0" y="0"/>
                </a:moveTo>
                <a:cubicBezTo>
                  <a:pt x="1630661" y="-5264"/>
                  <a:pt x="2958299" y="84467"/>
                  <a:pt x="3676389" y="0"/>
                </a:cubicBezTo>
                <a:cubicBezTo>
                  <a:pt x="3636317" y="181500"/>
                  <a:pt x="3626014" y="735286"/>
                  <a:pt x="3676389" y="1304801"/>
                </a:cubicBezTo>
                <a:cubicBezTo>
                  <a:pt x="3131464" y="1411121"/>
                  <a:pt x="548323" y="1297152"/>
                  <a:pt x="0" y="1304801"/>
                </a:cubicBezTo>
                <a:cubicBezTo>
                  <a:pt x="-88204" y="1057132"/>
                  <a:pt x="86865" y="470135"/>
                  <a:pt x="0" y="0"/>
                </a:cubicBezTo>
                <a:close/>
              </a:path>
            </a:pathLst>
          </a:custGeom>
          <a:noFill/>
          <a:ln w="12700" cap="flat" cmpd="sng" algn="ctr">
            <a:solidFill>
              <a:schemeClr val="accent4"/>
            </a:solidFill>
            <a:prstDash val="solid"/>
            <a:miter lim="800000"/>
            <a:extLst>
              <a:ext uri="{C807C97D-BFC1-408E-A445-0C87EB9F89A2}">
                <ask:lineSketchStyleProps xmlns:ask="http://schemas.microsoft.com/office/drawing/2018/sketchyshapes" xmlns="" sd="2650216993">
                  <a:prstGeom prst="rect">
                    <a:avLst/>
                  </a:prstGeom>
                  <ask:type>
                    <ask:lineSketchCurved/>
                  </ask:type>
                </ask:lineSketchStyleProps>
              </a:ext>
            </a:extLst>
          </a:ln>
          <a:effectLst/>
        </p:spPr>
        <p:txBody>
          <a:bodyPr rtlCol="0" anchor="ctr"/>
          <a:lstStyle/>
          <a:p>
            <a:pPr marR="0" lvl="0" defTabSz="914400" eaLnBrk="1" fontAlgn="auto" latinLnBrk="0" hangingPunct="1">
              <a:lnSpc>
                <a:spcPct val="100000"/>
              </a:lnSpc>
              <a:spcBef>
                <a:spcPts val="0"/>
              </a:spcBef>
              <a:spcAft>
                <a:spcPts val="0"/>
              </a:spcAft>
              <a:buClr>
                <a:srgbClr val="004D71"/>
              </a:buClr>
              <a:buSzTx/>
              <a:tabLst/>
              <a:defRPr/>
            </a:pPr>
            <a:r>
              <a:rPr kumimoji="0" lang="en-US" sz="1400" b="1" i="1" u="none" strike="noStrike" kern="0" cap="none" spc="0" normalizeH="0" baseline="0" noProof="0" dirty="0">
                <a:ln>
                  <a:noFill/>
                </a:ln>
                <a:solidFill>
                  <a:schemeClr val="accent4"/>
                </a:solidFill>
                <a:effectLst/>
                <a:uLnTx/>
                <a:uFillTx/>
                <a:latin typeface="Calibri" panose="020F0502020204030204"/>
                <a:ea typeface="+mn-ea"/>
                <a:cs typeface="+mn-cs"/>
              </a:rPr>
              <a:t>Standardized data collection </a:t>
            </a:r>
            <a:r>
              <a:rPr kumimoji="0" lang="en-US" sz="1400" b="0" i="1" u="none" strike="noStrike" kern="0" cap="none" spc="0" normalizeH="0" baseline="0" noProof="0" dirty="0">
                <a:ln>
                  <a:noFill/>
                </a:ln>
                <a:solidFill>
                  <a:sysClr val="windowText" lastClr="000000"/>
                </a:solidFill>
                <a:effectLst/>
                <a:uLnTx/>
                <a:uFillTx/>
                <a:latin typeface="Calibri" panose="020F0502020204030204"/>
                <a:ea typeface="+mn-ea"/>
                <a:cs typeface="+mn-cs"/>
              </a:rPr>
              <a:t>across all </a:t>
            </a:r>
            <a:r>
              <a:rPr lang="en-US" sz="1400" i="1" kern="0" dirty="0">
                <a:solidFill>
                  <a:sysClr val="windowText" lastClr="000000"/>
                </a:solidFill>
                <a:latin typeface="Calibri" panose="020F0502020204030204"/>
              </a:rPr>
              <a:t>HVAs</a:t>
            </a:r>
            <a:r>
              <a:rPr kumimoji="0" lang="en-US" sz="1400" b="0" i="1" u="none" strike="noStrike" kern="0" cap="none" spc="0" normalizeH="0" baseline="0" noProof="0" dirty="0">
                <a:ln>
                  <a:noFill/>
                </a:ln>
                <a:solidFill>
                  <a:sysClr val="windowText" lastClr="000000"/>
                </a:solidFill>
                <a:effectLst/>
                <a:uLnTx/>
                <a:uFillTx/>
                <a:latin typeface="Calibri" panose="020F0502020204030204"/>
                <a:ea typeface="+mn-ea"/>
                <a:cs typeface="+mn-cs"/>
              </a:rPr>
              <a:t> </a:t>
            </a:r>
            <a:r>
              <a:rPr lang="en-US" sz="1400" i="1" kern="0" dirty="0">
                <a:solidFill>
                  <a:sysClr val="windowText" lastClr="000000"/>
                </a:solidFill>
                <a:latin typeface="Calibri" panose="020F0502020204030204"/>
              </a:rPr>
              <a:t>and continuous quality improvement and training efforts</a:t>
            </a:r>
          </a:p>
        </p:txBody>
      </p:sp>
      <p:sp>
        <p:nvSpPr>
          <p:cNvPr id="15" name="Rectangle 14">
            <a:extLst>
              <a:ext uri="{FF2B5EF4-FFF2-40B4-BE49-F238E27FC236}">
                <a16:creationId xmlns:a16="http://schemas.microsoft.com/office/drawing/2014/main" id="{04579436-4812-A70B-DB25-4D6FF12B0453}"/>
              </a:ext>
            </a:extLst>
          </p:cNvPr>
          <p:cNvSpPr/>
          <p:nvPr/>
        </p:nvSpPr>
        <p:spPr>
          <a:xfrm>
            <a:off x="353123" y="4463779"/>
            <a:ext cx="3676389" cy="1304801"/>
          </a:xfrm>
          <a:custGeom>
            <a:avLst/>
            <a:gdLst>
              <a:gd name="connsiteX0" fmla="*/ 0 w 3676389"/>
              <a:gd name="connsiteY0" fmla="*/ 0 h 1304801"/>
              <a:gd name="connsiteX1" fmla="*/ 3676389 w 3676389"/>
              <a:gd name="connsiteY1" fmla="*/ 0 h 1304801"/>
              <a:gd name="connsiteX2" fmla="*/ 3676389 w 3676389"/>
              <a:gd name="connsiteY2" fmla="*/ 1304801 h 1304801"/>
              <a:gd name="connsiteX3" fmla="*/ 0 w 3676389"/>
              <a:gd name="connsiteY3" fmla="*/ 1304801 h 1304801"/>
              <a:gd name="connsiteX4" fmla="*/ 0 w 3676389"/>
              <a:gd name="connsiteY4" fmla="*/ 0 h 1304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6389" h="1304801" extrusionOk="0">
                <a:moveTo>
                  <a:pt x="0" y="0"/>
                </a:moveTo>
                <a:cubicBezTo>
                  <a:pt x="1630661" y="-5264"/>
                  <a:pt x="2958299" y="84467"/>
                  <a:pt x="3676389" y="0"/>
                </a:cubicBezTo>
                <a:cubicBezTo>
                  <a:pt x="3636317" y="181500"/>
                  <a:pt x="3626014" y="735286"/>
                  <a:pt x="3676389" y="1304801"/>
                </a:cubicBezTo>
                <a:cubicBezTo>
                  <a:pt x="3131464" y="1411121"/>
                  <a:pt x="548323" y="1297152"/>
                  <a:pt x="0" y="1304801"/>
                </a:cubicBezTo>
                <a:cubicBezTo>
                  <a:pt x="-88204" y="1057132"/>
                  <a:pt x="86865" y="470135"/>
                  <a:pt x="0" y="0"/>
                </a:cubicBezTo>
                <a:close/>
              </a:path>
            </a:pathLst>
          </a:custGeom>
          <a:noFill/>
          <a:ln w="12700" cap="flat" cmpd="sng" algn="ctr">
            <a:solidFill>
              <a:schemeClr val="accent5"/>
            </a:solidFill>
            <a:prstDash val="solid"/>
            <a:miter lim="800000"/>
            <a:extLst>
              <a:ext uri="{C807C97D-BFC1-408E-A445-0C87EB9F89A2}">
                <ask:lineSketchStyleProps xmlns:ask="http://schemas.microsoft.com/office/drawing/2018/sketchyshapes" xmlns="" sd="2650216993">
                  <a:prstGeom prst="rect">
                    <a:avLst/>
                  </a:prstGeom>
                  <ask:type>
                    <ask:lineSketchCurved/>
                  </ask:type>
                </ask:lineSketchStyleProps>
              </a:ext>
            </a:extLst>
          </a:ln>
          <a:effectLst/>
        </p:spPr>
        <p:txBody>
          <a:bodyPr rtlCol="0" anchor="ctr"/>
          <a:lstStyle/>
          <a:p>
            <a:pPr marR="0" lvl="0" defTabSz="914400" eaLnBrk="1" fontAlgn="auto" latinLnBrk="0" hangingPunct="1">
              <a:lnSpc>
                <a:spcPct val="100000"/>
              </a:lnSpc>
              <a:spcBef>
                <a:spcPts val="0"/>
              </a:spcBef>
              <a:spcAft>
                <a:spcPts val="0"/>
              </a:spcAft>
              <a:buClr>
                <a:srgbClr val="004D71"/>
              </a:buClr>
              <a:buSzTx/>
              <a:tabLst/>
              <a:defRPr/>
            </a:pPr>
            <a:r>
              <a:rPr kumimoji="0" lang="en-US" sz="1400" b="0" i="1" u="none" strike="noStrike" kern="0" cap="none" spc="0" normalizeH="0" baseline="0" noProof="0" dirty="0">
                <a:ln>
                  <a:noFill/>
                </a:ln>
                <a:solidFill>
                  <a:sysClr val="windowText" lastClr="000000"/>
                </a:solidFill>
                <a:effectLst/>
                <a:uLnTx/>
                <a:uFillTx/>
                <a:latin typeface="Calibri" panose="020F0502020204030204"/>
                <a:ea typeface="+mn-ea"/>
                <a:cs typeface="+mn-cs"/>
              </a:rPr>
              <a:t>Statewide infrastructure that ensures </a:t>
            </a:r>
            <a:r>
              <a:rPr kumimoji="0" lang="en-US" sz="1400" b="1" i="1" u="none" strike="noStrike" kern="0" cap="none" spc="0" normalizeH="0" baseline="0" noProof="0" dirty="0">
                <a:ln>
                  <a:noFill/>
                </a:ln>
                <a:solidFill>
                  <a:schemeClr val="accent5">
                    <a:lumMod val="75000"/>
                  </a:schemeClr>
                </a:solidFill>
                <a:effectLst/>
                <a:uLnTx/>
                <a:uFillTx/>
                <a:latin typeface="Calibri" panose="020F0502020204030204"/>
                <a:ea typeface="+mn-ea"/>
                <a:cs typeface="+mn-cs"/>
              </a:rPr>
              <a:t>cross-provider coordination and more equitable access</a:t>
            </a:r>
            <a:r>
              <a:rPr kumimoji="0" lang="en-US" sz="1400" b="0" i="1" u="none" strike="noStrike" kern="0" cap="none" spc="0" normalizeH="0" baseline="0" noProof="0" dirty="0">
                <a:ln>
                  <a:noFill/>
                </a:ln>
                <a:solidFill>
                  <a:sysClr val="windowText" lastClr="000000"/>
                </a:solidFill>
                <a:effectLst/>
                <a:uLnTx/>
                <a:uFillTx/>
                <a:latin typeface="Calibri" panose="020F0502020204030204"/>
                <a:ea typeface="+mn-ea"/>
                <a:cs typeface="+mn-cs"/>
              </a:rPr>
              <a:t> to services</a:t>
            </a:r>
          </a:p>
        </p:txBody>
      </p:sp>
      <p:cxnSp>
        <p:nvCxnSpPr>
          <p:cNvPr id="17" name="Straight Arrow Connector 16">
            <a:extLst>
              <a:ext uri="{FF2B5EF4-FFF2-40B4-BE49-F238E27FC236}">
                <a16:creationId xmlns:a16="http://schemas.microsoft.com/office/drawing/2014/main" id="{583EB260-E3CB-8D5B-C84C-3A9C1B0C13A6}"/>
              </a:ext>
            </a:extLst>
          </p:cNvPr>
          <p:cNvCxnSpPr>
            <a:cxnSpLocks/>
          </p:cNvCxnSpPr>
          <p:nvPr/>
        </p:nvCxnSpPr>
        <p:spPr>
          <a:xfrm flipV="1">
            <a:off x="6813395" y="1885854"/>
            <a:ext cx="1079915" cy="350303"/>
          </a:xfrm>
          <a:prstGeom prst="straightConnector1">
            <a:avLst/>
          </a:prstGeom>
          <a:noFill/>
          <a:ln w="6350" cap="flat" cmpd="sng" algn="ctr">
            <a:solidFill>
              <a:schemeClr val="tx2"/>
            </a:solidFill>
            <a:prstDash val="solid"/>
            <a:miter lim="800000"/>
            <a:tailEnd type="triangle"/>
          </a:ln>
          <a:effectLst/>
        </p:spPr>
      </p:cxnSp>
      <p:cxnSp>
        <p:nvCxnSpPr>
          <p:cNvPr id="20" name="Straight Arrow Connector 19">
            <a:extLst>
              <a:ext uri="{FF2B5EF4-FFF2-40B4-BE49-F238E27FC236}">
                <a16:creationId xmlns:a16="http://schemas.microsoft.com/office/drawing/2014/main" id="{586AC8A9-F48E-B301-A817-FAD4444116F4}"/>
              </a:ext>
            </a:extLst>
          </p:cNvPr>
          <p:cNvCxnSpPr>
            <a:cxnSpLocks/>
          </p:cNvCxnSpPr>
          <p:nvPr/>
        </p:nvCxnSpPr>
        <p:spPr>
          <a:xfrm>
            <a:off x="8382000" y="3412105"/>
            <a:ext cx="877229" cy="1051674"/>
          </a:xfrm>
          <a:prstGeom prst="straightConnector1">
            <a:avLst/>
          </a:prstGeom>
          <a:noFill/>
          <a:ln w="6350" cap="flat" cmpd="sng" algn="ctr">
            <a:solidFill>
              <a:schemeClr val="accent4"/>
            </a:solidFill>
            <a:prstDash val="solid"/>
            <a:miter lim="800000"/>
            <a:tailEnd type="triangle"/>
          </a:ln>
          <a:effectLst/>
        </p:spPr>
      </p:cxnSp>
      <p:cxnSp>
        <p:nvCxnSpPr>
          <p:cNvPr id="22" name="Straight Arrow Connector 21">
            <a:extLst>
              <a:ext uri="{FF2B5EF4-FFF2-40B4-BE49-F238E27FC236}">
                <a16:creationId xmlns:a16="http://schemas.microsoft.com/office/drawing/2014/main" id="{355F9ADB-B1D3-A5F4-A33F-596F6FDA7B07}"/>
              </a:ext>
            </a:extLst>
          </p:cNvPr>
          <p:cNvCxnSpPr>
            <a:cxnSpLocks/>
          </p:cNvCxnSpPr>
          <p:nvPr/>
        </p:nvCxnSpPr>
        <p:spPr>
          <a:xfrm flipH="1" flipV="1">
            <a:off x="4029512" y="5352154"/>
            <a:ext cx="1501493" cy="252580"/>
          </a:xfrm>
          <a:prstGeom prst="straightConnector1">
            <a:avLst/>
          </a:prstGeom>
          <a:noFill/>
          <a:ln w="6350" cap="flat" cmpd="sng" algn="ctr">
            <a:solidFill>
              <a:schemeClr val="accent5"/>
            </a:solidFill>
            <a:prstDash val="solid"/>
            <a:miter lim="800000"/>
            <a:tailEnd type="triangle"/>
          </a:ln>
          <a:effectLst/>
        </p:spPr>
      </p:cxnSp>
    </p:spTree>
    <p:extLst>
      <p:ext uri="{BB962C8B-B14F-4D97-AF65-F5344CB8AC3E}">
        <p14:creationId xmlns:p14="http://schemas.microsoft.com/office/powerpoint/2010/main" val="12514648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Children&amp;#39;s Trust Fund of Missouri | Missouri&amp;#39;s Foundation for Child Abuse  Prevention">
            <a:extLst>
              <a:ext uri="{FF2B5EF4-FFF2-40B4-BE49-F238E27FC236}">
                <a16:creationId xmlns:a16="http://schemas.microsoft.com/office/drawing/2014/main" id="{4CC85A2A-5C9F-7D6C-0A3F-0D0985C35B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8556" y="5970972"/>
            <a:ext cx="3795907" cy="69876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5FA5BAD2-0CF6-BB55-8DAC-2B40D53BF3A9}"/>
              </a:ext>
            </a:extLst>
          </p:cNvPr>
          <p:cNvSpPr>
            <a:spLocks noGrp="1"/>
          </p:cNvSpPr>
          <p:nvPr>
            <p:ph type="title"/>
          </p:nvPr>
        </p:nvSpPr>
        <p:spPr/>
        <p:txBody>
          <a:bodyPr/>
          <a:lstStyle/>
          <a:p>
            <a:r>
              <a:rPr lang="en-US" dirty="0"/>
              <a:t>Phased implementation approach</a:t>
            </a:r>
          </a:p>
        </p:txBody>
      </p:sp>
      <p:sp>
        <p:nvSpPr>
          <p:cNvPr id="3" name="Text Placeholder 2">
            <a:extLst>
              <a:ext uri="{FF2B5EF4-FFF2-40B4-BE49-F238E27FC236}">
                <a16:creationId xmlns:a16="http://schemas.microsoft.com/office/drawing/2014/main" id="{D1F14A6E-FA5B-C409-E416-496DCFA0D164}"/>
              </a:ext>
            </a:extLst>
          </p:cNvPr>
          <p:cNvSpPr>
            <a:spLocks noGrp="1"/>
          </p:cNvSpPr>
          <p:nvPr>
            <p:ph type="body" sz="half" idx="2"/>
          </p:nvPr>
        </p:nvSpPr>
        <p:spPr/>
        <p:txBody>
          <a:bodyPr/>
          <a:lstStyle/>
          <a:p>
            <a:r>
              <a:rPr lang="en-US" dirty="0"/>
              <a:t>Overview of activities and metrics linked to payment for HVAs who participate in the ORC; incentive payments will begin in early 2023 </a:t>
            </a:r>
          </a:p>
        </p:txBody>
      </p:sp>
      <p:sp>
        <p:nvSpPr>
          <p:cNvPr id="7" name="Text Placeholder 6">
            <a:extLst>
              <a:ext uri="{FF2B5EF4-FFF2-40B4-BE49-F238E27FC236}">
                <a16:creationId xmlns:a16="http://schemas.microsoft.com/office/drawing/2014/main" id="{1EF1E53C-3993-09E3-94F7-134B262543A2}"/>
              </a:ext>
            </a:extLst>
          </p:cNvPr>
          <p:cNvSpPr>
            <a:spLocks noGrp="1"/>
          </p:cNvSpPr>
          <p:nvPr>
            <p:ph type="body" sz="half" idx="14"/>
          </p:nvPr>
        </p:nvSpPr>
        <p:spPr/>
        <p:txBody>
          <a:bodyPr/>
          <a:lstStyle/>
          <a:p>
            <a:endParaRPr lang="en-US" dirty="0"/>
          </a:p>
        </p:txBody>
      </p:sp>
      <p:graphicFrame>
        <p:nvGraphicFramePr>
          <p:cNvPr id="9" name="Table 11">
            <a:extLst>
              <a:ext uri="{FF2B5EF4-FFF2-40B4-BE49-F238E27FC236}">
                <a16:creationId xmlns:a16="http://schemas.microsoft.com/office/drawing/2014/main" id="{DC83A46A-BC39-969B-31DC-A3D5E321F0B2}"/>
              </a:ext>
            </a:extLst>
          </p:cNvPr>
          <p:cNvGraphicFramePr>
            <a:graphicFrameLocks noGrp="1"/>
          </p:cNvGraphicFramePr>
          <p:nvPr>
            <p:extLst>
              <p:ext uri="{D42A27DB-BD31-4B8C-83A1-F6EECF244321}">
                <p14:modId xmlns:p14="http://schemas.microsoft.com/office/powerpoint/2010/main" val="3465578430"/>
              </p:ext>
            </p:extLst>
          </p:nvPr>
        </p:nvGraphicFramePr>
        <p:xfrm>
          <a:off x="2114816" y="1848939"/>
          <a:ext cx="7955280" cy="340868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3457223541"/>
                    </a:ext>
                  </a:extLst>
                </a:gridCol>
                <a:gridCol w="640080">
                  <a:extLst>
                    <a:ext uri="{9D8B030D-6E8A-4147-A177-3AD203B41FA5}">
                      <a16:colId xmlns:a16="http://schemas.microsoft.com/office/drawing/2014/main" val="386353062"/>
                    </a:ext>
                  </a:extLst>
                </a:gridCol>
                <a:gridCol w="3657600">
                  <a:extLst>
                    <a:ext uri="{9D8B030D-6E8A-4147-A177-3AD203B41FA5}">
                      <a16:colId xmlns:a16="http://schemas.microsoft.com/office/drawing/2014/main" val="1566334003"/>
                    </a:ext>
                  </a:extLst>
                </a:gridCol>
              </a:tblGrid>
              <a:tr h="370840">
                <a:tc>
                  <a:txBody>
                    <a:bodyPr/>
                    <a:lstStyle/>
                    <a:p>
                      <a:pPr algn="ctr"/>
                      <a:r>
                        <a:rPr lang="en-US" dirty="0">
                          <a:solidFill>
                            <a:schemeClr val="bg1"/>
                          </a:solidFill>
                        </a:rPr>
                        <a:t>Preliminary Implementation Phase</a:t>
                      </a:r>
                    </a:p>
                  </a:txBody>
                  <a:tcPr>
                    <a:lnB w="12700" cap="flat" cmpd="sng" algn="ctr">
                      <a:solidFill>
                        <a:schemeClr val="accent4">
                          <a:lumMod val="60000"/>
                          <a:lumOff val="40000"/>
                        </a:schemeClr>
                      </a:solidFill>
                      <a:prstDash val="solid"/>
                      <a:round/>
                      <a:headEnd type="none" w="med" len="med"/>
                      <a:tailEnd type="none" w="med" len="med"/>
                    </a:lnB>
                    <a:solidFill>
                      <a:schemeClr val="accent4">
                        <a:lumMod val="50000"/>
                      </a:schemeClr>
                    </a:solidFill>
                  </a:tcPr>
                </a:tc>
                <a:tc>
                  <a:txBody>
                    <a:bodyPr/>
                    <a:lstStyle/>
                    <a:p>
                      <a:pPr algn="ctr"/>
                      <a:endParaRPr lang="en-US" dirty="0">
                        <a:solidFill>
                          <a:schemeClr val="bg1"/>
                        </a:solidFill>
                      </a:endParaRPr>
                    </a:p>
                  </a:txBody>
                  <a:tcPr>
                    <a:lnB w="12700" cap="flat" cmpd="sng" algn="ctr">
                      <a:noFill/>
                      <a:prstDash val="solid"/>
                      <a:round/>
                      <a:headEnd type="none" w="med" len="med"/>
                      <a:tailEnd type="none" w="med" len="med"/>
                    </a:lnB>
                    <a:noFill/>
                  </a:tcPr>
                </a:tc>
                <a:tc>
                  <a:txBody>
                    <a:bodyPr/>
                    <a:lstStyle/>
                    <a:p>
                      <a:pPr algn="ctr"/>
                      <a:r>
                        <a:rPr lang="en-US" dirty="0">
                          <a:solidFill>
                            <a:schemeClr val="bg1"/>
                          </a:solidFill>
                        </a:rPr>
                        <a:t>Full Implementation Phase</a:t>
                      </a:r>
                    </a:p>
                  </a:txBody>
                  <a:tcPr>
                    <a:lnB w="12700" cap="flat" cmpd="sng" algn="ctr">
                      <a:solidFill>
                        <a:schemeClr val="accent4"/>
                      </a:solidFill>
                      <a:prstDash val="solid"/>
                      <a:round/>
                      <a:headEnd type="none" w="med" len="med"/>
                      <a:tailEnd type="none" w="med" len="med"/>
                    </a:lnB>
                    <a:solidFill>
                      <a:schemeClr val="accent4"/>
                    </a:solidFill>
                  </a:tcPr>
                </a:tc>
                <a:extLst>
                  <a:ext uri="{0D108BD9-81ED-4DB2-BD59-A6C34878D82A}">
                    <a16:rowId xmlns:a16="http://schemas.microsoft.com/office/drawing/2014/main" val="2558581725"/>
                  </a:ext>
                </a:extLst>
              </a:tr>
              <a:tr h="370840">
                <a:tc>
                  <a:txBody>
                    <a:bodyPr/>
                    <a:lstStyle/>
                    <a:p>
                      <a:pPr algn="ctr"/>
                      <a:r>
                        <a:rPr lang="en-US" i="1" dirty="0"/>
                        <a:t>Feb 2023 – June 2023 </a:t>
                      </a:r>
                    </a:p>
                  </a:txBody>
                  <a:tcPr>
                    <a:lnT w="12700" cap="flat" cmpd="sng" algn="ctr">
                      <a:solidFill>
                        <a:schemeClr val="accent4">
                          <a:lumMod val="60000"/>
                          <a:lumOff val="40000"/>
                        </a:schemeClr>
                      </a:solidFill>
                      <a:prstDash val="solid"/>
                      <a:round/>
                      <a:headEnd type="none" w="med" len="med"/>
                      <a:tailEnd type="none" w="med" len="med"/>
                    </a:lnT>
                    <a:noFill/>
                  </a:tcPr>
                </a:tc>
                <a:tc>
                  <a:txBody>
                    <a:bodyPr/>
                    <a:lstStyle/>
                    <a:p>
                      <a:endParaRPr lang="en-US" i="1" dirty="0"/>
                    </a:p>
                  </a:txBody>
                  <a:tcPr>
                    <a:lnT w="12700" cap="flat" cmpd="sng" algn="ctr">
                      <a:noFill/>
                      <a:prstDash val="solid"/>
                      <a:round/>
                      <a:headEnd type="none" w="med" len="med"/>
                      <a:tailEnd type="none" w="med" len="med"/>
                    </a:lnT>
                    <a:noFill/>
                  </a:tcPr>
                </a:tc>
                <a:tc>
                  <a:txBody>
                    <a:bodyPr/>
                    <a:lstStyle/>
                    <a:p>
                      <a:pPr algn="ctr"/>
                      <a:r>
                        <a:rPr lang="en-US" i="1" dirty="0"/>
                        <a:t>July 2023 – June 2027</a:t>
                      </a:r>
                    </a:p>
                  </a:txBody>
                  <a:tcPr>
                    <a:lnT w="12700" cap="flat" cmpd="sng" algn="ctr">
                      <a:solidFill>
                        <a:schemeClr val="accent4"/>
                      </a:solidFill>
                      <a:prstDash val="solid"/>
                      <a:round/>
                      <a:headEnd type="none" w="med" len="med"/>
                      <a:tailEnd type="none" w="med" len="med"/>
                    </a:lnT>
                    <a:noFill/>
                  </a:tcPr>
                </a:tc>
                <a:extLst>
                  <a:ext uri="{0D108BD9-81ED-4DB2-BD59-A6C34878D82A}">
                    <a16:rowId xmlns:a16="http://schemas.microsoft.com/office/drawing/2014/main" val="3136466527"/>
                  </a:ext>
                </a:extLst>
              </a:tr>
              <a:tr h="370840">
                <a:tc>
                  <a:txBody>
                    <a:bodyPr/>
                    <a:lstStyle/>
                    <a:p>
                      <a:pPr algn="ctr"/>
                      <a:r>
                        <a:rPr lang="en-US" b="1" dirty="0">
                          <a:solidFill>
                            <a:schemeClr val="bg1"/>
                          </a:solidFill>
                        </a:rPr>
                        <a:t>Available Incentive Pool Funds</a:t>
                      </a:r>
                    </a:p>
                  </a:txBody>
                  <a:tcPr>
                    <a:solidFill>
                      <a:schemeClr val="accent4">
                        <a:lumMod val="50000"/>
                      </a:schemeClr>
                    </a:solidFill>
                  </a:tcPr>
                </a:tc>
                <a:tc>
                  <a:txBody>
                    <a:bodyPr/>
                    <a:lstStyle/>
                    <a:p>
                      <a:pPr algn="ctr"/>
                      <a:endParaRPr lang="en-US" b="1" dirty="0">
                        <a:solidFill>
                          <a:schemeClr val="bg1"/>
                        </a:solidFill>
                      </a:endParaRPr>
                    </a:p>
                  </a:txBody>
                  <a:tcPr>
                    <a:noFill/>
                  </a:tcPr>
                </a:tc>
                <a:tc>
                  <a:txBody>
                    <a:bodyPr/>
                    <a:lstStyle/>
                    <a:p>
                      <a:pPr algn="ctr"/>
                      <a:r>
                        <a:rPr lang="en-US" b="1" dirty="0">
                          <a:solidFill>
                            <a:schemeClr val="bg1"/>
                          </a:solidFill>
                        </a:rPr>
                        <a:t>Available incentive pool funds</a:t>
                      </a:r>
                    </a:p>
                  </a:txBody>
                  <a:tcPr>
                    <a:solidFill>
                      <a:schemeClr val="accent4"/>
                    </a:solidFill>
                  </a:tcPr>
                </a:tc>
                <a:extLst>
                  <a:ext uri="{0D108BD9-81ED-4DB2-BD59-A6C34878D82A}">
                    <a16:rowId xmlns:a16="http://schemas.microsoft.com/office/drawing/2014/main" val="1146691637"/>
                  </a:ext>
                </a:extLst>
              </a:tr>
              <a:tr h="370840">
                <a:tc>
                  <a:txBody>
                    <a:bodyPr/>
                    <a:lstStyle/>
                    <a:p>
                      <a:pPr marL="0" indent="0" algn="ctr">
                        <a:buFont typeface="Arial" panose="020B0604020202020204" pitchFamily="34" charset="0"/>
                        <a:buNone/>
                      </a:pPr>
                      <a:r>
                        <a:rPr lang="en-US" sz="1800" dirty="0"/>
                        <a:t>~</a:t>
                      </a:r>
                      <a:r>
                        <a:rPr lang="en-US" dirty="0"/>
                        <a:t>$350,000</a:t>
                      </a:r>
                      <a:endParaRPr lang="en-US" sz="1800" dirty="0"/>
                    </a:p>
                  </a:txBody>
                  <a:tcPr>
                    <a:noFill/>
                  </a:tcPr>
                </a:tc>
                <a:tc>
                  <a:txBody>
                    <a:bodyPr/>
                    <a:lstStyle/>
                    <a:p>
                      <a:pPr marL="285750" indent="-285750" algn="ctr">
                        <a:buFont typeface="Arial" panose="020B0604020202020204" pitchFamily="34" charset="0"/>
                        <a:buChar char="•"/>
                      </a:pPr>
                      <a:endParaRPr lang="en-US" sz="1800" dirty="0"/>
                    </a:p>
                  </a:txBody>
                  <a:tcPr>
                    <a:noFill/>
                  </a:tcPr>
                </a:tc>
                <a:tc>
                  <a:txBody>
                    <a:bodyPr/>
                    <a:lstStyle/>
                    <a:p>
                      <a:pPr marL="0" indent="0" algn="ctr">
                        <a:buFont typeface="Arial" panose="020B0604020202020204" pitchFamily="34" charset="0"/>
                        <a:buNone/>
                      </a:pPr>
                      <a:r>
                        <a:rPr lang="en-US" dirty="0"/>
                        <a:t>~$1,000,000 / year</a:t>
                      </a:r>
                      <a:endParaRPr lang="en-US" sz="1800" dirty="0"/>
                    </a:p>
                  </a:txBody>
                  <a:tcPr>
                    <a:noFill/>
                  </a:tcPr>
                </a:tc>
                <a:extLst>
                  <a:ext uri="{0D108BD9-81ED-4DB2-BD59-A6C34878D82A}">
                    <a16:rowId xmlns:a16="http://schemas.microsoft.com/office/drawing/2014/main" val="2936401268"/>
                  </a:ext>
                </a:extLst>
              </a:tr>
              <a:tr h="370840">
                <a:tc>
                  <a:txBody>
                    <a:bodyPr/>
                    <a:lstStyle/>
                    <a:p>
                      <a:pPr marL="0" indent="0" algn="ctr">
                        <a:buFont typeface="Arial" panose="020B0604020202020204" pitchFamily="34" charset="0"/>
                        <a:buNone/>
                      </a:pPr>
                      <a:r>
                        <a:rPr lang="en-US" sz="1800" b="1" dirty="0">
                          <a:solidFill>
                            <a:schemeClr val="bg1"/>
                          </a:solidFill>
                        </a:rPr>
                        <a:t>Onboarding Activities and Metrics </a:t>
                      </a:r>
                    </a:p>
                  </a:txBody>
                  <a:tcPr>
                    <a:solidFill>
                      <a:schemeClr val="accent4">
                        <a:lumMod val="50000"/>
                      </a:schemeClr>
                    </a:solidFill>
                  </a:tcPr>
                </a:tc>
                <a:tc>
                  <a:txBody>
                    <a:bodyPr/>
                    <a:lstStyle/>
                    <a:p>
                      <a:pPr marL="0" indent="0">
                        <a:buFont typeface="Arial" panose="020B0604020202020204" pitchFamily="34" charset="0"/>
                        <a:buNone/>
                      </a:pPr>
                      <a:endParaRPr lang="en-US" sz="1800" dirty="0"/>
                    </a:p>
                  </a:txBody>
                  <a:tcPr>
                    <a:noFill/>
                  </a:tcPr>
                </a:tc>
                <a:tc>
                  <a:txBody>
                    <a:bodyPr/>
                    <a:lstStyle/>
                    <a:p>
                      <a:pPr marL="0" indent="0" algn="ctr">
                        <a:buFont typeface="Arial" panose="020B0604020202020204" pitchFamily="34" charset="0"/>
                        <a:buNone/>
                      </a:pPr>
                      <a:r>
                        <a:rPr lang="en-US" sz="1800" b="1" dirty="0">
                          <a:solidFill>
                            <a:schemeClr val="bg1"/>
                          </a:solidFill>
                        </a:rPr>
                        <a:t>Full Metric List Impact Areas </a:t>
                      </a:r>
                    </a:p>
                  </a:txBody>
                  <a:tcPr>
                    <a:solidFill>
                      <a:schemeClr val="accent4"/>
                    </a:solidFill>
                  </a:tcPr>
                </a:tc>
                <a:extLst>
                  <a:ext uri="{0D108BD9-81ED-4DB2-BD59-A6C34878D82A}">
                    <a16:rowId xmlns:a16="http://schemas.microsoft.com/office/drawing/2014/main" val="1058117440"/>
                  </a:ext>
                </a:extLst>
              </a:tr>
              <a:tr h="370840">
                <a:tc>
                  <a:txBody>
                    <a:bodyPr/>
                    <a:lstStyle/>
                    <a:p>
                      <a:pPr marL="285750" indent="-285750">
                        <a:buFont typeface="Arial" panose="020B0604020202020204" pitchFamily="34" charset="0"/>
                        <a:buChar char="•"/>
                      </a:pPr>
                      <a:r>
                        <a:rPr lang="en-US" sz="1600" dirty="0"/>
                        <a:t>Provider onboarding activities</a:t>
                      </a:r>
                    </a:p>
                    <a:p>
                      <a:pPr marL="742950" lvl="1" indent="-285750">
                        <a:buFont typeface="Arial" panose="020B0604020202020204" pitchFamily="34" charset="0"/>
                        <a:buChar char="•"/>
                      </a:pPr>
                      <a:r>
                        <a:rPr lang="en-US" sz="1600" dirty="0"/>
                        <a:t>ORC contract execution </a:t>
                      </a:r>
                    </a:p>
                    <a:p>
                      <a:pPr marL="742950" lvl="1" indent="-285750">
                        <a:buFont typeface="Arial" panose="020B0604020202020204" pitchFamily="34" charset="0"/>
                        <a:buChar char="•"/>
                      </a:pPr>
                      <a:r>
                        <a:rPr lang="en-US" sz="1600" dirty="0"/>
                        <a:t>REDCap usage </a:t>
                      </a:r>
                    </a:p>
                    <a:p>
                      <a:pPr marL="742950" lvl="1" indent="-285750">
                        <a:buFont typeface="Arial" panose="020B0604020202020204" pitchFamily="34" charset="0"/>
                        <a:buChar char="•"/>
                      </a:pPr>
                      <a:r>
                        <a:rPr lang="en-US" sz="1600" dirty="0"/>
                        <a:t>Project-specific REDCap training</a:t>
                      </a:r>
                    </a:p>
                    <a:p>
                      <a:pPr marL="285750" indent="-285750">
                        <a:buFont typeface="Arial" panose="020B0604020202020204" pitchFamily="34" charset="0"/>
                        <a:buChar char="•"/>
                      </a:pPr>
                      <a:r>
                        <a:rPr lang="en-US" sz="1600" dirty="0"/>
                        <a:t>Enrollment metrics</a:t>
                      </a:r>
                    </a:p>
                    <a:p>
                      <a:pPr marL="285750" indent="-285750">
                        <a:buFont typeface="Arial" panose="020B0604020202020204" pitchFamily="34" charset="0"/>
                        <a:buChar char="•"/>
                      </a:pPr>
                      <a:r>
                        <a:rPr lang="en-US" sz="1600" dirty="0"/>
                        <a:t>Project-specific</a:t>
                      </a:r>
                      <a:r>
                        <a:rPr lang="en-US" sz="1600" baseline="0" dirty="0"/>
                        <a:t> data</a:t>
                      </a:r>
                      <a:r>
                        <a:rPr lang="en-US" sz="1600" dirty="0"/>
                        <a:t> collection</a:t>
                      </a:r>
                    </a:p>
                  </a:txBody>
                  <a:tcPr>
                    <a:noFill/>
                  </a:tcPr>
                </a:tc>
                <a:tc>
                  <a:txBody>
                    <a:bodyPr/>
                    <a:lstStyle/>
                    <a:p>
                      <a:pPr marL="0" indent="0">
                        <a:buFont typeface="Arial" panose="020B0604020202020204" pitchFamily="34" charset="0"/>
                        <a:buNone/>
                      </a:pPr>
                      <a:endParaRPr lang="en-US" sz="1600" dirty="0"/>
                    </a:p>
                  </a:txBody>
                  <a:tcPr>
                    <a:noFill/>
                  </a:tcPr>
                </a:tc>
                <a:tc>
                  <a:txBody>
                    <a:bodyPr/>
                    <a:lstStyle/>
                    <a:p>
                      <a:pPr marL="285750" indent="-285750">
                        <a:buFont typeface="Arial" panose="020B0604020202020204" pitchFamily="34" charset="0"/>
                        <a:buChar char="•"/>
                      </a:pPr>
                      <a:r>
                        <a:rPr lang="en-US" sz="1600" dirty="0"/>
                        <a:t>Enrollment metrics</a:t>
                      </a:r>
                    </a:p>
                    <a:p>
                      <a:pPr marL="285750" indent="-285750">
                        <a:buFont typeface="Arial" panose="020B0604020202020204" pitchFamily="34" charset="0"/>
                        <a:buChar char="•"/>
                      </a:pPr>
                      <a:r>
                        <a:rPr lang="en-US" sz="1600" dirty="0"/>
                        <a:t>Home visiting participation </a:t>
                      </a:r>
                    </a:p>
                    <a:p>
                      <a:pPr marL="285750" indent="-285750">
                        <a:buFont typeface="Arial" panose="020B0604020202020204" pitchFamily="34" charset="0"/>
                        <a:buChar char="•"/>
                      </a:pPr>
                      <a:r>
                        <a:rPr lang="en-US" sz="1600" dirty="0"/>
                        <a:t>Child &amp; family well-being</a:t>
                      </a:r>
                    </a:p>
                    <a:p>
                      <a:pPr marL="285750" indent="-285750">
                        <a:buFont typeface="Arial" panose="020B0604020202020204" pitchFamily="34" charset="0"/>
                        <a:buChar char="•"/>
                      </a:pPr>
                      <a:r>
                        <a:rPr lang="en-US" sz="1600" dirty="0"/>
                        <a:t>School readiness</a:t>
                      </a:r>
                    </a:p>
                  </a:txBody>
                  <a:tcPr>
                    <a:noFill/>
                  </a:tcPr>
                </a:tc>
                <a:extLst>
                  <a:ext uri="{0D108BD9-81ED-4DB2-BD59-A6C34878D82A}">
                    <a16:rowId xmlns:a16="http://schemas.microsoft.com/office/drawing/2014/main" val="2322351445"/>
                  </a:ext>
                </a:extLst>
              </a:tr>
            </a:tbl>
          </a:graphicData>
        </a:graphic>
      </p:graphicFrame>
    </p:spTree>
    <p:extLst>
      <p:ext uri="{BB962C8B-B14F-4D97-AF65-F5344CB8AC3E}">
        <p14:creationId xmlns:p14="http://schemas.microsoft.com/office/powerpoint/2010/main" val="3234449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8558C-068D-C8A0-02DE-A3CE97EA8A03}"/>
              </a:ext>
            </a:extLst>
          </p:cNvPr>
          <p:cNvSpPr>
            <a:spLocks noGrp="1"/>
          </p:cNvSpPr>
          <p:nvPr>
            <p:ph type="title"/>
          </p:nvPr>
        </p:nvSpPr>
        <p:spPr/>
        <p:txBody>
          <a:bodyPr>
            <a:normAutofit fontScale="90000"/>
          </a:bodyPr>
          <a:lstStyle/>
          <a:p>
            <a:r>
              <a:rPr lang="en-US" dirty="0"/>
              <a:t>Goals for today</a:t>
            </a:r>
          </a:p>
        </p:txBody>
      </p:sp>
      <p:sp>
        <p:nvSpPr>
          <p:cNvPr id="4" name="Text Placeholder 3">
            <a:extLst>
              <a:ext uri="{FF2B5EF4-FFF2-40B4-BE49-F238E27FC236}">
                <a16:creationId xmlns:a16="http://schemas.microsoft.com/office/drawing/2014/main" id="{914DB1A4-4395-2DA8-5739-07D463B78ACF}"/>
              </a:ext>
            </a:extLst>
          </p:cNvPr>
          <p:cNvSpPr>
            <a:spLocks noGrp="1"/>
          </p:cNvSpPr>
          <p:nvPr>
            <p:ph type="body" sz="quarter" idx="30"/>
          </p:nvPr>
        </p:nvSpPr>
        <p:spPr>
          <a:xfrm>
            <a:off x="826352" y="1342908"/>
            <a:ext cx="2444641" cy="806634"/>
          </a:xfrm>
        </p:spPr>
        <p:txBody>
          <a:bodyPr/>
          <a:lstStyle/>
          <a:p>
            <a:r>
              <a:rPr lang="en-US" dirty="0"/>
              <a:t>#1</a:t>
            </a:r>
          </a:p>
        </p:txBody>
      </p:sp>
      <p:sp>
        <p:nvSpPr>
          <p:cNvPr id="5" name="Text Placeholder 4">
            <a:extLst>
              <a:ext uri="{FF2B5EF4-FFF2-40B4-BE49-F238E27FC236}">
                <a16:creationId xmlns:a16="http://schemas.microsoft.com/office/drawing/2014/main" id="{E56F9D2F-8C57-9B77-BF82-C809726765DA}"/>
              </a:ext>
            </a:extLst>
          </p:cNvPr>
          <p:cNvSpPr>
            <a:spLocks noGrp="1"/>
          </p:cNvSpPr>
          <p:nvPr>
            <p:ph type="body" sz="quarter" idx="32"/>
          </p:nvPr>
        </p:nvSpPr>
        <p:spPr>
          <a:xfrm>
            <a:off x="826352" y="2420326"/>
            <a:ext cx="2444641" cy="806634"/>
          </a:xfrm>
        </p:spPr>
        <p:txBody>
          <a:bodyPr/>
          <a:lstStyle/>
          <a:p>
            <a:r>
              <a:rPr lang="en-US" dirty="0"/>
              <a:t>#2</a:t>
            </a:r>
          </a:p>
        </p:txBody>
      </p:sp>
      <p:sp>
        <p:nvSpPr>
          <p:cNvPr id="6" name="Text Placeholder 5">
            <a:extLst>
              <a:ext uri="{FF2B5EF4-FFF2-40B4-BE49-F238E27FC236}">
                <a16:creationId xmlns:a16="http://schemas.microsoft.com/office/drawing/2014/main" id="{8938DD42-207A-C167-0F64-7082718C342C}"/>
              </a:ext>
            </a:extLst>
          </p:cNvPr>
          <p:cNvSpPr>
            <a:spLocks noGrp="1"/>
          </p:cNvSpPr>
          <p:nvPr>
            <p:ph type="body" sz="quarter" idx="33"/>
          </p:nvPr>
        </p:nvSpPr>
        <p:spPr>
          <a:xfrm>
            <a:off x="3296233" y="4575161"/>
            <a:ext cx="6533165" cy="806634"/>
          </a:xfrm>
        </p:spPr>
        <p:txBody>
          <a:bodyPr anchor="ctr"/>
          <a:lstStyle/>
          <a:p>
            <a:pPr marL="0" indent="0">
              <a:buNone/>
            </a:pPr>
            <a:r>
              <a:rPr lang="en-US" sz="1800" dirty="0"/>
              <a:t> Answer any questions you might have!</a:t>
            </a:r>
          </a:p>
        </p:txBody>
      </p:sp>
      <p:sp>
        <p:nvSpPr>
          <p:cNvPr id="7" name="Text Placeholder 6">
            <a:extLst>
              <a:ext uri="{FF2B5EF4-FFF2-40B4-BE49-F238E27FC236}">
                <a16:creationId xmlns:a16="http://schemas.microsoft.com/office/drawing/2014/main" id="{421F4084-DF82-BEF1-CEA1-7FE5DB00DA52}"/>
              </a:ext>
            </a:extLst>
          </p:cNvPr>
          <p:cNvSpPr>
            <a:spLocks noGrp="1"/>
          </p:cNvSpPr>
          <p:nvPr>
            <p:ph type="body" sz="quarter" idx="34"/>
          </p:nvPr>
        </p:nvSpPr>
        <p:spPr>
          <a:xfrm>
            <a:off x="826352" y="3497744"/>
            <a:ext cx="2444641" cy="806634"/>
          </a:xfrm>
        </p:spPr>
        <p:txBody>
          <a:bodyPr/>
          <a:lstStyle/>
          <a:p>
            <a:r>
              <a:rPr lang="en-US" dirty="0"/>
              <a:t>#3</a:t>
            </a:r>
          </a:p>
        </p:txBody>
      </p:sp>
      <p:sp>
        <p:nvSpPr>
          <p:cNvPr id="8" name="Text Placeholder 7">
            <a:extLst>
              <a:ext uri="{FF2B5EF4-FFF2-40B4-BE49-F238E27FC236}">
                <a16:creationId xmlns:a16="http://schemas.microsoft.com/office/drawing/2014/main" id="{7E1B6E9E-48C3-29D4-D724-7E930A6BFDE4}"/>
              </a:ext>
            </a:extLst>
          </p:cNvPr>
          <p:cNvSpPr>
            <a:spLocks noGrp="1"/>
          </p:cNvSpPr>
          <p:nvPr>
            <p:ph type="body" sz="half" idx="14"/>
          </p:nvPr>
        </p:nvSpPr>
        <p:spPr/>
        <p:txBody>
          <a:bodyPr/>
          <a:lstStyle/>
          <a:p>
            <a:endParaRPr lang="en-US" dirty="0"/>
          </a:p>
        </p:txBody>
      </p:sp>
      <p:sp>
        <p:nvSpPr>
          <p:cNvPr id="9" name="Text Placeholder 8">
            <a:extLst>
              <a:ext uri="{FF2B5EF4-FFF2-40B4-BE49-F238E27FC236}">
                <a16:creationId xmlns:a16="http://schemas.microsoft.com/office/drawing/2014/main" id="{781E585E-CB0C-BF71-5B94-74CF2A3E76F3}"/>
              </a:ext>
            </a:extLst>
          </p:cNvPr>
          <p:cNvSpPr>
            <a:spLocks noGrp="1"/>
          </p:cNvSpPr>
          <p:nvPr>
            <p:ph type="body" sz="quarter" idx="35"/>
          </p:nvPr>
        </p:nvSpPr>
        <p:spPr>
          <a:xfrm>
            <a:off x="3296233" y="2435194"/>
            <a:ext cx="8274205" cy="805206"/>
          </a:xfrm>
        </p:spPr>
        <p:txBody>
          <a:bodyPr anchor="ctr">
            <a:normAutofit/>
          </a:bodyPr>
          <a:lstStyle/>
          <a:p>
            <a:pPr marL="0" indent="0">
              <a:buNone/>
            </a:pPr>
            <a:r>
              <a:rPr lang="en-US" sz="1800" dirty="0"/>
              <a:t>Provide an overview of the full implementation phase launch starting July 1, 2023</a:t>
            </a:r>
          </a:p>
        </p:txBody>
      </p:sp>
      <p:sp>
        <p:nvSpPr>
          <p:cNvPr id="10" name="Text Placeholder 9">
            <a:extLst>
              <a:ext uri="{FF2B5EF4-FFF2-40B4-BE49-F238E27FC236}">
                <a16:creationId xmlns:a16="http://schemas.microsoft.com/office/drawing/2014/main" id="{B9ADB9DF-D405-D79F-C68C-DD9E0C3191E8}"/>
              </a:ext>
            </a:extLst>
          </p:cNvPr>
          <p:cNvSpPr>
            <a:spLocks noGrp="1"/>
          </p:cNvSpPr>
          <p:nvPr>
            <p:ph type="body" sz="quarter" idx="36"/>
          </p:nvPr>
        </p:nvSpPr>
        <p:spPr>
          <a:xfrm>
            <a:off x="3296233" y="1342142"/>
            <a:ext cx="6814394" cy="806634"/>
          </a:xfrm>
        </p:spPr>
        <p:txBody>
          <a:bodyPr anchor="ctr">
            <a:normAutofit/>
          </a:bodyPr>
          <a:lstStyle/>
          <a:p>
            <a:pPr marL="0" indent="0">
              <a:buNone/>
            </a:pPr>
            <a:r>
              <a:rPr lang="en-US" sz="1800" dirty="0"/>
              <a:t>Provide an overview of CTF’s Statewide Home Visiting Initiative and Outcomes Rate Card (ORC)</a:t>
            </a:r>
          </a:p>
        </p:txBody>
      </p:sp>
      <p:sp>
        <p:nvSpPr>
          <p:cNvPr id="11" name="Text Placeholder 6">
            <a:extLst>
              <a:ext uri="{FF2B5EF4-FFF2-40B4-BE49-F238E27FC236}">
                <a16:creationId xmlns:a16="http://schemas.microsoft.com/office/drawing/2014/main" id="{18F27168-98B4-2EEF-D7CC-60C2E9304FCD}"/>
              </a:ext>
            </a:extLst>
          </p:cNvPr>
          <p:cNvSpPr txBox="1">
            <a:spLocks/>
          </p:cNvSpPr>
          <p:nvPr/>
        </p:nvSpPr>
        <p:spPr>
          <a:xfrm>
            <a:off x="826352" y="4575161"/>
            <a:ext cx="2444641" cy="806634"/>
          </a:xfrm>
          <a:prstGeom prst="rect">
            <a:avLst/>
          </a:prstGeom>
          <a:solidFill>
            <a:schemeClr val="accent1"/>
          </a:solidFill>
        </p:spPr>
        <p:txBody>
          <a:bodyPr vert="horz" lIns="91440" tIns="45720" rIns="91440" bIns="45720" rtlCol="0" anchor="ctr" anchorCtr="1">
            <a:normAutofit/>
          </a:bodyPr>
          <a:lstStyle>
            <a:lvl1pPr marL="0" indent="0" algn="ctr" defTabSz="914400" rtl="0" eaLnBrk="1" latinLnBrk="0" hangingPunct="1">
              <a:lnSpc>
                <a:spcPct val="90000"/>
              </a:lnSpc>
              <a:spcBef>
                <a:spcPts val="1000"/>
              </a:spcBef>
              <a:buClr>
                <a:schemeClr val="accent1"/>
              </a:buClr>
              <a:buFont typeface="Wingdings" pitchFamily="2" charset="2"/>
              <a:buNone/>
              <a:defRPr sz="2000" b="1" kern="1200" baseline="0">
                <a:solidFill>
                  <a:schemeClr val="bg1"/>
                </a:solidFill>
                <a:latin typeface="Calibri" panose="020F0502020204030204" pitchFamily="34" charset="0"/>
                <a:ea typeface="+mn-ea"/>
                <a:cs typeface="Calibri" panose="020F0502020204030204" pitchFamily="34" charset="0"/>
              </a:defRPr>
            </a:lvl1pPr>
            <a:lvl2pPr marL="573088" indent="-171450" algn="l" defTabSz="914400" rtl="0" eaLnBrk="1" latinLnBrk="0" hangingPunct="1">
              <a:lnSpc>
                <a:spcPct val="90000"/>
              </a:lnSpc>
              <a:spcBef>
                <a:spcPts val="500"/>
              </a:spcBef>
              <a:buClr>
                <a:schemeClr val="accent1"/>
              </a:buClr>
              <a:buFont typeface="Wingdings" panose="05000000000000000000" pitchFamily="2" charset="2"/>
              <a:buChar char="Ø"/>
              <a:defRPr sz="1500" kern="1200">
                <a:solidFill>
                  <a:schemeClr val="tx1"/>
                </a:solidFill>
                <a:latin typeface="Gill Sans"/>
                <a:ea typeface="+mn-ea"/>
                <a:cs typeface="Gill Sans"/>
              </a:defRPr>
            </a:lvl2pPr>
            <a:lvl3pPr marL="1090613" indent="-176213" algn="l" defTabSz="914400" rtl="0" eaLnBrk="1" latinLnBrk="0" hangingPunct="1">
              <a:lnSpc>
                <a:spcPct val="90000"/>
              </a:lnSpc>
              <a:spcBef>
                <a:spcPts val="500"/>
              </a:spcBef>
              <a:buClr>
                <a:schemeClr val="accent1"/>
              </a:buClr>
              <a:buFont typeface="Wingdings" pitchFamily="2" charset="2"/>
              <a:buChar char="§"/>
              <a:defRPr sz="1500" kern="1200">
                <a:solidFill>
                  <a:schemeClr val="tx1"/>
                </a:solidFill>
                <a:latin typeface="Gill Sans"/>
                <a:ea typeface="+mn-ea"/>
                <a:cs typeface="Gill Sans"/>
              </a:defRPr>
            </a:lvl3pPr>
            <a:lvl4pPr marL="1543050" indent="-171450" algn="l" defTabSz="914400" rtl="0" eaLnBrk="1" latinLnBrk="0" hangingPunct="1">
              <a:lnSpc>
                <a:spcPct val="90000"/>
              </a:lnSpc>
              <a:spcBef>
                <a:spcPts val="500"/>
              </a:spcBef>
              <a:buClr>
                <a:schemeClr val="accent1"/>
              </a:buClr>
              <a:buFont typeface="Wingdings" pitchFamily="2" charset="2"/>
              <a:buChar char="§"/>
              <a:defRPr sz="1500" kern="1200">
                <a:solidFill>
                  <a:schemeClr val="tx1"/>
                </a:solidFill>
                <a:latin typeface="Gill Sans"/>
                <a:ea typeface="+mn-ea"/>
                <a:cs typeface="Gill Sans"/>
              </a:defRPr>
            </a:lvl4pPr>
            <a:lvl5pPr marL="2005013" indent="-176213" algn="l" defTabSz="914400" rtl="0" eaLnBrk="1" latinLnBrk="0" hangingPunct="1">
              <a:lnSpc>
                <a:spcPct val="90000"/>
              </a:lnSpc>
              <a:spcBef>
                <a:spcPts val="500"/>
              </a:spcBef>
              <a:buClr>
                <a:schemeClr val="accent1"/>
              </a:buClr>
              <a:buFont typeface="Wingdings" pitchFamily="2" charset="2"/>
              <a:buChar char="§"/>
              <a:defRPr sz="1500" kern="1200">
                <a:solidFill>
                  <a:schemeClr val="tx1"/>
                </a:solidFill>
                <a:latin typeface="Gill Sans"/>
                <a:ea typeface="+mn-ea"/>
                <a:cs typeface="Gill San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#4</a:t>
            </a:r>
          </a:p>
        </p:txBody>
      </p:sp>
      <p:sp>
        <p:nvSpPr>
          <p:cNvPr id="12" name="Text Placeholder 5">
            <a:extLst>
              <a:ext uri="{FF2B5EF4-FFF2-40B4-BE49-F238E27FC236}">
                <a16:creationId xmlns:a16="http://schemas.microsoft.com/office/drawing/2014/main" id="{7EAA3BFB-0518-7447-17C2-7C439B2577BF}"/>
              </a:ext>
            </a:extLst>
          </p:cNvPr>
          <p:cNvSpPr txBox="1">
            <a:spLocks/>
          </p:cNvSpPr>
          <p:nvPr/>
        </p:nvSpPr>
        <p:spPr>
          <a:xfrm>
            <a:off x="3296233" y="3526818"/>
            <a:ext cx="6533165" cy="761926"/>
          </a:xfrm>
          <a:prstGeom prst="rect">
            <a:avLst/>
          </a:prstGeom>
        </p:spPr>
        <p:txBody>
          <a:bodyPr vert="horz" lIns="0" tIns="0" rIns="0" bIns="0" rtlCol="0" anchor="ctr">
            <a:noAutofit/>
          </a:bodyPr>
          <a:lstStyle>
            <a:lvl1pPr marL="182880" indent="-182880" algn="l" defTabSz="914400" rtl="0" eaLnBrk="1" latinLnBrk="0" hangingPunct="1">
              <a:lnSpc>
                <a:spcPct val="90000"/>
              </a:lnSpc>
              <a:spcBef>
                <a:spcPts val="500"/>
              </a:spcBef>
              <a:buClr>
                <a:schemeClr val="accent1"/>
              </a:buClr>
              <a:buSzPct val="120000"/>
              <a:buFont typeface="Wingdings" pitchFamily="2" charset="2"/>
              <a:buChar char="§"/>
              <a:defRPr sz="1400" kern="1200">
                <a:solidFill>
                  <a:schemeClr val="tx1"/>
                </a:solidFill>
                <a:latin typeface="+mn-lt"/>
                <a:ea typeface="+mn-ea"/>
                <a:cs typeface="+mn-cs"/>
              </a:defRPr>
            </a:lvl1pPr>
            <a:lvl2pPr marL="457200" indent="-182880" algn="l" defTabSz="914400" rtl="0" eaLnBrk="1" latinLnBrk="0" hangingPunct="1">
              <a:lnSpc>
                <a:spcPct val="90000"/>
              </a:lnSpc>
              <a:spcBef>
                <a:spcPts val="100"/>
              </a:spcBef>
              <a:buClr>
                <a:schemeClr val="accent1"/>
              </a:buClr>
              <a:buFont typeface="Wingdings" pitchFamily="2" charset="2"/>
              <a:buChar char="§"/>
              <a:defRPr sz="1400" kern="1200">
                <a:solidFill>
                  <a:schemeClr val="tx1"/>
                </a:solidFill>
                <a:latin typeface="+mn-lt"/>
                <a:ea typeface="+mn-ea"/>
                <a:cs typeface="+mn-cs"/>
              </a:defRPr>
            </a:lvl2pPr>
            <a:lvl3pPr marL="731520" indent="-182880" algn="l" defTabSz="914400" rtl="0" eaLnBrk="1" latinLnBrk="0" hangingPunct="1">
              <a:lnSpc>
                <a:spcPct val="90000"/>
              </a:lnSpc>
              <a:spcBef>
                <a:spcPts val="100"/>
              </a:spcBef>
              <a:buClr>
                <a:schemeClr val="accent1"/>
              </a:buClr>
              <a:buFont typeface="Wingdings" pitchFamily="2" charset="2"/>
              <a:buChar char="§"/>
              <a:defRPr sz="1400" kern="1200">
                <a:solidFill>
                  <a:schemeClr val="tx1"/>
                </a:solidFill>
                <a:latin typeface="+mn-lt"/>
                <a:ea typeface="+mn-ea"/>
                <a:cs typeface="+mn-cs"/>
              </a:defRPr>
            </a:lvl3pPr>
            <a:lvl4pPr marL="1005840" indent="-182880" algn="l" defTabSz="914400" rtl="0" eaLnBrk="1" latinLnBrk="0" hangingPunct="1">
              <a:lnSpc>
                <a:spcPct val="90000"/>
              </a:lnSpc>
              <a:spcBef>
                <a:spcPts val="100"/>
              </a:spcBef>
              <a:buClr>
                <a:schemeClr val="accent1"/>
              </a:buClr>
              <a:buFont typeface="Wingdings" pitchFamily="2" charset="2"/>
              <a:buChar char="§"/>
              <a:defRPr sz="1400" kern="1200">
                <a:solidFill>
                  <a:schemeClr val="tx1"/>
                </a:solidFill>
                <a:latin typeface="+mn-lt"/>
                <a:ea typeface="+mn-ea"/>
                <a:cs typeface="+mn-cs"/>
              </a:defRPr>
            </a:lvl4pPr>
            <a:lvl5pPr marL="2005013" indent="-176213"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 Provide an overview of next steps </a:t>
            </a:r>
          </a:p>
        </p:txBody>
      </p:sp>
      <p:pic>
        <p:nvPicPr>
          <p:cNvPr id="13" name="Picture 12" descr="Children&amp;#39;s Trust Fund of Missouri | Missouri&amp;#39;s Foundation for Child Abuse  Prevention">
            <a:extLst>
              <a:ext uri="{FF2B5EF4-FFF2-40B4-BE49-F238E27FC236}">
                <a16:creationId xmlns:a16="http://schemas.microsoft.com/office/drawing/2014/main" id="{C9BA6891-E831-2397-4556-2F23EBE356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8556" y="5993274"/>
            <a:ext cx="3795907" cy="698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97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Children&amp;#39;s Trust Fund of Missouri | Missouri&amp;#39;s Foundation for Child Abuse  Prevention">
            <a:extLst>
              <a:ext uri="{FF2B5EF4-FFF2-40B4-BE49-F238E27FC236}">
                <a16:creationId xmlns:a16="http://schemas.microsoft.com/office/drawing/2014/main" id="{683BEF2A-87D4-1518-547E-39E3017C68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8556" y="5970972"/>
            <a:ext cx="3795907" cy="6987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5">
            <a:extLst>
              <a:ext uri="{FF2B5EF4-FFF2-40B4-BE49-F238E27FC236}">
                <a16:creationId xmlns:a16="http://schemas.microsoft.com/office/drawing/2014/main" id="{39ED97D6-78FD-106D-E595-D286BC78F8CB}"/>
              </a:ext>
            </a:extLst>
          </p:cNvPr>
          <p:cNvGraphicFramePr>
            <a:graphicFrameLocks noGrp="1"/>
          </p:cNvGraphicFramePr>
          <p:nvPr>
            <p:extLst>
              <p:ext uri="{D42A27DB-BD31-4B8C-83A1-F6EECF244321}">
                <p14:modId xmlns:p14="http://schemas.microsoft.com/office/powerpoint/2010/main" val="346361960"/>
              </p:ext>
            </p:extLst>
          </p:nvPr>
        </p:nvGraphicFramePr>
        <p:xfrm>
          <a:off x="609600" y="1254534"/>
          <a:ext cx="10103220" cy="3250156"/>
        </p:xfrm>
        <a:graphic>
          <a:graphicData uri="http://schemas.openxmlformats.org/drawingml/2006/table">
            <a:tbl>
              <a:tblPr firstRow="1" bandRow="1">
                <a:tableStyleId>{5C22544A-7EE6-4342-B048-85BDC9FD1C3A}</a:tableStyleId>
              </a:tblPr>
              <a:tblGrid>
                <a:gridCol w="673548">
                  <a:extLst>
                    <a:ext uri="{9D8B030D-6E8A-4147-A177-3AD203B41FA5}">
                      <a16:colId xmlns:a16="http://schemas.microsoft.com/office/drawing/2014/main" val="2697038839"/>
                    </a:ext>
                  </a:extLst>
                </a:gridCol>
                <a:gridCol w="673548">
                  <a:extLst>
                    <a:ext uri="{9D8B030D-6E8A-4147-A177-3AD203B41FA5}">
                      <a16:colId xmlns:a16="http://schemas.microsoft.com/office/drawing/2014/main" val="220828172"/>
                    </a:ext>
                  </a:extLst>
                </a:gridCol>
                <a:gridCol w="673548">
                  <a:extLst>
                    <a:ext uri="{9D8B030D-6E8A-4147-A177-3AD203B41FA5}">
                      <a16:colId xmlns:a16="http://schemas.microsoft.com/office/drawing/2014/main" val="319875549"/>
                    </a:ext>
                  </a:extLst>
                </a:gridCol>
                <a:gridCol w="673548">
                  <a:extLst>
                    <a:ext uri="{9D8B030D-6E8A-4147-A177-3AD203B41FA5}">
                      <a16:colId xmlns:a16="http://schemas.microsoft.com/office/drawing/2014/main" val="1252488955"/>
                    </a:ext>
                  </a:extLst>
                </a:gridCol>
                <a:gridCol w="673548">
                  <a:extLst>
                    <a:ext uri="{9D8B030D-6E8A-4147-A177-3AD203B41FA5}">
                      <a16:colId xmlns:a16="http://schemas.microsoft.com/office/drawing/2014/main" val="4192914978"/>
                    </a:ext>
                  </a:extLst>
                </a:gridCol>
                <a:gridCol w="673548">
                  <a:extLst>
                    <a:ext uri="{9D8B030D-6E8A-4147-A177-3AD203B41FA5}">
                      <a16:colId xmlns:a16="http://schemas.microsoft.com/office/drawing/2014/main" val="622128824"/>
                    </a:ext>
                  </a:extLst>
                </a:gridCol>
                <a:gridCol w="673548">
                  <a:extLst>
                    <a:ext uri="{9D8B030D-6E8A-4147-A177-3AD203B41FA5}">
                      <a16:colId xmlns:a16="http://schemas.microsoft.com/office/drawing/2014/main" val="2457976735"/>
                    </a:ext>
                  </a:extLst>
                </a:gridCol>
                <a:gridCol w="673548">
                  <a:extLst>
                    <a:ext uri="{9D8B030D-6E8A-4147-A177-3AD203B41FA5}">
                      <a16:colId xmlns:a16="http://schemas.microsoft.com/office/drawing/2014/main" val="892290619"/>
                    </a:ext>
                  </a:extLst>
                </a:gridCol>
                <a:gridCol w="673548">
                  <a:extLst>
                    <a:ext uri="{9D8B030D-6E8A-4147-A177-3AD203B41FA5}">
                      <a16:colId xmlns:a16="http://schemas.microsoft.com/office/drawing/2014/main" val="399479109"/>
                    </a:ext>
                  </a:extLst>
                </a:gridCol>
                <a:gridCol w="673548">
                  <a:extLst>
                    <a:ext uri="{9D8B030D-6E8A-4147-A177-3AD203B41FA5}">
                      <a16:colId xmlns:a16="http://schemas.microsoft.com/office/drawing/2014/main" val="3201439402"/>
                    </a:ext>
                  </a:extLst>
                </a:gridCol>
                <a:gridCol w="673548">
                  <a:extLst>
                    <a:ext uri="{9D8B030D-6E8A-4147-A177-3AD203B41FA5}">
                      <a16:colId xmlns:a16="http://schemas.microsoft.com/office/drawing/2014/main" val="3426543669"/>
                    </a:ext>
                  </a:extLst>
                </a:gridCol>
                <a:gridCol w="673548">
                  <a:extLst>
                    <a:ext uri="{9D8B030D-6E8A-4147-A177-3AD203B41FA5}">
                      <a16:colId xmlns:a16="http://schemas.microsoft.com/office/drawing/2014/main" val="256019100"/>
                    </a:ext>
                  </a:extLst>
                </a:gridCol>
                <a:gridCol w="673548">
                  <a:extLst>
                    <a:ext uri="{9D8B030D-6E8A-4147-A177-3AD203B41FA5}">
                      <a16:colId xmlns:a16="http://schemas.microsoft.com/office/drawing/2014/main" val="1652516583"/>
                    </a:ext>
                  </a:extLst>
                </a:gridCol>
                <a:gridCol w="673548">
                  <a:extLst>
                    <a:ext uri="{9D8B030D-6E8A-4147-A177-3AD203B41FA5}">
                      <a16:colId xmlns:a16="http://schemas.microsoft.com/office/drawing/2014/main" val="3204253523"/>
                    </a:ext>
                  </a:extLst>
                </a:gridCol>
                <a:gridCol w="673548">
                  <a:extLst>
                    <a:ext uri="{9D8B030D-6E8A-4147-A177-3AD203B41FA5}">
                      <a16:colId xmlns:a16="http://schemas.microsoft.com/office/drawing/2014/main" val="100560341"/>
                    </a:ext>
                  </a:extLst>
                </a:gridCol>
              </a:tblGrid>
              <a:tr h="370840">
                <a:tc gridSpan="8">
                  <a:txBody>
                    <a:bodyPr/>
                    <a:lstStyle/>
                    <a:p>
                      <a:pPr algn="ctr"/>
                      <a:r>
                        <a:rPr lang="en-US" dirty="0"/>
                        <a:t>2023</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7">
                  <a:txBody>
                    <a:bodyPr/>
                    <a:lstStyle/>
                    <a:p>
                      <a:pPr algn="ctr"/>
                      <a:r>
                        <a:rPr lang="en-US" dirty="0"/>
                        <a:t>2024</a:t>
                      </a:r>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99677207"/>
                  </a:ext>
                </a:extLst>
              </a:tr>
              <a:tr h="370840">
                <a:tc>
                  <a:txBody>
                    <a:bodyPr/>
                    <a:lstStyle/>
                    <a:p>
                      <a:pPr algn="ctr"/>
                      <a:r>
                        <a:rPr lang="en-US" sz="1200" b="1" dirty="0"/>
                        <a:t>May </a:t>
                      </a:r>
                    </a:p>
                  </a:txBody>
                  <a:tcPr>
                    <a:solidFill>
                      <a:schemeClr val="accent6"/>
                    </a:solidFill>
                  </a:tcPr>
                </a:tc>
                <a:tc>
                  <a:txBody>
                    <a:bodyPr/>
                    <a:lstStyle/>
                    <a:p>
                      <a:pPr algn="ctr"/>
                      <a:r>
                        <a:rPr lang="en-US" sz="1200" b="1" dirty="0"/>
                        <a:t>June</a:t>
                      </a:r>
                    </a:p>
                  </a:txBody>
                  <a:tcPr>
                    <a:solidFill>
                      <a:schemeClr val="accent6"/>
                    </a:solidFill>
                  </a:tcPr>
                </a:tc>
                <a:tc>
                  <a:txBody>
                    <a:bodyPr/>
                    <a:lstStyle/>
                    <a:p>
                      <a:pPr algn="ctr"/>
                      <a:r>
                        <a:rPr lang="en-US" sz="1200" b="1" dirty="0"/>
                        <a:t>July</a:t>
                      </a:r>
                    </a:p>
                  </a:txBody>
                  <a:tcPr>
                    <a:solidFill>
                      <a:schemeClr val="accent6"/>
                    </a:solidFill>
                  </a:tcPr>
                </a:tc>
                <a:tc>
                  <a:txBody>
                    <a:bodyPr/>
                    <a:lstStyle/>
                    <a:p>
                      <a:pPr algn="ctr"/>
                      <a:r>
                        <a:rPr lang="en-US" sz="1200" b="1" dirty="0"/>
                        <a:t>Aug</a:t>
                      </a:r>
                    </a:p>
                  </a:txBody>
                  <a:tcPr>
                    <a:solidFill>
                      <a:schemeClr val="accent6"/>
                    </a:solidFill>
                  </a:tcPr>
                </a:tc>
                <a:tc>
                  <a:txBody>
                    <a:bodyPr/>
                    <a:lstStyle/>
                    <a:p>
                      <a:pPr algn="ctr"/>
                      <a:r>
                        <a:rPr lang="en-US" sz="1200" b="1" dirty="0"/>
                        <a:t>Sept</a:t>
                      </a:r>
                    </a:p>
                  </a:txBody>
                  <a:tcPr>
                    <a:solidFill>
                      <a:schemeClr val="accent6"/>
                    </a:solidFill>
                  </a:tcPr>
                </a:tc>
                <a:tc>
                  <a:txBody>
                    <a:bodyPr/>
                    <a:lstStyle/>
                    <a:p>
                      <a:pPr algn="ctr"/>
                      <a:r>
                        <a:rPr lang="en-US" sz="1200" b="1" dirty="0"/>
                        <a:t>Oct</a:t>
                      </a:r>
                    </a:p>
                  </a:txBody>
                  <a:tcPr>
                    <a:solidFill>
                      <a:schemeClr val="accent6"/>
                    </a:solidFill>
                  </a:tcPr>
                </a:tc>
                <a:tc>
                  <a:txBody>
                    <a:bodyPr/>
                    <a:lstStyle/>
                    <a:p>
                      <a:pPr algn="ctr"/>
                      <a:r>
                        <a:rPr lang="en-US" sz="1200" b="1" dirty="0"/>
                        <a:t>Nov</a:t>
                      </a:r>
                    </a:p>
                  </a:txBody>
                  <a:tcPr>
                    <a:solidFill>
                      <a:schemeClr val="accent6"/>
                    </a:solidFill>
                  </a:tcPr>
                </a:tc>
                <a:tc>
                  <a:txBody>
                    <a:bodyPr/>
                    <a:lstStyle/>
                    <a:p>
                      <a:pPr algn="ctr"/>
                      <a:r>
                        <a:rPr lang="en-US" sz="1200" b="1" dirty="0"/>
                        <a:t>Dec</a:t>
                      </a:r>
                    </a:p>
                  </a:txBody>
                  <a:tcPr>
                    <a:solidFill>
                      <a:schemeClr val="accent6"/>
                    </a:solidFill>
                  </a:tcPr>
                </a:tc>
                <a:tc>
                  <a:txBody>
                    <a:bodyPr/>
                    <a:lstStyle/>
                    <a:p>
                      <a:pPr algn="ctr"/>
                      <a:r>
                        <a:rPr lang="en-US" sz="1200" b="1" dirty="0"/>
                        <a:t>Jan</a:t>
                      </a:r>
                    </a:p>
                  </a:txBody>
                  <a:tcPr>
                    <a:solidFill>
                      <a:schemeClr val="accent6"/>
                    </a:solidFill>
                  </a:tcPr>
                </a:tc>
                <a:tc>
                  <a:txBody>
                    <a:bodyPr/>
                    <a:lstStyle/>
                    <a:p>
                      <a:pPr algn="ctr"/>
                      <a:r>
                        <a:rPr lang="en-US" sz="1200" b="1" dirty="0"/>
                        <a:t>Feb</a:t>
                      </a:r>
                    </a:p>
                  </a:txBody>
                  <a:tcPr>
                    <a:solidFill>
                      <a:schemeClr val="accent6"/>
                    </a:solidFill>
                  </a:tcPr>
                </a:tc>
                <a:tc>
                  <a:txBody>
                    <a:bodyPr/>
                    <a:lstStyle/>
                    <a:p>
                      <a:pPr algn="ctr"/>
                      <a:r>
                        <a:rPr lang="en-US" sz="1200" b="1" dirty="0"/>
                        <a:t>Mar</a:t>
                      </a:r>
                    </a:p>
                  </a:txBody>
                  <a:tcPr>
                    <a:solidFill>
                      <a:schemeClr val="accent6"/>
                    </a:solidFill>
                  </a:tcPr>
                </a:tc>
                <a:tc>
                  <a:txBody>
                    <a:bodyPr/>
                    <a:lstStyle/>
                    <a:p>
                      <a:pPr algn="ctr"/>
                      <a:r>
                        <a:rPr lang="en-US" sz="1200" b="1" dirty="0"/>
                        <a:t>Apr</a:t>
                      </a:r>
                    </a:p>
                  </a:txBody>
                  <a:tcPr>
                    <a:solidFill>
                      <a:schemeClr val="accent6"/>
                    </a:solidFill>
                  </a:tcPr>
                </a:tc>
                <a:tc>
                  <a:txBody>
                    <a:bodyPr/>
                    <a:lstStyle/>
                    <a:p>
                      <a:pPr algn="ctr"/>
                      <a:r>
                        <a:rPr lang="en-US" sz="1200" b="1" dirty="0"/>
                        <a:t>May</a:t>
                      </a:r>
                    </a:p>
                  </a:txBody>
                  <a:tcPr>
                    <a:solidFill>
                      <a:schemeClr val="accent6"/>
                    </a:solidFill>
                  </a:tcPr>
                </a:tc>
                <a:tc>
                  <a:txBody>
                    <a:bodyPr/>
                    <a:lstStyle/>
                    <a:p>
                      <a:pPr algn="ctr"/>
                      <a:r>
                        <a:rPr lang="en-US" sz="1200" b="1" dirty="0"/>
                        <a:t>June</a:t>
                      </a:r>
                    </a:p>
                  </a:txBody>
                  <a:tcPr>
                    <a:solidFill>
                      <a:schemeClr val="accent6"/>
                    </a:solidFill>
                  </a:tcPr>
                </a:tc>
                <a:tc>
                  <a:txBody>
                    <a:bodyPr/>
                    <a:lstStyle/>
                    <a:p>
                      <a:pPr algn="ctr"/>
                      <a:r>
                        <a:rPr lang="en-US" sz="1200" b="1" dirty="0"/>
                        <a:t>July</a:t>
                      </a:r>
                    </a:p>
                  </a:txBody>
                  <a:tcPr>
                    <a:solidFill>
                      <a:schemeClr val="accent6"/>
                    </a:solidFill>
                  </a:tcPr>
                </a:tc>
                <a:extLst>
                  <a:ext uri="{0D108BD9-81ED-4DB2-BD59-A6C34878D82A}">
                    <a16:rowId xmlns:a16="http://schemas.microsoft.com/office/drawing/2014/main" val="1089229934"/>
                  </a:ext>
                </a:extLst>
              </a:tr>
              <a:tr h="457200">
                <a:tc>
                  <a:txBody>
                    <a:bodyPr/>
                    <a:lstStyle/>
                    <a:p>
                      <a:pPr algn="ctr"/>
                      <a:endParaRPr lang="en-US" sz="1200" i="1" dirty="0"/>
                    </a:p>
                  </a:txBody>
                  <a:tcPr anchor="ctr">
                    <a:noFill/>
                  </a:tcPr>
                </a:tc>
                <a:tc>
                  <a:txBody>
                    <a:bodyPr/>
                    <a:lstStyle/>
                    <a:p>
                      <a:pPr algn="ctr"/>
                      <a:endParaRPr lang="en-US" sz="1200" i="1" dirty="0"/>
                    </a:p>
                  </a:txBody>
                  <a:tcPr anchor="ctr">
                    <a:noFill/>
                  </a:tcPr>
                </a:tc>
                <a:tc>
                  <a:txBody>
                    <a:bodyPr/>
                    <a:lstStyle/>
                    <a:p>
                      <a:pPr algn="ctr"/>
                      <a:endParaRPr lang="en-US" sz="1200" i="1" dirty="0"/>
                    </a:p>
                  </a:txBody>
                  <a:tcPr anchor="ctr">
                    <a:noFill/>
                  </a:tcPr>
                </a:tc>
                <a:tc>
                  <a:txBody>
                    <a:bodyPr/>
                    <a:lstStyle/>
                    <a:p>
                      <a:pPr algn="ctr"/>
                      <a:endParaRPr lang="en-US" sz="1200" i="1" dirty="0"/>
                    </a:p>
                  </a:txBody>
                  <a:tcPr anchor="ctr">
                    <a:noFill/>
                  </a:tcPr>
                </a:tc>
                <a:tc>
                  <a:txBody>
                    <a:bodyPr/>
                    <a:lstStyle/>
                    <a:p>
                      <a:pPr algn="ctr"/>
                      <a:endParaRPr lang="en-US" sz="1200" i="1" dirty="0"/>
                    </a:p>
                  </a:txBody>
                  <a:tcPr anchor="ctr">
                    <a:noFill/>
                  </a:tcPr>
                </a:tc>
                <a:tc>
                  <a:txBody>
                    <a:bodyPr/>
                    <a:lstStyle/>
                    <a:p>
                      <a:pPr algn="ctr"/>
                      <a:endParaRPr lang="en-US" sz="1200" i="1" dirty="0"/>
                    </a:p>
                  </a:txBody>
                  <a:tcPr anchor="ctr">
                    <a:noFill/>
                  </a:tcPr>
                </a:tc>
                <a:tc>
                  <a:txBody>
                    <a:bodyPr/>
                    <a:lstStyle/>
                    <a:p>
                      <a:pPr algn="ctr"/>
                      <a:endParaRPr lang="en-US" sz="1200" i="1" dirty="0"/>
                    </a:p>
                  </a:txBody>
                  <a:tcPr anchor="ctr">
                    <a:noFill/>
                  </a:tcPr>
                </a:tc>
                <a:tc>
                  <a:txBody>
                    <a:bodyPr/>
                    <a:lstStyle/>
                    <a:p>
                      <a:pPr algn="ctr"/>
                      <a:endParaRPr lang="en-US" sz="1200" i="1" dirty="0"/>
                    </a:p>
                  </a:txBody>
                  <a:tcPr anchor="ctr">
                    <a:noFill/>
                  </a:tcPr>
                </a:tc>
                <a:tc>
                  <a:txBody>
                    <a:bodyPr/>
                    <a:lstStyle/>
                    <a:p>
                      <a:pPr algn="ctr"/>
                      <a:endParaRPr lang="en-US" sz="1200" i="1" dirty="0"/>
                    </a:p>
                  </a:txBody>
                  <a:tcPr anchor="ctr">
                    <a:noFill/>
                  </a:tcPr>
                </a:tc>
                <a:tc>
                  <a:txBody>
                    <a:bodyPr/>
                    <a:lstStyle/>
                    <a:p>
                      <a:pPr algn="ctr"/>
                      <a:endParaRPr lang="en-US" sz="1200" i="1" dirty="0"/>
                    </a:p>
                  </a:txBody>
                  <a:tcPr anchor="ctr">
                    <a:noFill/>
                  </a:tcPr>
                </a:tc>
                <a:tc>
                  <a:txBody>
                    <a:bodyPr/>
                    <a:lstStyle/>
                    <a:p>
                      <a:pPr algn="ctr"/>
                      <a:endParaRPr lang="en-US" sz="1200" i="1" dirty="0"/>
                    </a:p>
                  </a:txBody>
                  <a:tcPr anchor="ctr">
                    <a:noFill/>
                  </a:tcPr>
                </a:tc>
                <a:tc>
                  <a:txBody>
                    <a:bodyPr/>
                    <a:lstStyle/>
                    <a:p>
                      <a:pPr algn="ctr"/>
                      <a:endParaRPr lang="en-US" sz="1200" i="1" dirty="0"/>
                    </a:p>
                  </a:txBody>
                  <a:tcPr anchor="ctr">
                    <a:noFill/>
                  </a:tcPr>
                </a:tc>
                <a:tc>
                  <a:txBody>
                    <a:bodyPr/>
                    <a:lstStyle/>
                    <a:p>
                      <a:pPr algn="ctr"/>
                      <a:endParaRPr lang="en-US" sz="1200" i="1" dirty="0"/>
                    </a:p>
                  </a:txBody>
                  <a:tcPr anchor="ctr">
                    <a:noFill/>
                  </a:tcPr>
                </a:tc>
                <a:tc>
                  <a:txBody>
                    <a:bodyPr/>
                    <a:lstStyle/>
                    <a:p>
                      <a:pPr algn="ctr"/>
                      <a:endParaRPr lang="en-US" sz="1200" i="1" dirty="0"/>
                    </a:p>
                  </a:txBody>
                  <a:tcPr anchor="ctr">
                    <a:noFill/>
                  </a:tcPr>
                </a:tc>
                <a:tc>
                  <a:txBody>
                    <a:bodyPr/>
                    <a:lstStyle/>
                    <a:p>
                      <a:pPr algn="ctr"/>
                      <a:endParaRPr lang="en-US" sz="1200" i="1" dirty="0"/>
                    </a:p>
                  </a:txBody>
                  <a:tcPr anchor="ctr">
                    <a:noFill/>
                  </a:tcPr>
                </a:tc>
                <a:extLst>
                  <a:ext uri="{0D108BD9-81ED-4DB2-BD59-A6C34878D82A}">
                    <a16:rowId xmlns:a16="http://schemas.microsoft.com/office/drawing/2014/main" val="2729551889"/>
                  </a:ext>
                </a:extLst>
              </a:tr>
              <a:tr h="679676">
                <a:tc>
                  <a:txBody>
                    <a:bodyPr/>
                    <a:lstStyle/>
                    <a:p>
                      <a:pPr algn="ctr"/>
                      <a:endParaRPr lang="en-US" sz="1200" i="1" dirty="0"/>
                    </a:p>
                  </a:txBody>
                  <a:tcPr anchor="ctr">
                    <a:noFill/>
                  </a:tcPr>
                </a:tc>
                <a:tc>
                  <a:txBody>
                    <a:bodyPr/>
                    <a:lstStyle/>
                    <a:p>
                      <a:pPr algn="ctr"/>
                      <a:endParaRPr lang="en-US" sz="1200" i="1" dirty="0"/>
                    </a:p>
                  </a:txBody>
                  <a:tcPr anchor="ctr">
                    <a:noFill/>
                  </a:tcPr>
                </a:tc>
                <a:tc>
                  <a:txBody>
                    <a:bodyPr/>
                    <a:lstStyle/>
                    <a:p>
                      <a:pPr algn="ctr"/>
                      <a:endParaRPr lang="en-US" sz="1200" i="1" dirty="0"/>
                    </a:p>
                  </a:txBody>
                  <a:tcPr anchor="ctr">
                    <a:noFill/>
                  </a:tcPr>
                </a:tc>
                <a:tc>
                  <a:txBody>
                    <a:bodyPr/>
                    <a:lstStyle/>
                    <a:p>
                      <a:pPr algn="ctr"/>
                      <a:endParaRPr lang="en-US" sz="1200" i="1" dirty="0"/>
                    </a:p>
                  </a:txBody>
                  <a:tcPr anchor="ctr">
                    <a:noFill/>
                  </a:tcPr>
                </a:tc>
                <a:tc>
                  <a:txBody>
                    <a:bodyPr/>
                    <a:lstStyle/>
                    <a:p>
                      <a:pPr algn="ctr"/>
                      <a:endParaRPr lang="en-US" sz="1200" i="1" dirty="0"/>
                    </a:p>
                  </a:txBody>
                  <a:tcPr anchor="ctr">
                    <a:noFill/>
                  </a:tcPr>
                </a:tc>
                <a:tc>
                  <a:txBody>
                    <a:bodyPr/>
                    <a:lstStyle/>
                    <a:p>
                      <a:pPr algn="ctr"/>
                      <a:endParaRPr lang="en-US" sz="1200" i="1" dirty="0"/>
                    </a:p>
                  </a:txBody>
                  <a:tcPr anchor="ctr">
                    <a:noFill/>
                  </a:tcPr>
                </a:tc>
                <a:tc>
                  <a:txBody>
                    <a:bodyPr/>
                    <a:lstStyle/>
                    <a:p>
                      <a:pPr algn="ctr"/>
                      <a:endParaRPr lang="en-US" sz="1200" i="1" dirty="0"/>
                    </a:p>
                  </a:txBody>
                  <a:tcPr anchor="ctr">
                    <a:noFill/>
                  </a:tcPr>
                </a:tc>
                <a:tc>
                  <a:txBody>
                    <a:bodyPr/>
                    <a:lstStyle/>
                    <a:p>
                      <a:pPr algn="ctr"/>
                      <a:endParaRPr lang="en-US" sz="1200" i="1" dirty="0"/>
                    </a:p>
                  </a:txBody>
                  <a:tcPr anchor="ctr">
                    <a:noFill/>
                  </a:tcPr>
                </a:tc>
                <a:tc>
                  <a:txBody>
                    <a:bodyPr/>
                    <a:lstStyle/>
                    <a:p>
                      <a:pPr algn="ctr"/>
                      <a:endParaRPr lang="en-US" sz="1200" i="1" dirty="0"/>
                    </a:p>
                  </a:txBody>
                  <a:tcPr anchor="ctr">
                    <a:noFill/>
                  </a:tcPr>
                </a:tc>
                <a:tc>
                  <a:txBody>
                    <a:bodyPr/>
                    <a:lstStyle/>
                    <a:p>
                      <a:pPr algn="ctr"/>
                      <a:endParaRPr lang="en-US" sz="1200" i="1" dirty="0"/>
                    </a:p>
                  </a:txBody>
                  <a:tcPr anchor="ctr">
                    <a:noFill/>
                  </a:tcPr>
                </a:tc>
                <a:tc>
                  <a:txBody>
                    <a:bodyPr/>
                    <a:lstStyle/>
                    <a:p>
                      <a:pPr algn="ctr"/>
                      <a:endParaRPr lang="en-US" sz="1200" i="1" dirty="0"/>
                    </a:p>
                  </a:txBody>
                  <a:tcPr anchor="ctr">
                    <a:noFill/>
                  </a:tcPr>
                </a:tc>
                <a:tc>
                  <a:txBody>
                    <a:bodyPr/>
                    <a:lstStyle/>
                    <a:p>
                      <a:pPr algn="ctr"/>
                      <a:endParaRPr lang="en-US" sz="1200" i="1" dirty="0"/>
                    </a:p>
                  </a:txBody>
                  <a:tcPr anchor="ctr">
                    <a:noFill/>
                  </a:tcPr>
                </a:tc>
                <a:tc>
                  <a:txBody>
                    <a:bodyPr/>
                    <a:lstStyle/>
                    <a:p>
                      <a:pPr algn="ctr"/>
                      <a:endParaRPr lang="en-US" sz="1200" i="1" dirty="0"/>
                    </a:p>
                  </a:txBody>
                  <a:tcPr anchor="ctr">
                    <a:noFill/>
                  </a:tcPr>
                </a:tc>
                <a:tc>
                  <a:txBody>
                    <a:bodyPr/>
                    <a:lstStyle/>
                    <a:p>
                      <a:pPr algn="ctr"/>
                      <a:endParaRPr lang="en-US" sz="1200" i="1" dirty="0"/>
                    </a:p>
                  </a:txBody>
                  <a:tcPr anchor="ctr">
                    <a:noFill/>
                  </a:tcPr>
                </a:tc>
                <a:tc>
                  <a:txBody>
                    <a:bodyPr/>
                    <a:lstStyle/>
                    <a:p>
                      <a:pPr algn="ctr"/>
                      <a:endParaRPr lang="en-US" sz="1200" i="1" dirty="0"/>
                    </a:p>
                  </a:txBody>
                  <a:tcPr anchor="ctr">
                    <a:noFill/>
                  </a:tcPr>
                </a:tc>
                <a:extLst>
                  <a:ext uri="{0D108BD9-81ED-4DB2-BD59-A6C34878D82A}">
                    <a16:rowId xmlns:a16="http://schemas.microsoft.com/office/drawing/2014/main" val="1881668646"/>
                  </a:ext>
                </a:extLst>
              </a:tr>
              <a:tr h="457200">
                <a:tc>
                  <a:txBody>
                    <a:bodyPr/>
                    <a:lstStyle/>
                    <a:p>
                      <a:pPr algn="ctr"/>
                      <a:endParaRPr lang="en-US" sz="1200" i="1" dirty="0"/>
                    </a:p>
                  </a:txBody>
                  <a:tcPr anchor="ctr">
                    <a:lnB w="12700" cap="flat" cmpd="sng" algn="ctr">
                      <a:solidFill>
                        <a:schemeClr val="tx2"/>
                      </a:solidFill>
                      <a:prstDash val="solid"/>
                      <a:round/>
                      <a:headEnd type="none" w="med" len="med"/>
                      <a:tailEnd type="none" w="med" len="med"/>
                    </a:lnB>
                    <a:noFill/>
                  </a:tcPr>
                </a:tc>
                <a:tc>
                  <a:txBody>
                    <a:bodyPr/>
                    <a:lstStyle/>
                    <a:p>
                      <a:pPr algn="ctr"/>
                      <a:endParaRPr lang="en-US" sz="1200" i="1" dirty="0"/>
                    </a:p>
                  </a:txBody>
                  <a:tcPr anchor="ctr">
                    <a:lnB w="12700" cap="flat" cmpd="sng" algn="ctr">
                      <a:solidFill>
                        <a:schemeClr val="tx2"/>
                      </a:solidFill>
                      <a:prstDash val="solid"/>
                      <a:round/>
                      <a:headEnd type="none" w="med" len="med"/>
                      <a:tailEnd type="none" w="med" len="med"/>
                    </a:lnB>
                    <a:noFill/>
                  </a:tcPr>
                </a:tc>
                <a:tc>
                  <a:txBody>
                    <a:bodyPr/>
                    <a:lstStyle/>
                    <a:p>
                      <a:pPr algn="ctr"/>
                      <a:endParaRPr lang="en-US" sz="1200" i="1" dirty="0"/>
                    </a:p>
                  </a:txBody>
                  <a:tcPr anchor="ctr">
                    <a:lnB w="12700" cmpd="sng">
                      <a:noFill/>
                    </a:lnB>
                    <a:noFill/>
                  </a:tcPr>
                </a:tc>
                <a:tc>
                  <a:txBody>
                    <a:bodyPr/>
                    <a:lstStyle/>
                    <a:p>
                      <a:pPr algn="ctr"/>
                      <a:endParaRPr lang="en-US" sz="1200" i="1" dirty="0"/>
                    </a:p>
                  </a:txBody>
                  <a:tcPr anchor="ctr">
                    <a:lnB w="12700" cmpd="sng">
                      <a:noFill/>
                    </a:lnB>
                    <a:noFill/>
                  </a:tcPr>
                </a:tc>
                <a:tc>
                  <a:txBody>
                    <a:bodyPr/>
                    <a:lstStyle/>
                    <a:p>
                      <a:pPr algn="ctr"/>
                      <a:endParaRPr lang="en-US" sz="1200" i="1" dirty="0"/>
                    </a:p>
                  </a:txBody>
                  <a:tcPr anchor="ctr">
                    <a:noFill/>
                  </a:tcPr>
                </a:tc>
                <a:tc>
                  <a:txBody>
                    <a:bodyPr/>
                    <a:lstStyle/>
                    <a:p>
                      <a:pPr algn="ctr"/>
                      <a:endParaRPr lang="en-US" sz="1200" i="1" dirty="0"/>
                    </a:p>
                  </a:txBody>
                  <a:tcPr anchor="ctr">
                    <a:noFill/>
                  </a:tcPr>
                </a:tc>
                <a:tc>
                  <a:txBody>
                    <a:bodyPr/>
                    <a:lstStyle/>
                    <a:p>
                      <a:pPr algn="ctr"/>
                      <a:endParaRPr lang="en-US" sz="1200" i="1" dirty="0"/>
                    </a:p>
                  </a:txBody>
                  <a:tcPr anchor="ctr">
                    <a:noFill/>
                  </a:tcPr>
                </a:tc>
                <a:tc>
                  <a:txBody>
                    <a:bodyPr/>
                    <a:lstStyle/>
                    <a:p>
                      <a:pPr algn="ctr"/>
                      <a:endParaRPr lang="en-US" sz="1200" i="1" dirty="0"/>
                    </a:p>
                  </a:txBody>
                  <a:tcPr anchor="ctr">
                    <a:noFill/>
                  </a:tcPr>
                </a:tc>
                <a:tc>
                  <a:txBody>
                    <a:bodyPr/>
                    <a:lstStyle/>
                    <a:p>
                      <a:pPr algn="ctr"/>
                      <a:endParaRPr lang="en-US" sz="1200" i="1" dirty="0"/>
                    </a:p>
                  </a:txBody>
                  <a:tcPr anchor="ctr">
                    <a:noFill/>
                  </a:tcPr>
                </a:tc>
                <a:tc>
                  <a:txBody>
                    <a:bodyPr/>
                    <a:lstStyle/>
                    <a:p>
                      <a:pPr algn="ctr"/>
                      <a:endParaRPr lang="en-US" sz="1200" i="1" dirty="0"/>
                    </a:p>
                  </a:txBody>
                  <a:tcPr anchor="ctr">
                    <a:noFill/>
                  </a:tcPr>
                </a:tc>
                <a:tc>
                  <a:txBody>
                    <a:bodyPr/>
                    <a:lstStyle/>
                    <a:p>
                      <a:pPr algn="ctr"/>
                      <a:endParaRPr lang="en-US" sz="1200" i="1" dirty="0"/>
                    </a:p>
                  </a:txBody>
                  <a:tcPr anchor="ctr">
                    <a:noFill/>
                  </a:tcPr>
                </a:tc>
                <a:tc>
                  <a:txBody>
                    <a:bodyPr/>
                    <a:lstStyle/>
                    <a:p>
                      <a:pPr algn="ctr"/>
                      <a:endParaRPr lang="en-US" sz="1200" i="1" dirty="0"/>
                    </a:p>
                  </a:txBody>
                  <a:tcPr anchor="ctr">
                    <a:noFill/>
                  </a:tcPr>
                </a:tc>
                <a:tc>
                  <a:txBody>
                    <a:bodyPr/>
                    <a:lstStyle/>
                    <a:p>
                      <a:pPr algn="ctr"/>
                      <a:endParaRPr lang="en-US" sz="1200" i="1" dirty="0"/>
                    </a:p>
                  </a:txBody>
                  <a:tcPr anchor="ctr">
                    <a:noFill/>
                  </a:tcPr>
                </a:tc>
                <a:tc>
                  <a:txBody>
                    <a:bodyPr/>
                    <a:lstStyle/>
                    <a:p>
                      <a:pPr algn="ctr"/>
                      <a:endParaRPr lang="en-US" sz="1200" i="1" dirty="0"/>
                    </a:p>
                  </a:txBody>
                  <a:tcPr anchor="ctr">
                    <a:noFill/>
                  </a:tcPr>
                </a:tc>
                <a:tc>
                  <a:txBody>
                    <a:bodyPr/>
                    <a:lstStyle/>
                    <a:p>
                      <a:pPr algn="ctr"/>
                      <a:endParaRPr lang="en-US" sz="1200" i="1" dirty="0"/>
                    </a:p>
                  </a:txBody>
                  <a:tcPr anchor="ctr">
                    <a:noFill/>
                  </a:tcPr>
                </a:tc>
                <a:extLst>
                  <a:ext uri="{0D108BD9-81ED-4DB2-BD59-A6C34878D82A}">
                    <a16:rowId xmlns:a16="http://schemas.microsoft.com/office/drawing/2014/main" val="3949876799"/>
                  </a:ext>
                </a:extLst>
              </a:tr>
              <a:tr h="457200">
                <a:tc gridSpan="2">
                  <a:txBody>
                    <a:bodyPr/>
                    <a:lstStyle/>
                    <a:p>
                      <a:pPr algn="ctr"/>
                      <a:r>
                        <a:rPr lang="en-US" sz="1200" i="1" dirty="0"/>
                        <a:t>Phase I ORC</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ctr"/>
                      <a:endParaRPr lang="en-US" sz="1200" i="1" dirty="0"/>
                    </a:p>
                  </a:txBody>
                  <a:tcPr>
                    <a:noFill/>
                  </a:tcPr>
                </a:tc>
                <a:tc>
                  <a:txBody>
                    <a:bodyPr/>
                    <a:lstStyle/>
                    <a:p>
                      <a:pPr algn="ctr"/>
                      <a:endParaRPr lang="en-US" sz="1200" i="1" dirty="0"/>
                    </a:p>
                  </a:txBody>
                  <a:tcPr anchor="ctr">
                    <a:lnL w="12700" cap="flat" cmpd="sng" algn="ctr">
                      <a:solidFill>
                        <a:schemeClr val="tx2"/>
                      </a:solidFill>
                      <a:prstDash val="solid"/>
                      <a:round/>
                      <a:headEnd type="none" w="med" len="med"/>
                      <a:tailEnd type="none" w="med" len="med"/>
                    </a:lnL>
                    <a:lnR w="12700" cmpd="sng">
                      <a:noFill/>
                    </a:lnR>
                    <a:lnT w="127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i="1" dirty="0"/>
                    </a:p>
                  </a:txBody>
                  <a:tcPr anchor="ctr">
                    <a:lnL w="12700" cmpd="sng">
                      <a:noFill/>
                    </a:lnL>
                    <a:lnR w="12700" cmpd="sng">
                      <a:noFill/>
                    </a:lnR>
                    <a:lnT w="127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i="1" dirty="0"/>
                    </a:p>
                  </a:txBody>
                  <a:tcPr anchor="ctr">
                    <a:lnL w="12700" cmpd="sng">
                      <a:noFill/>
                    </a:lnL>
                    <a:lnB w="12700" cap="flat" cmpd="sng" algn="ctr">
                      <a:solidFill>
                        <a:schemeClr val="accent5"/>
                      </a:solidFill>
                      <a:prstDash val="solid"/>
                      <a:round/>
                      <a:headEnd type="none" w="med" len="med"/>
                      <a:tailEnd type="none" w="med" len="med"/>
                    </a:lnB>
                    <a:noFill/>
                  </a:tcPr>
                </a:tc>
                <a:tc>
                  <a:txBody>
                    <a:bodyPr/>
                    <a:lstStyle/>
                    <a:p>
                      <a:pPr algn="ctr"/>
                      <a:endParaRPr lang="en-US" sz="1200" i="1" dirty="0"/>
                    </a:p>
                  </a:txBody>
                  <a:tcPr anchor="ctr">
                    <a:lnB w="12700" cap="flat" cmpd="sng" algn="ctr">
                      <a:solidFill>
                        <a:schemeClr val="accent5"/>
                      </a:solidFill>
                      <a:prstDash val="solid"/>
                      <a:round/>
                      <a:headEnd type="none" w="med" len="med"/>
                      <a:tailEnd type="none" w="med" len="med"/>
                    </a:lnB>
                    <a:noFill/>
                  </a:tcPr>
                </a:tc>
                <a:tc>
                  <a:txBody>
                    <a:bodyPr/>
                    <a:lstStyle/>
                    <a:p>
                      <a:pPr algn="ctr"/>
                      <a:endParaRPr lang="en-US" sz="1200" i="1" dirty="0"/>
                    </a:p>
                  </a:txBody>
                  <a:tcPr anchor="ctr">
                    <a:lnB w="12700" cap="flat" cmpd="sng" algn="ctr">
                      <a:solidFill>
                        <a:schemeClr val="accent5"/>
                      </a:solidFill>
                      <a:prstDash val="solid"/>
                      <a:round/>
                      <a:headEnd type="none" w="med" len="med"/>
                      <a:tailEnd type="none" w="med" len="med"/>
                    </a:lnB>
                    <a:noFill/>
                  </a:tcPr>
                </a:tc>
                <a:tc>
                  <a:txBody>
                    <a:bodyPr/>
                    <a:lstStyle/>
                    <a:p>
                      <a:pPr algn="ctr"/>
                      <a:endParaRPr lang="en-US" sz="1200" i="1" dirty="0"/>
                    </a:p>
                  </a:txBody>
                  <a:tcPr anchor="ctr">
                    <a:lnB w="12700" cap="flat" cmpd="sng" algn="ctr">
                      <a:solidFill>
                        <a:schemeClr val="accent5"/>
                      </a:solidFill>
                      <a:prstDash val="solid"/>
                      <a:round/>
                      <a:headEnd type="none" w="med" len="med"/>
                      <a:tailEnd type="none" w="med" len="med"/>
                    </a:lnB>
                    <a:noFill/>
                  </a:tcPr>
                </a:tc>
                <a:tc>
                  <a:txBody>
                    <a:bodyPr/>
                    <a:lstStyle/>
                    <a:p>
                      <a:pPr algn="ctr"/>
                      <a:endParaRPr lang="en-US" sz="1200" i="1" dirty="0"/>
                    </a:p>
                  </a:txBody>
                  <a:tcPr anchor="ctr">
                    <a:lnB w="12700" cap="flat" cmpd="sng" algn="ctr">
                      <a:solidFill>
                        <a:schemeClr val="accent5"/>
                      </a:solidFill>
                      <a:prstDash val="solid"/>
                      <a:round/>
                      <a:headEnd type="none" w="med" len="med"/>
                      <a:tailEnd type="none" w="med" len="med"/>
                    </a:lnB>
                    <a:noFill/>
                  </a:tcPr>
                </a:tc>
                <a:tc>
                  <a:txBody>
                    <a:bodyPr/>
                    <a:lstStyle/>
                    <a:p>
                      <a:pPr algn="ctr"/>
                      <a:endParaRPr lang="en-US" sz="1200" i="1" dirty="0"/>
                    </a:p>
                  </a:txBody>
                  <a:tcPr anchor="ctr">
                    <a:lnB w="12700" cap="flat" cmpd="sng" algn="ctr">
                      <a:solidFill>
                        <a:schemeClr val="accent5"/>
                      </a:solidFill>
                      <a:prstDash val="solid"/>
                      <a:round/>
                      <a:headEnd type="none" w="med" len="med"/>
                      <a:tailEnd type="none" w="med" len="med"/>
                    </a:lnB>
                    <a:noFill/>
                  </a:tcPr>
                </a:tc>
                <a:tc>
                  <a:txBody>
                    <a:bodyPr/>
                    <a:lstStyle/>
                    <a:p>
                      <a:pPr algn="ctr"/>
                      <a:endParaRPr lang="en-US" sz="1200" i="1" dirty="0"/>
                    </a:p>
                  </a:txBody>
                  <a:tcPr anchor="ctr">
                    <a:lnB w="12700" cap="flat" cmpd="sng" algn="ctr">
                      <a:solidFill>
                        <a:schemeClr val="accent5"/>
                      </a:solidFill>
                      <a:prstDash val="solid"/>
                      <a:round/>
                      <a:headEnd type="none" w="med" len="med"/>
                      <a:tailEnd type="none" w="med" len="med"/>
                    </a:lnB>
                    <a:noFill/>
                  </a:tcPr>
                </a:tc>
                <a:tc>
                  <a:txBody>
                    <a:bodyPr/>
                    <a:lstStyle/>
                    <a:p>
                      <a:pPr algn="ctr"/>
                      <a:endParaRPr lang="en-US" sz="1200" i="1" dirty="0"/>
                    </a:p>
                  </a:txBody>
                  <a:tcPr anchor="ctr">
                    <a:lnB w="12700" cap="flat" cmpd="sng" algn="ctr">
                      <a:solidFill>
                        <a:schemeClr val="accent5"/>
                      </a:solidFill>
                      <a:prstDash val="solid"/>
                      <a:round/>
                      <a:headEnd type="none" w="med" len="med"/>
                      <a:tailEnd type="none" w="med" len="med"/>
                    </a:lnB>
                    <a:noFill/>
                  </a:tcPr>
                </a:tc>
                <a:tc>
                  <a:txBody>
                    <a:bodyPr/>
                    <a:lstStyle/>
                    <a:p>
                      <a:pPr algn="ctr"/>
                      <a:endParaRPr lang="en-US" sz="1200" i="1" dirty="0"/>
                    </a:p>
                  </a:txBody>
                  <a:tcPr anchor="ctr">
                    <a:lnB w="12700" cap="flat" cmpd="sng" algn="ctr">
                      <a:solidFill>
                        <a:schemeClr val="accent5"/>
                      </a:solidFill>
                      <a:prstDash val="solid"/>
                      <a:round/>
                      <a:headEnd type="none" w="med" len="med"/>
                      <a:tailEnd type="none" w="med" len="med"/>
                    </a:lnB>
                    <a:noFill/>
                  </a:tcPr>
                </a:tc>
                <a:tc>
                  <a:txBody>
                    <a:bodyPr/>
                    <a:lstStyle/>
                    <a:p>
                      <a:pPr algn="ctr"/>
                      <a:endParaRPr lang="en-US" sz="1200" i="1" dirty="0"/>
                    </a:p>
                  </a:txBody>
                  <a:tcPr anchor="ctr">
                    <a:lnB w="12700" cap="flat" cmpd="sng" algn="ctr">
                      <a:solidFill>
                        <a:schemeClr val="accent5"/>
                      </a:solidFill>
                      <a:prstDash val="solid"/>
                      <a:round/>
                      <a:headEnd type="none" w="med" len="med"/>
                      <a:tailEnd type="none" w="med" len="med"/>
                    </a:lnB>
                    <a:noFill/>
                  </a:tcPr>
                </a:tc>
                <a:tc>
                  <a:txBody>
                    <a:bodyPr/>
                    <a:lstStyle/>
                    <a:p>
                      <a:pPr algn="ctr"/>
                      <a:endParaRPr lang="en-US" sz="1200" i="1" dirty="0"/>
                    </a:p>
                  </a:txBody>
                  <a:tcPr anchor="ctr">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504949629"/>
                  </a:ext>
                </a:extLst>
              </a:tr>
              <a:tr h="457200">
                <a:tc>
                  <a:txBody>
                    <a:bodyPr/>
                    <a:lstStyle/>
                    <a:p>
                      <a:pPr algn="ctr"/>
                      <a:endParaRPr lang="en-US" sz="1200" i="1" dirty="0"/>
                    </a:p>
                  </a:txBody>
                  <a:tcPr anchor="ctr">
                    <a:lnT w="12700" cap="flat" cmpd="sng" algn="ctr">
                      <a:solidFill>
                        <a:schemeClr val="tx2"/>
                      </a:solidFill>
                      <a:prstDash val="solid"/>
                      <a:round/>
                      <a:headEnd type="none" w="med" len="med"/>
                      <a:tailEnd type="none" w="med" len="med"/>
                    </a:lnT>
                    <a:noFill/>
                  </a:tcPr>
                </a:tc>
                <a:tc>
                  <a:txBody>
                    <a:bodyPr/>
                    <a:lstStyle/>
                    <a:p>
                      <a:pPr algn="ctr"/>
                      <a:endParaRPr lang="en-US" sz="1200" i="1" dirty="0"/>
                    </a:p>
                  </a:txBody>
                  <a:tcPr anchor="ctr">
                    <a:lnR w="12700" cap="flat" cmpd="sng" algn="ctr">
                      <a:solidFill>
                        <a:schemeClr val="accent5"/>
                      </a:solidFill>
                      <a:prstDash val="solid"/>
                      <a:round/>
                      <a:headEnd type="none" w="med" len="med"/>
                      <a:tailEnd type="none" w="med" len="med"/>
                    </a:lnR>
                    <a:lnT w="12700" cap="flat" cmpd="sng" algn="ctr">
                      <a:solidFill>
                        <a:schemeClr val="tx2"/>
                      </a:solidFill>
                      <a:prstDash val="solid"/>
                      <a:round/>
                      <a:headEnd type="none" w="med" len="med"/>
                      <a:tailEnd type="none" w="med" len="med"/>
                    </a:lnT>
                    <a:noFill/>
                  </a:tcPr>
                </a:tc>
                <a:tc gridSpan="1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dirty="0"/>
                        <a:t>Full ORC implementation Phase – through 2027</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tc hMerge="1">
                  <a:txBody>
                    <a:bodyPr/>
                    <a:lstStyle/>
                    <a:p>
                      <a:pPr algn="ctr"/>
                      <a:endParaRPr lang="en-US" sz="1200" i="1" dirty="0"/>
                    </a:p>
                  </a:txBody>
                  <a:tcPr>
                    <a:noFill/>
                  </a:tcPr>
                </a:tc>
                <a:tc hMerge="1">
                  <a:txBody>
                    <a:bodyPr/>
                    <a:lstStyle/>
                    <a:p>
                      <a:pPr algn="ctr"/>
                      <a:endParaRPr lang="en-US" sz="1200" i="1" dirty="0"/>
                    </a:p>
                  </a:txBody>
                  <a:tcPr>
                    <a:noFill/>
                  </a:tcPr>
                </a:tc>
                <a:tc hMerge="1">
                  <a:txBody>
                    <a:bodyPr/>
                    <a:lstStyle/>
                    <a:p>
                      <a:pPr algn="ctr"/>
                      <a:endParaRPr lang="en-US" sz="1200" i="1" dirty="0"/>
                    </a:p>
                  </a:txBody>
                  <a:tcPr>
                    <a:noFill/>
                  </a:tcPr>
                </a:tc>
                <a:tc hMerge="1">
                  <a:txBody>
                    <a:bodyPr/>
                    <a:lstStyle/>
                    <a:p>
                      <a:pPr algn="ctr"/>
                      <a:endParaRPr lang="en-US" sz="1200" i="1" dirty="0"/>
                    </a:p>
                  </a:txBody>
                  <a:tcP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i="1" dirty="0"/>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i="1" dirty="0"/>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i="1" dirty="0"/>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i="1" dirty="0"/>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i="1" dirty="0"/>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i="1" dirty="0"/>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i="1" dirty="0"/>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i="1" dirty="0"/>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9360160"/>
                  </a:ext>
                </a:extLst>
              </a:tr>
            </a:tbl>
          </a:graphicData>
        </a:graphic>
      </p:graphicFrame>
      <p:sp>
        <p:nvSpPr>
          <p:cNvPr id="2" name="Title 1">
            <a:extLst>
              <a:ext uri="{FF2B5EF4-FFF2-40B4-BE49-F238E27FC236}">
                <a16:creationId xmlns:a16="http://schemas.microsoft.com/office/drawing/2014/main" id="{83BF7A0C-C145-0C77-8B48-3097B8F21D13}"/>
              </a:ext>
            </a:extLst>
          </p:cNvPr>
          <p:cNvSpPr>
            <a:spLocks noGrp="1"/>
          </p:cNvSpPr>
          <p:nvPr>
            <p:ph type="title"/>
          </p:nvPr>
        </p:nvSpPr>
        <p:spPr/>
        <p:txBody>
          <a:bodyPr/>
          <a:lstStyle/>
          <a:p>
            <a:r>
              <a:rPr lang="en-US" dirty="0"/>
              <a:t>Working timeline </a:t>
            </a:r>
          </a:p>
        </p:txBody>
      </p:sp>
      <p:sp>
        <p:nvSpPr>
          <p:cNvPr id="3" name="Text Placeholder 2">
            <a:extLst>
              <a:ext uri="{FF2B5EF4-FFF2-40B4-BE49-F238E27FC236}">
                <a16:creationId xmlns:a16="http://schemas.microsoft.com/office/drawing/2014/main" id="{1CB23F14-BF77-FC45-E9DA-556261713081}"/>
              </a:ext>
            </a:extLst>
          </p:cNvPr>
          <p:cNvSpPr>
            <a:spLocks noGrp="1"/>
          </p:cNvSpPr>
          <p:nvPr>
            <p:ph type="body" sz="half" idx="2"/>
          </p:nvPr>
        </p:nvSpPr>
        <p:spPr/>
        <p:txBody>
          <a:bodyPr/>
          <a:lstStyle/>
          <a:p>
            <a:r>
              <a:rPr lang="en-US" dirty="0"/>
              <a:t>The ORC will take place over the course of five (5) years starting in early 2023 through June 2027</a:t>
            </a:r>
          </a:p>
        </p:txBody>
      </p:sp>
      <p:sp>
        <p:nvSpPr>
          <p:cNvPr id="14" name="Text Placeholder 13">
            <a:extLst>
              <a:ext uri="{FF2B5EF4-FFF2-40B4-BE49-F238E27FC236}">
                <a16:creationId xmlns:a16="http://schemas.microsoft.com/office/drawing/2014/main" id="{178B580A-BFFF-EA9F-80C2-DF5DF0F2CB07}"/>
              </a:ext>
            </a:extLst>
          </p:cNvPr>
          <p:cNvSpPr>
            <a:spLocks noGrp="1"/>
          </p:cNvSpPr>
          <p:nvPr>
            <p:ph type="body" sz="half" idx="14"/>
          </p:nvPr>
        </p:nvSpPr>
        <p:spPr/>
        <p:txBody>
          <a:bodyPr/>
          <a:lstStyle/>
          <a:p>
            <a:endParaRPr lang="en-US" dirty="0"/>
          </a:p>
        </p:txBody>
      </p:sp>
      <p:sp>
        <p:nvSpPr>
          <p:cNvPr id="19" name="Speech Bubble: Rectangle 18">
            <a:extLst>
              <a:ext uri="{FF2B5EF4-FFF2-40B4-BE49-F238E27FC236}">
                <a16:creationId xmlns:a16="http://schemas.microsoft.com/office/drawing/2014/main" id="{4C12ED67-BA6D-913D-986A-6A6008A8D3CF}"/>
              </a:ext>
            </a:extLst>
          </p:cNvPr>
          <p:cNvSpPr/>
          <p:nvPr/>
        </p:nvSpPr>
        <p:spPr>
          <a:xfrm>
            <a:off x="609600" y="5158556"/>
            <a:ext cx="8948928" cy="889819"/>
          </a:xfrm>
          <a:prstGeom prst="wedgeRectCallout">
            <a:avLst>
              <a:gd name="adj1" fmla="val 17861"/>
              <a:gd name="adj2" fmla="val -11677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0"/>
              </a:spcBef>
              <a:spcAft>
                <a:spcPts val="0"/>
              </a:spcAft>
            </a:pPr>
            <a:r>
              <a:rPr lang="en-US" sz="1400" b="0" i="0" u="none" strike="noStrike" dirty="0">
                <a:solidFill>
                  <a:srgbClr val="000000"/>
                </a:solidFill>
                <a:effectLst/>
                <a:latin typeface="Calibri" panose="020F0502020204030204" pitchFamily="34" charset="0"/>
              </a:rPr>
              <a:t>To prepare </a:t>
            </a:r>
            <a:r>
              <a:rPr lang="en-US" sz="1400" dirty="0">
                <a:solidFill>
                  <a:srgbClr val="000000"/>
                </a:solidFill>
                <a:latin typeface="Calibri" panose="020F0502020204030204" pitchFamily="34" charset="0"/>
              </a:rPr>
              <a:t>HVAs</a:t>
            </a:r>
            <a:r>
              <a:rPr lang="en-US" sz="1400" b="0" i="0" u="none" strike="noStrike" dirty="0">
                <a:solidFill>
                  <a:srgbClr val="000000"/>
                </a:solidFill>
                <a:effectLst/>
                <a:latin typeface="Calibri" panose="020F0502020204030204" pitchFamily="34" charset="0"/>
              </a:rPr>
              <a:t> for reporting on a full set of ORC metrics starting in July 2023, the ORC started  in early 2023 with a preliminary implementation with incentive payments for provider onboarding, prenatal enrollment, and data collection activities. The full implementation of the ORC - with a full set of outcome metrics - will launch in </a:t>
            </a:r>
            <a:r>
              <a:rPr lang="en-US" sz="1400" b="1" i="0" u="none" strike="noStrike" dirty="0">
                <a:solidFill>
                  <a:srgbClr val="000000"/>
                </a:solidFill>
                <a:effectLst/>
                <a:latin typeface="Calibri" panose="020F0502020204030204" pitchFamily="34" charset="0"/>
              </a:rPr>
              <a:t>July 2023</a:t>
            </a:r>
            <a:r>
              <a:rPr lang="en-US" sz="1400" b="0" i="0" u="none" strike="noStrike" dirty="0">
                <a:solidFill>
                  <a:srgbClr val="000000"/>
                </a:solidFill>
                <a:effectLst/>
                <a:latin typeface="Calibri" panose="020F0502020204030204" pitchFamily="34" charset="0"/>
              </a:rPr>
              <a:t> and will run for the following four years.</a:t>
            </a:r>
            <a:endParaRPr lang="en-US" sz="1400" dirty="0">
              <a:solidFill>
                <a:sysClr val="windowText" lastClr="000000"/>
              </a:solidFill>
            </a:endParaRPr>
          </a:p>
        </p:txBody>
      </p:sp>
      <p:pic>
        <p:nvPicPr>
          <p:cNvPr id="22" name="Graphic 21">
            <a:extLst>
              <a:ext uri="{FF2B5EF4-FFF2-40B4-BE49-F238E27FC236}">
                <a16:creationId xmlns:a16="http://schemas.microsoft.com/office/drawing/2014/main" id="{9ADDAE8D-6CA3-8AC7-F774-47421639CE4C}"/>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634166" y="2108218"/>
            <a:ext cx="285750" cy="457200"/>
          </a:xfrm>
          <a:prstGeom prst="rect">
            <a:avLst/>
          </a:prstGeom>
        </p:spPr>
      </p:pic>
      <p:sp>
        <p:nvSpPr>
          <p:cNvPr id="23" name="Rectangle 22">
            <a:extLst>
              <a:ext uri="{FF2B5EF4-FFF2-40B4-BE49-F238E27FC236}">
                <a16:creationId xmlns:a16="http://schemas.microsoft.com/office/drawing/2014/main" id="{0BFB633D-F7F3-AF00-CBA9-65CBD0DAB733}"/>
              </a:ext>
            </a:extLst>
          </p:cNvPr>
          <p:cNvSpPr/>
          <p:nvPr/>
        </p:nvSpPr>
        <p:spPr>
          <a:xfrm>
            <a:off x="1850752" y="2621053"/>
            <a:ext cx="1862022" cy="44033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buClr>
                <a:schemeClr val="accent1"/>
              </a:buClr>
            </a:pPr>
            <a:r>
              <a:rPr lang="en-US" sz="1200" i="1" dirty="0">
                <a:solidFill>
                  <a:sysClr val="windowText" lastClr="000000"/>
                </a:solidFill>
              </a:rPr>
              <a:t>Phase I Q4 Incentive payments</a:t>
            </a:r>
          </a:p>
        </p:txBody>
      </p:sp>
      <p:pic>
        <p:nvPicPr>
          <p:cNvPr id="4" name="Graphic 3">
            <a:extLst>
              <a:ext uri="{FF2B5EF4-FFF2-40B4-BE49-F238E27FC236}">
                <a16:creationId xmlns:a16="http://schemas.microsoft.com/office/drawing/2014/main" id="{46206991-07B3-21E4-CDBA-453E1701236B}"/>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4600829" y="2108218"/>
            <a:ext cx="285750" cy="457200"/>
          </a:xfrm>
          <a:prstGeom prst="rect">
            <a:avLst/>
          </a:prstGeom>
        </p:spPr>
      </p:pic>
      <p:sp>
        <p:nvSpPr>
          <p:cNvPr id="6" name="Rectangle 5">
            <a:extLst>
              <a:ext uri="{FF2B5EF4-FFF2-40B4-BE49-F238E27FC236}">
                <a16:creationId xmlns:a16="http://schemas.microsoft.com/office/drawing/2014/main" id="{77EB21D3-CBD6-B877-D8AB-63F9630DE55E}"/>
              </a:ext>
            </a:extLst>
          </p:cNvPr>
          <p:cNvSpPr/>
          <p:nvPr/>
        </p:nvSpPr>
        <p:spPr>
          <a:xfrm>
            <a:off x="3821739" y="2621053"/>
            <a:ext cx="1862022" cy="44033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buClr>
                <a:schemeClr val="accent1"/>
              </a:buClr>
            </a:pPr>
            <a:r>
              <a:rPr lang="en-US" sz="1200" i="1" dirty="0">
                <a:solidFill>
                  <a:sysClr val="windowText" lastClr="000000"/>
                </a:solidFill>
              </a:rPr>
              <a:t>Phase II QI Incentive payments</a:t>
            </a:r>
          </a:p>
        </p:txBody>
      </p:sp>
      <p:pic>
        <p:nvPicPr>
          <p:cNvPr id="12" name="Graphic 11">
            <a:extLst>
              <a:ext uri="{FF2B5EF4-FFF2-40B4-BE49-F238E27FC236}">
                <a16:creationId xmlns:a16="http://schemas.microsoft.com/office/drawing/2014/main" id="{5FAD6C6E-DD82-F56F-B0EE-46F0F719C38E}"/>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6567492" y="2108218"/>
            <a:ext cx="285750" cy="457200"/>
          </a:xfrm>
          <a:prstGeom prst="rect">
            <a:avLst/>
          </a:prstGeom>
        </p:spPr>
      </p:pic>
      <p:pic>
        <p:nvPicPr>
          <p:cNvPr id="13" name="Graphic 12">
            <a:extLst>
              <a:ext uri="{FF2B5EF4-FFF2-40B4-BE49-F238E27FC236}">
                <a16:creationId xmlns:a16="http://schemas.microsoft.com/office/drawing/2014/main" id="{0C1A3B6B-2D5C-3FB0-D225-B9700C014505}"/>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8534155" y="2108218"/>
            <a:ext cx="285750" cy="457200"/>
          </a:xfrm>
          <a:prstGeom prst="rect">
            <a:avLst/>
          </a:prstGeom>
        </p:spPr>
      </p:pic>
      <p:sp>
        <p:nvSpPr>
          <p:cNvPr id="15" name="Rectangle 14">
            <a:extLst>
              <a:ext uri="{FF2B5EF4-FFF2-40B4-BE49-F238E27FC236}">
                <a16:creationId xmlns:a16="http://schemas.microsoft.com/office/drawing/2014/main" id="{E6AB0241-4332-BD65-CD8B-D49FB1AD7B70}"/>
              </a:ext>
            </a:extLst>
          </p:cNvPr>
          <p:cNvSpPr/>
          <p:nvPr/>
        </p:nvSpPr>
        <p:spPr>
          <a:xfrm>
            <a:off x="5666412" y="2624856"/>
            <a:ext cx="1862022" cy="44033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buClr>
                <a:schemeClr val="accent1"/>
              </a:buClr>
            </a:pPr>
            <a:r>
              <a:rPr lang="en-US" sz="1200" i="1" dirty="0">
                <a:solidFill>
                  <a:sysClr val="windowText" lastClr="000000"/>
                </a:solidFill>
              </a:rPr>
              <a:t>Phase II Q2 Incentive payments</a:t>
            </a:r>
          </a:p>
        </p:txBody>
      </p:sp>
      <p:sp>
        <p:nvSpPr>
          <p:cNvPr id="16" name="Rectangle 15">
            <a:extLst>
              <a:ext uri="{FF2B5EF4-FFF2-40B4-BE49-F238E27FC236}">
                <a16:creationId xmlns:a16="http://schemas.microsoft.com/office/drawing/2014/main" id="{8FC59958-A8EF-C6E7-0DD3-C2E996D80A13}"/>
              </a:ext>
            </a:extLst>
          </p:cNvPr>
          <p:cNvSpPr/>
          <p:nvPr/>
        </p:nvSpPr>
        <p:spPr>
          <a:xfrm>
            <a:off x="7825658" y="2632027"/>
            <a:ext cx="1862022" cy="44033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buClr>
                <a:schemeClr val="accent1"/>
              </a:buClr>
            </a:pPr>
            <a:r>
              <a:rPr lang="en-US" sz="1200" i="1" dirty="0">
                <a:solidFill>
                  <a:sysClr val="windowText" lastClr="000000"/>
                </a:solidFill>
              </a:rPr>
              <a:t>Phase II Q3 Incentive payments</a:t>
            </a:r>
          </a:p>
        </p:txBody>
      </p:sp>
      <p:pic>
        <p:nvPicPr>
          <p:cNvPr id="17" name="Graphic 16">
            <a:extLst>
              <a:ext uri="{FF2B5EF4-FFF2-40B4-BE49-F238E27FC236}">
                <a16:creationId xmlns:a16="http://schemas.microsoft.com/office/drawing/2014/main" id="{C047D7BD-365B-450D-B2FD-48E90C188E0A}"/>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0500818" y="2108218"/>
            <a:ext cx="285750" cy="457200"/>
          </a:xfrm>
          <a:prstGeom prst="rect">
            <a:avLst/>
          </a:prstGeom>
        </p:spPr>
      </p:pic>
      <p:sp>
        <p:nvSpPr>
          <p:cNvPr id="18" name="Rectangle 17">
            <a:extLst>
              <a:ext uri="{FF2B5EF4-FFF2-40B4-BE49-F238E27FC236}">
                <a16:creationId xmlns:a16="http://schemas.microsoft.com/office/drawing/2014/main" id="{4F3D0258-085C-9114-0B27-F1B6CF3F4141}"/>
              </a:ext>
            </a:extLst>
          </p:cNvPr>
          <p:cNvSpPr/>
          <p:nvPr/>
        </p:nvSpPr>
        <p:spPr>
          <a:xfrm>
            <a:off x="9809380" y="2621053"/>
            <a:ext cx="1862022" cy="44033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buClr>
                <a:schemeClr val="accent1"/>
              </a:buClr>
            </a:pPr>
            <a:r>
              <a:rPr lang="en-US" sz="1200" i="1" dirty="0">
                <a:solidFill>
                  <a:sysClr val="windowText" lastClr="000000"/>
                </a:solidFill>
              </a:rPr>
              <a:t>Phase II Q4 Incentive payments</a:t>
            </a:r>
          </a:p>
        </p:txBody>
      </p:sp>
    </p:spTree>
    <p:extLst>
      <p:ext uri="{BB962C8B-B14F-4D97-AF65-F5344CB8AC3E}">
        <p14:creationId xmlns:p14="http://schemas.microsoft.com/office/powerpoint/2010/main" val="40600344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0A86E-2FB7-A3C0-8C19-2427AF1B190C}"/>
              </a:ext>
            </a:extLst>
          </p:cNvPr>
          <p:cNvSpPr>
            <a:spLocks noGrp="1"/>
          </p:cNvSpPr>
          <p:nvPr>
            <p:ph type="title"/>
          </p:nvPr>
        </p:nvSpPr>
        <p:spPr/>
        <p:txBody>
          <a:bodyPr/>
          <a:lstStyle/>
          <a:p>
            <a:r>
              <a:rPr lang="en-US" dirty="0"/>
              <a:t>Priority enrollment populations </a:t>
            </a:r>
          </a:p>
        </p:txBody>
      </p:sp>
      <p:sp>
        <p:nvSpPr>
          <p:cNvPr id="3" name="Text Placeholder 2">
            <a:extLst>
              <a:ext uri="{FF2B5EF4-FFF2-40B4-BE49-F238E27FC236}">
                <a16:creationId xmlns:a16="http://schemas.microsoft.com/office/drawing/2014/main" id="{D1683C37-ED55-4D25-15C8-024403D3074B}"/>
              </a:ext>
            </a:extLst>
          </p:cNvPr>
          <p:cNvSpPr>
            <a:spLocks noGrp="1"/>
          </p:cNvSpPr>
          <p:nvPr>
            <p:ph type="body" sz="half" idx="2"/>
          </p:nvPr>
        </p:nvSpPr>
        <p:spPr>
          <a:xfrm>
            <a:off x="606056" y="683448"/>
            <a:ext cx="10972800" cy="336387"/>
          </a:xfrm>
        </p:spPr>
        <p:txBody>
          <a:bodyPr/>
          <a:lstStyle/>
          <a:p>
            <a:r>
              <a:rPr lang="en-US" dirty="0"/>
              <a:t>To maximize impact, the rate card prioritizes prenatal enrollment as well as enrollment of mothers in foster care and BIPOC families</a:t>
            </a:r>
          </a:p>
        </p:txBody>
      </p:sp>
      <p:sp>
        <p:nvSpPr>
          <p:cNvPr id="4" name="Text Placeholder 3">
            <a:extLst>
              <a:ext uri="{FF2B5EF4-FFF2-40B4-BE49-F238E27FC236}">
                <a16:creationId xmlns:a16="http://schemas.microsoft.com/office/drawing/2014/main" id="{FFA5FD31-E8CB-45F7-05D7-3906FF318D31}"/>
              </a:ext>
            </a:extLst>
          </p:cNvPr>
          <p:cNvSpPr>
            <a:spLocks noGrp="1"/>
          </p:cNvSpPr>
          <p:nvPr>
            <p:ph type="body" sz="half" idx="14"/>
          </p:nvPr>
        </p:nvSpPr>
        <p:spPr>
          <a:xfrm>
            <a:off x="1850752" y="6501543"/>
            <a:ext cx="5874351" cy="336387"/>
          </a:xfrm>
        </p:spPr>
        <p:txBody>
          <a:bodyPr>
            <a:normAutofit fontScale="92500"/>
          </a:bodyPr>
          <a:lstStyle/>
          <a:p>
            <a:r>
              <a:rPr lang="en-US" dirty="0"/>
              <a:t> 1 Petersen EE, Davis NL, Goodman D, et al. Racial/Ethnic Disparities in Pregnancy-Related Deaths — United States, 2007–2016. MMWR Morb Mortal Wkly Rep 2019;68:762–765. DOI: http://dx.doi.org/10.15585/mmwr.mm6835a3. </a:t>
            </a:r>
          </a:p>
          <a:p>
            <a:endParaRPr lang="en-US" dirty="0"/>
          </a:p>
        </p:txBody>
      </p:sp>
      <p:graphicFrame>
        <p:nvGraphicFramePr>
          <p:cNvPr id="6" name="Table 6">
            <a:extLst>
              <a:ext uri="{FF2B5EF4-FFF2-40B4-BE49-F238E27FC236}">
                <a16:creationId xmlns:a16="http://schemas.microsoft.com/office/drawing/2014/main" id="{E0B5EF27-11A2-582D-85B8-CB9110F53E68}"/>
              </a:ext>
            </a:extLst>
          </p:cNvPr>
          <p:cNvGraphicFramePr>
            <a:graphicFrameLocks noGrp="1"/>
          </p:cNvGraphicFramePr>
          <p:nvPr>
            <p:extLst>
              <p:ext uri="{D42A27DB-BD31-4B8C-83A1-F6EECF244321}">
                <p14:modId xmlns:p14="http://schemas.microsoft.com/office/powerpoint/2010/main" val="345769675"/>
              </p:ext>
            </p:extLst>
          </p:nvPr>
        </p:nvGraphicFramePr>
        <p:xfrm>
          <a:off x="691662" y="1325430"/>
          <a:ext cx="10887194" cy="4235449"/>
        </p:xfrm>
        <a:graphic>
          <a:graphicData uri="http://schemas.openxmlformats.org/drawingml/2006/table">
            <a:tbl>
              <a:tblPr firstRow="1" bandRow="1">
                <a:tableStyleId>{5C22544A-7EE6-4342-B048-85BDC9FD1C3A}</a:tableStyleId>
              </a:tblPr>
              <a:tblGrid>
                <a:gridCol w="1573866">
                  <a:extLst>
                    <a:ext uri="{9D8B030D-6E8A-4147-A177-3AD203B41FA5}">
                      <a16:colId xmlns:a16="http://schemas.microsoft.com/office/drawing/2014/main" val="1764065284"/>
                    </a:ext>
                  </a:extLst>
                </a:gridCol>
                <a:gridCol w="3986656">
                  <a:extLst>
                    <a:ext uri="{9D8B030D-6E8A-4147-A177-3AD203B41FA5}">
                      <a16:colId xmlns:a16="http://schemas.microsoft.com/office/drawing/2014/main" val="4102549018"/>
                    </a:ext>
                  </a:extLst>
                </a:gridCol>
                <a:gridCol w="5326672">
                  <a:extLst>
                    <a:ext uri="{9D8B030D-6E8A-4147-A177-3AD203B41FA5}">
                      <a16:colId xmlns:a16="http://schemas.microsoft.com/office/drawing/2014/main" val="1624125041"/>
                    </a:ext>
                  </a:extLst>
                </a:gridCol>
              </a:tblGrid>
              <a:tr h="399339">
                <a:tc>
                  <a:txBody>
                    <a:bodyPr/>
                    <a:lstStyle/>
                    <a:p>
                      <a:pPr algn="ctr"/>
                      <a:r>
                        <a:rPr lang="en-US" sz="1400" dirty="0">
                          <a:latin typeface="+mn-lt"/>
                        </a:rPr>
                        <a:t>Priority Population</a:t>
                      </a:r>
                    </a:p>
                  </a:txBody>
                  <a:tcPr anchor="ctr">
                    <a:lnL w="12700" cap="flat" cmpd="sng" algn="ctr">
                      <a:solidFill>
                        <a:schemeClr val="accent4"/>
                      </a:solidFill>
                      <a:prstDash val="solid"/>
                      <a:round/>
                      <a:headEnd type="none" w="med" len="med"/>
                      <a:tailEnd type="none" w="med" len="med"/>
                    </a:lnL>
                    <a:lnT w="12700" cap="flat" cmpd="sng" algn="ctr">
                      <a:solidFill>
                        <a:schemeClr val="accent4"/>
                      </a:solidFill>
                      <a:prstDash val="solid"/>
                      <a:round/>
                      <a:headEnd type="none" w="med" len="med"/>
                      <a:tailEnd type="none" w="med" len="med"/>
                    </a:lnT>
                    <a:solidFill>
                      <a:schemeClr val="accent4"/>
                    </a:solidFill>
                  </a:tcPr>
                </a:tc>
                <a:tc>
                  <a:txBody>
                    <a:bodyPr/>
                    <a:lstStyle/>
                    <a:p>
                      <a:pPr algn="ctr"/>
                      <a:r>
                        <a:rPr lang="en-US" sz="1400" dirty="0">
                          <a:latin typeface="+mn-lt"/>
                        </a:rPr>
                        <a:t>Definition</a:t>
                      </a:r>
                    </a:p>
                  </a:txBody>
                  <a:tcPr anchor="ctr">
                    <a:lnT w="12700" cap="flat" cmpd="sng" algn="ctr">
                      <a:solidFill>
                        <a:schemeClr val="accent4"/>
                      </a:solidFill>
                      <a:prstDash val="solid"/>
                      <a:round/>
                      <a:headEnd type="none" w="med" len="med"/>
                      <a:tailEnd type="none" w="med" len="med"/>
                    </a:lnT>
                    <a:solidFill>
                      <a:schemeClr val="accent4"/>
                    </a:solidFill>
                  </a:tcPr>
                </a:tc>
                <a:tc>
                  <a:txBody>
                    <a:bodyPr/>
                    <a:lstStyle/>
                    <a:p>
                      <a:pPr algn="ctr"/>
                      <a:r>
                        <a:rPr lang="en-US" sz="1400" dirty="0">
                          <a:latin typeface="+mn-lt"/>
                        </a:rPr>
                        <a:t>Why?</a:t>
                      </a:r>
                    </a:p>
                  </a:txBody>
                  <a:tcPr anchor="ctr">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solidFill>
                      <a:schemeClr val="accent4"/>
                    </a:solidFill>
                  </a:tcPr>
                </a:tc>
                <a:extLst>
                  <a:ext uri="{0D108BD9-81ED-4DB2-BD59-A6C34878D82A}">
                    <a16:rowId xmlns:a16="http://schemas.microsoft.com/office/drawing/2014/main" val="2275290929"/>
                  </a:ext>
                </a:extLst>
              </a:tr>
              <a:tr h="1083140">
                <a:tc>
                  <a:txBody>
                    <a:bodyPr/>
                    <a:lstStyle/>
                    <a:p>
                      <a:pPr algn="ctr"/>
                      <a:r>
                        <a:rPr lang="en-US" sz="1400" b="1" dirty="0">
                          <a:latin typeface="+mn-lt"/>
                        </a:rPr>
                        <a:t>Pregnant women</a:t>
                      </a:r>
                    </a:p>
                  </a:txBody>
                  <a:tcPr anchor="ctr">
                    <a:lnL w="12700" cap="flat" cmpd="sng" algn="ctr">
                      <a:solidFill>
                        <a:schemeClr val="accent4"/>
                      </a:solidFill>
                      <a:prstDash val="solid"/>
                      <a:round/>
                      <a:headEnd type="none" w="med" len="med"/>
                      <a:tailEnd type="none" w="med" len="med"/>
                    </a:lnL>
                    <a:lnB w="12700" cap="flat" cmpd="sng" algn="ctr">
                      <a:solidFill>
                        <a:schemeClr val="accent6"/>
                      </a:solidFill>
                      <a:prstDash val="solid"/>
                      <a:round/>
                      <a:headEnd type="none" w="med" len="med"/>
                      <a:tailEnd type="none" w="med" len="med"/>
                    </a:lnB>
                    <a:noFill/>
                  </a:tcPr>
                </a:tc>
                <a:tc>
                  <a:txBody>
                    <a:bodyPr/>
                    <a:lstStyle/>
                    <a:p>
                      <a:r>
                        <a:rPr lang="en-US" sz="1300" dirty="0">
                          <a:latin typeface="+mn-lt"/>
                        </a:rPr>
                        <a:t>Families who enroll prenatally up to 37 weeks of gestation who are eligible for or enrolled in Medicaid.</a:t>
                      </a:r>
                    </a:p>
                  </a:txBody>
                  <a:tcPr anchor="ctr">
                    <a:lnB w="12700" cap="flat" cmpd="sng" algn="ctr">
                      <a:solidFill>
                        <a:schemeClr val="accent6"/>
                      </a:solidFill>
                      <a:prstDash val="solid"/>
                      <a:round/>
                      <a:headEnd type="none" w="med" len="med"/>
                      <a:tailEnd type="none" w="med" len="med"/>
                    </a:lnB>
                    <a:noFill/>
                  </a:tcPr>
                </a:tc>
                <a:tc>
                  <a:txBody>
                    <a:bodyPr/>
                    <a:lstStyle/>
                    <a:p>
                      <a:pPr marL="171450" indent="-171450">
                        <a:spcAft>
                          <a:spcPts val="600"/>
                        </a:spcAft>
                        <a:buFont typeface="Arial" panose="020B0604020202020204" pitchFamily="34" charset="0"/>
                        <a:buChar char="•"/>
                      </a:pPr>
                      <a:r>
                        <a:rPr lang="en-US" sz="1300" dirty="0">
                          <a:latin typeface="+mn-lt"/>
                        </a:rPr>
                        <a:t>Pregnancy through age five is a critical time for a child’s social and emotional development, which can be partly shaped by poverty. </a:t>
                      </a:r>
                    </a:p>
                    <a:p>
                      <a:pPr marL="171450" indent="-171450">
                        <a:spcAft>
                          <a:spcPts val="600"/>
                        </a:spcAft>
                        <a:buFont typeface="Arial" panose="020B0604020202020204" pitchFamily="34" charset="0"/>
                        <a:buChar char="•"/>
                      </a:pPr>
                      <a:r>
                        <a:rPr lang="en-US" sz="1300" dirty="0">
                          <a:latin typeface="+mn-lt"/>
                        </a:rPr>
                        <a:t>More than 227,000 children in Missouri (17%) live in poverty and more than 27,000 babies born in the state (39%) are born to low-income mothers who qualify for Medicaid. </a:t>
                      </a:r>
                    </a:p>
                  </a:txBody>
                  <a:tcPr anchor="ctr">
                    <a:lnR w="12700" cap="flat" cmpd="sng" algn="ctr">
                      <a:solidFill>
                        <a:schemeClr val="accent4"/>
                      </a:solidFill>
                      <a:prstDash val="solid"/>
                      <a:round/>
                      <a:headEnd type="none" w="med" len="med"/>
                      <a:tailEnd type="none" w="med" len="med"/>
                    </a:lnR>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552375472"/>
                  </a:ext>
                </a:extLst>
              </a:tr>
              <a:tr h="886205">
                <a:tc>
                  <a:txBody>
                    <a:bodyPr/>
                    <a:lstStyle/>
                    <a:p>
                      <a:pPr algn="ctr"/>
                      <a:r>
                        <a:rPr lang="en-US" sz="1400" b="1" dirty="0">
                          <a:latin typeface="+mn-lt"/>
                        </a:rPr>
                        <a:t>Pregnant BIPOC Women</a:t>
                      </a:r>
                    </a:p>
                  </a:txBody>
                  <a:tcPr anchor="ctr">
                    <a:lnL w="12700" cap="flat" cmpd="sng" algn="ctr">
                      <a:solidFill>
                        <a:schemeClr val="accent4"/>
                      </a:solidFill>
                      <a:prstDash val="solid"/>
                      <a:round/>
                      <a:headEnd type="none" w="med" len="med"/>
                      <a:tailEnd type="none" w="med" len="med"/>
                    </a:lnL>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tc>
                  <a:txBody>
                    <a:bodyPr/>
                    <a:lstStyle/>
                    <a:p>
                      <a:r>
                        <a:rPr lang="en-US" sz="1300" dirty="0">
                          <a:latin typeface="+mn-lt"/>
                        </a:rPr>
                        <a:t>Pregnant women at highest risk for poor pregnancy outcomes and low birth weight babies as defined by the CDC, which includes Black and American Indian/Alaska Native women.</a:t>
                      </a:r>
                    </a:p>
                  </a:txBody>
                  <a:tcPr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en-US" sz="1300" dirty="0">
                          <a:latin typeface="+mn-lt"/>
                        </a:rPr>
                        <a:t>According to the Center for Disease Control, Black and American Indian/Alaska Native women have higher rates of pregnancy-related mortality than any other racial/ethnic groups due to disparities in access to care, the compounding effects of structural racism, and other systemic factors.</a:t>
                      </a:r>
                      <a:r>
                        <a:rPr lang="en-US" sz="1300" baseline="30000" dirty="0">
                          <a:latin typeface="+mn-lt"/>
                        </a:rPr>
                        <a:t>1</a:t>
                      </a:r>
                      <a:endParaRPr lang="en-US" sz="1300" dirty="0">
                        <a:latin typeface="+mn-lt"/>
                      </a:endParaRPr>
                    </a:p>
                  </a:txBody>
                  <a:tcPr anchor="ctr">
                    <a:lnR w="12700" cap="flat" cmpd="sng" algn="ctr">
                      <a:solidFill>
                        <a:schemeClr val="accent4"/>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131900374"/>
                  </a:ext>
                </a:extLst>
              </a:tr>
              <a:tr h="1477009">
                <a:tc>
                  <a:txBody>
                    <a:bodyPr/>
                    <a:lstStyle/>
                    <a:p>
                      <a:pPr algn="ctr"/>
                      <a:r>
                        <a:rPr lang="en-US" sz="1400" b="1" dirty="0">
                          <a:latin typeface="+mn-lt"/>
                        </a:rPr>
                        <a:t>Pregnant youth in foster care</a:t>
                      </a:r>
                    </a:p>
                  </a:txBody>
                  <a:tcPr anchor="ctr">
                    <a:lnL w="12700" cap="flat" cmpd="sng" algn="ctr">
                      <a:solidFill>
                        <a:schemeClr val="accent4"/>
                      </a:solidFill>
                      <a:prstDash val="solid"/>
                      <a:round/>
                      <a:headEnd type="none" w="med" len="med"/>
                      <a:tailEnd type="none" w="med" len="med"/>
                    </a:lnL>
                    <a:lnT w="12700" cap="flat" cmpd="sng" algn="ctr">
                      <a:solidFill>
                        <a:schemeClr val="accent6"/>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r>
                        <a:rPr lang="en-US" sz="1300" b="0" i="0" u="none" strike="noStrike" dirty="0">
                          <a:solidFill>
                            <a:srgbClr val="000000"/>
                          </a:solidFill>
                          <a:effectLst/>
                          <a:latin typeface="+mn-lt"/>
                        </a:rPr>
                        <a:t>Pregnant youth who is in the care, custody and control of the State of Missouri, who is placed in an alternative setting such as a foster home, kinship home or independent living setting. </a:t>
                      </a:r>
                      <a:endParaRPr lang="en-US" sz="1300" dirty="0">
                        <a:latin typeface="+mn-lt"/>
                      </a:endParaRPr>
                    </a:p>
                  </a:txBody>
                  <a:tcPr anchor="ctr">
                    <a:lnT w="12700" cap="flat" cmpd="sng" algn="ctr">
                      <a:solidFill>
                        <a:schemeClr val="accent6"/>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171450" indent="-171450">
                        <a:spcAft>
                          <a:spcPts val="600"/>
                        </a:spcAft>
                        <a:buFont typeface="Arial" panose="020B0604020202020204" pitchFamily="34" charset="0"/>
                        <a:buChar char="•"/>
                      </a:pPr>
                      <a:r>
                        <a:rPr lang="en-US" sz="1300" b="0" i="0" u="none" strike="noStrike" dirty="0">
                          <a:solidFill>
                            <a:srgbClr val="000000"/>
                          </a:solidFill>
                          <a:effectLst/>
                          <a:latin typeface="+mn-lt"/>
                        </a:rPr>
                        <a:t>Early childbearing is associated with a host of educational and economic disruptions for teenage girls and an increased risk of adverse outcomes for their children. </a:t>
                      </a:r>
                    </a:p>
                    <a:p>
                      <a:pPr marL="171450" indent="-171450">
                        <a:spcAft>
                          <a:spcPts val="600"/>
                        </a:spcAft>
                        <a:buFont typeface="Arial" panose="020B0604020202020204" pitchFamily="34" charset="0"/>
                        <a:buChar char="•"/>
                      </a:pPr>
                      <a:r>
                        <a:rPr lang="en-US" sz="1300" b="0" i="0" u="none" strike="noStrike" dirty="0">
                          <a:solidFill>
                            <a:srgbClr val="000000"/>
                          </a:solidFill>
                          <a:effectLst/>
                          <a:latin typeface="+mn-lt"/>
                        </a:rPr>
                        <a:t>Low-income, maltreated, and foster youth have a higher risk of teen motherhood than the general population of youth.</a:t>
                      </a:r>
                      <a:endParaRPr lang="en-US" sz="1300" dirty="0">
                        <a:latin typeface="+mn-lt"/>
                      </a:endParaRPr>
                    </a:p>
                  </a:txBody>
                  <a:tcPr anchor="ctr">
                    <a:lnR w="12700" cap="flat" cmpd="sng" algn="ctr">
                      <a:solidFill>
                        <a:schemeClr val="accent4"/>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3103216504"/>
                  </a:ext>
                </a:extLst>
              </a:tr>
            </a:tbl>
          </a:graphicData>
        </a:graphic>
      </p:graphicFrame>
      <p:pic>
        <p:nvPicPr>
          <p:cNvPr id="8" name="Picture 7" descr="Children&amp;#39;s Trust Fund of Missouri | Missouri&amp;#39;s Foundation for Child Abuse  Prevention">
            <a:extLst>
              <a:ext uri="{FF2B5EF4-FFF2-40B4-BE49-F238E27FC236}">
                <a16:creationId xmlns:a16="http://schemas.microsoft.com/office/drawing/2014/main" id="{CF750D85-7FDA-C6D0-441A-A86CF78009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8556" y="5970972"/>
            <a:ext cx="3795907" cy="698765"/>
          </a:xfrm>
          <a:prstGeom prst="rect">
            <a:avLst/>
          </a:prstGeom>
          <a:noFill/>
          <a:extLst>
            <a:ext uri="{909E8E84-426E-40DD-AFC4-6F175D3DCCD1}">
              <a14:hiddenFill xmlns:a14="http://schemas.microsoft.com/office/drawing/2010/main">
                <a:solidFill>
                  <a:srgbClr val="FFFFFF"/>
                </a:solidFill>
              </a14:hiddenFill>
            </a:ext>
          </a:extLst>
        </p:spPr>
      </p:pic>
      <p:sp>
        <p:nvSpPr>
          <p:cNvPr id="5" name="Speech Bubble: Rectangle with Corners Rounded 4">
            <a:extLst>
              <a:ext uri="{FF2B5EF4-FFF2-40B4-BE49-F238E27FC236}">
                <a16:creationId xmlns:a16="http://schemas.microsoft.com/office/drawing/2014/main" id="{56952511-8ADE-846D-BBCD-730496886969}"/>
              </a:ext>
            </a:extLst>
          </p:cNvPr>
          <p:cNvSpPr/>
          <p:nvPr/>
        </p:nvSpPr>
        <p:spPr>
          <a:xfrm>
            <a:off x="882775" y="5673969"/>
            <a:ext cx="4346944" cy="698764"/>
          </a:xfrm>
          <a:prstGeom prst="wedgeRoundRectCallout">
            <a:avLst>
              <a:gd name="adj1" fmla="val -28223"/>
              <a:gd name="adj2" fmla="val -74127"/>
              <a:gd name="adj3" fmla="val 16667"/>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buClr>
                <a:schemeClr val="accent1"/>
              </a:buClr>
            </a:pPr>
            <a:r>
              <a:rPr lang="en-US" sz="1400" i="1" dirty="0">
                <a:solidFill>
                  <a:sysClr val="windowText" lastClr="000000"/>
                </a:solidFill>
              </a:rPr>
              <a:t>HVAs who enroll families outside of this group will not be excluded from the metrics included in the full implementation phase</a:t>
            </a:r>
          </a:p>
        </p:txBody>
      </p:sp>
    </p:spTree>
    <p:extLst>
      <p:ext uri="{BB962C8B-B14F-4D97-AF65-F5344CB8AC3E}">
        <p14:creationId xmlns:p14="http://schemas.microsoft.com/office/powerpoint/2010/main" val="37480529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41F4F-5F17-9F96-22C9-245919B2BDA2}"/>
              </a:ext>
            </a:extLst>
          </p:cNvPr>
          <p:cNvSpPr>
            <a:spLocks noGrp="1"/>
          </p:cNvSpPr>
          <p:nvPr>
            <p:ph type="title"/>
          </p:nvPr>
        </p:nvSpPr>
        <p:spPr/>
        <p:txBody>
          <a:bodyPr/>
          <a:lstStyle/>
          <a:p>
            <a:r>
              <a:rPr lang="en-US" dirty="0"/>
              <a:t>Ongoing ORC Enrollment metrics and definitions</a:t>
            </a:r>
          </a:p>
        </p:txBody>
      </p:sp>
      <p:sp>
        <p:nvSpPr>
          <p:cNvPr id="3" name="Text Placeholder 2">
            <a:extLst>
              <a:ext uri="{FF2B5EF4-FFF2-40B4-BE49-F238E27FC236}">
                <a16:creationId xmlns:a16="http://schemas.microsoft.com/office/drawing/2014/main" id="{C219FB02-5C0B-32C4-C44E-F949E759D02F}"/>
              </a:ext>
            </a:extLst>
          </p:cNvPr>
          <p:cNvSpPr>
            <a:spLocks noGrp="1"/>
          </p:cNvSpPr>
          <p:nvPr>
            <p:ph type="body" sz="half" idx="2"/>
          </p:nvPr>
        </p:nvSpPr>
        <p:spPr/>
        <p:txBody>
          <a:bodyPr/>
          <a:lstStyle/>
          <a:p>
            <a:r>
              <a:rPr lang="en-US" dirty="0"/>
              <a:t>The following metrics are included in the ORC during the preliminary implementation phase</a:t>
            </a:r>
          </a:p>
          <a:p>
            <a:endParaRPr lang="en-US" dirty="0"/>
          </a:p>
        </p:txBody>
      </p:sp>
      <p:graphicFrame>
        <p:nvGraphicFramePr>
          <p:cNvPr id="5" name="Table 4">
            <a:extLst>
              <a:ext uri="{FF2B5EF4-FFF2-40B4-BE49-F238E27FC236}">
                <a16:creationId xmlns:a16="http://schemas.microsoft.com/office/drawing/2014/main" id="{65F8EFB7-A044-2372-8406-0CD7CC8F9E1A}"/>
              </a:ext>
            </a:extLst>
          </p:cNvPr>
          <p:cNvGraphicFramePr>
            <a:graphicFrameLocks noGrp="1"/>
          </p:cNvGraphicFramePr>
          <p:nvPr>
            <p:extLst>
              <p:ext uri="{D42A27DB-BD31-4B8C-83A1-F6EECF244321}">
                <p14:modId xmlns:p14="http://schemas.microsoft.com/office/powerpoint/2010/main" val="2930044850"/>
              </p:ext>
            </p:extLst>
          </p:nvPr>
        </p:nvGraphicFramePr>
        <p:xfrm>
          <a:off x="606057" y="1165144"/>
          <a:ext cx="10972800" cy="3864056"/>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3289489832"/>
                    </a:ext>
                  </a:extLst>
                </a:gridCol>
                <a:gridCol w="4546791">
                  <a:extLst>
                    <a:ext uri="{9D8B030D-6E8A-4147-A177-3AD203B41FA5}">
                      <a16:colId xmlns:a16="http://schemas.microsoft.com/office/drawing/2014/main" val="2256847244"/>
                    </a:ext>
                  </a:extLst>
                </a:gridCol>
                <a:gridCol w="3987609">
                  <a:extLst>
                    <a:ext uri="{9D8B030D-6E8A-4147-A177-3AD203B41FA5}">
                      <a16:colId xmlns:a16="http://schemas.microsoft.com/office/drawing/2014/main" val="1444143664"/>
                    </a:ext>
                  </a:extLst>
                </a:gridCol>
              </a:tblGrid>
              <a:tr h="616118">
                <a:tc>
                  <a:txBody>
                    <a:bodyPr/>
                    <a:lstStyle/>
                    <a:p>
                      <a:pPr algn="ctr" fontAlgn="b"/>
                      <a:r>
                        <a:rPr lang="en-US" sz="1600" b="1" i="0" u="none" strike="noStrike" dirty="0">
                          <a:solidFill>
                            <a:schemeClr val="bg1"/>
                          </a:solidFill>
                          <a:effectLst/>
                          <a:latin typeface="Calibri" panose="020F0502020204030204" pitchFamily="34" charset="0"/>
                        </a:rPr>
                        <a:t>Metrics</a:t>
                      </a:r>
                    </a:p>
                  </a:txBody>
                  <a:tcPr anchor="ctr">
                    <a:lnL w="12700" cap="flat" cmpd="sng" algn="ctr">
                      <a:solidFill>
                        <a:schemeClr val="accent4"/>
                      </a:solidFill>
                      <a:prstDash val="solid"/>
                      <a:round/>
                      <a:headEnd type="none" w="med" len="med"/>
                      <a:tailEnd type="none" w="med" len="med"/>
                    </a:lnL>
                    <a:lnT w="12700" cap="flat" cmpd="sng" algn="ctr">
                      <a:solidFill>
                        <a:schemeClr val="accent4"/>
                      </a:solidFill>
                      <a:prstDash val="solid"/>
                      <a:round/>
                      <a:headEnd type="none" w="med" len="med"/>
                      <a:tailEnd type="none" w="med" len="med"/>
                    </a:lnT>
                    <a:solidFill>
                      <a:schemeClr val="accent4"/>
                    </a:solidFill>
                  </a:tcPr>
                </a:tc>
                <a:tc>
                  <a:txBody>
                    <a:bodyPr/>
                    <a:lstStyle/>
                    <a:p>
                      <a:pPr algn="ctr" fontAlgn="b"/>
                      <a:r>
                        <a:rPr lang="en-US" sz="1600" b="1" i="0" u="none" strike="noStrike" dirty="0">
                          <a:solidFill>
                            <a:schemeClr val="bg1"/>
                          </a:solidFill>
                          <a:effectLst/>
                          <a:latin typeface="Calibri" panose="020F0502020204030204" pitchFamily="34" charset="0"/>
                        </a:rPr>
                        <a:t>Definition</a:t>
                      </a:r>
                    </a:p>
                  </a:txBody>
                  <a:tcPr anchor="ctr">
                    <a:lnT w="12700" cap="flat" cmpd="sng" algn="ctr">
                      <a:solidFill>
                        <a:schemeClr val="accent4"/>
                      </a:solidFill>
                      <a:prstDash val="solid"/>
                      <a:round/>
                      <a:headEnd type="none" w="med" len="med"/>
                      <a:tailEnd type="none" w="med" len="med"/>
                    </a:lnT>
                    <a:solidFill>
                      <a:schemeClr val="accent4"/>
                    </a:solidFill>
                  </a:tcPr>
                </a:tc>
                <a:tc>
                  <a:txBody>
                    <a:bodyPr/>
                    <a:lstStyle/>
                    <a:p>
                      <a:pPr algn="ctr" fontAlgn="b"/>
                      <a:r>
                        <a:rPr lang="en-US" sz="1600" b="1" i="0" u="none" strike="noStrike" dirty="0">
                          <a:solidFill>
                            <a:schemeClr val="bg1"/>
                          </a:solidFill>
                          <a:effectLst/>
                          <a:latin typeface="Calibri" panose="020F0502020204030204" pitchFamily="34" charset="0"/>
                        </a:rPr>
                        <a:t>Payment  Prompt</a:t>
                      </a:r>
                    </a:p>
                  </a:txBody>
                  <a:tcPr anchor="ctr">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solidFill>
                      <a:schemeClr val="accent4"/>
                    </a:solidFill>
                  </a:tcPr>
                </a:tc>
                <a:extLst>
                  <a:ext uri="{0D108BD9-81ED-4DB2-BD59-A6C34878D82A}">
                    <a16:rowId xmlns:a16="http://schemas.microsoft.com/office/drawing/2014/main" val="3116248183"/>
                  </a:ext>
                </a:extLst>
              </a:tr>
              <a:tr h="1026701">
                <a:tc>
                  <a:txBody>
                    <a:bodyPr/>
                    <a:lstStyle/>
                    <a:p>
                      <a:pPr marL="0" marR="0">
                        <a:lnSpc>
                          <a:spcPct val="115000"/>
                        </a:lnSpc>
                        <a:spcBef>
                          <a:spcPts val="0"/>
                        </a:spcBef>
                        <a:spcAft>
                          <a:spcPts val="600"/>
                        </a:spcAft>
                      </a:pPr>
                      <a:r>
                        <a:rPr lang="en-US" sz="1400" b="1" dirty="0">
                          <a:effectLst/>
                          <a:latin typeface="+mn-lt"/>
                          <a:ea typeface="Calibri" panose="020F0502020204030204" pitchFamily="34" charset="0"/>
                        </a:rPr>
                        <a:t>Prenatal enrollment </a:t>
                      </a:r>
                      <a:endParaRPr lang="en-US" sz="1400" dirty="0">
                        <a:effectLst/>
                        <a:latin typeface="+mn-lt"/>
                        <a:ea typeface="Arial" panose="020B0604020202020204" pitchFamily="34" charset="0"/>
                      </a:endParaRPr>
                    </a:p>
                  </a:txBody>
                  <a:tcPr marL="68580" marR="68580" marT="0" marB="0" anchor="ctr">
                    <a:lnL w="12700" cap="flat" cmpd="sng" algn="ctr">
                      <a:solidFill>
                        <a:schemeClr val="accent4"/>
                      </a:solidFill>
                      <a:prstDash val="solid"/>
                      <a:round/>
                      <a:headEnd type="none" w="med" len="med"/>
                      <a:tailEnd type="none" w="med" len="med"/>
                    </a:lnL>
                    <a:lnB w="12700" cap="flat" cmpd="sng" algn="ctr">
                      <a:solidFill>
                        <a:schemeClr val="accent4"/>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400" dirty="0">
                          <a:effectLst/>
                          <a:latin typeface="+mn-lt"/>
                          <a:ea typeface="Calibri" panose="020F0502020204030204" pitchFamily="34" charset="0"/>
                        </a:rPr>
                        <a:t>Enrollment of mothers in home visiting that are ≤ 37 weeks gestation and are enrolled in or eligible for Medicaid at the time of program enrollment </a:t>
                      </a:r>
                      <a:endParaRPr lang="en-US" sz="1400" dirty="0">
                        <a:effectLst/>
                        <a:latin typeface="+mn-lt"/>
                        <a:ea typeface="Arial" panose="020B0604020202020204" pitchFamily="34" charset="0"/>
                      </a:endParaRPr>
                    </a:p>
                  </a:txBody>
                  <a:tcPr marL="68580" marR="68580" marT="0" marB="0" anchor="ctr">
                    <a:lnB w="12700" cap="flat" cmpd="sng" algn="ctr">
                      <a:solidFill>
                        <a:schemeClr val="accent4"/>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400" b="1" dirty="0">
                          <a:effectLst/>
                          <a:latin typeface="+mn-lt"/>
                          <a:ea typeface="Calibri" panose="020F0502020204030204" pitchFamily="34" charset="0"/>
                        </a:rPr>
                        <a:t>Quarterly payment </a:t>
                      </a:r>
                      <a:r>
                        <a:rPr lang="en-US" sz="1400" dirty="0">
                          <a:effectLst/>
                          <a:latin typeface="+mn-lt"/>
                          <a:ea typeface="Calibri" panose="020F0502020204030204" pitchFamily="34" charset="0"/>
                        </a:rPr>
                        <a:t>based upon number of mothers enrolled prenatally during reporting period</a:t>
                      </a:r>
                      <a:endParaRPr lang="en-US" sz="1400" dirty="0">
                        <a:effectLst/>
                        <a:latin typeface="+mn-lt"/>
                        <a:ea typeface="Arial" panose="020B0604020202020204" pitchFamily="34" charset="0"/>
                      </a:endParaRPr>
                    </a:p>
                  </a:txBody>
                  <a:tcPr marL="68580" marR="68580" marT="0" marB="0" anchor="ctr">
                    <a:lnR w="12700" cap="flat" cmpd="sng" algn="ctr">
                      <a:solidFill>
                        <a:schemeClr val="accent4"/>
                      </a:solidFill>
                      <a:prstDash val="solid"/>
                      <a:round/>
                      <a:headEnd type="none" w="med" len="med"/>
                      <a:tailEnd type="none" w="med" len="med"/>
                    </a:lnR>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3306405530"/>
                  </a:ext>
                </a:extLst>
              </a:tr>
              <a:tr h="1194536">
                <a:tc>
                  <a:txBody>
                    <a:bodyPr/>
                    <a:lstStyle/>
                    <a:p>
                      <a:pPr marL="0" marR="0">
                        <a:lnSpc>
                          <a:spcPct val="115000"/>
                        </a:lnSpc>
                        <a:spcBef>
                          <a:spcPts val="0"/>
                        </a:spcBef>
                        <a:spcAft>
                          <a:spcPts val="0"/>
                        </a:spcAft>
                      </a:pPr>
                      <a:r>
                        <a:rPr lang="en-US" sz="1400" b="1" dirty="0">
                          <a:effectLst/>
                          <a:latin typeface="+mn-lt"/>
                          <a:ea typeface="Calibri" panose="020F0502020204030204" pitchFamily="34" charset="0"/>
                        </a:rPr>
                        <a:t>Prenatal enrollment of teens in foster care</a:t>
                      </a:r>
                      <a:endParaRPr lang="en-US" sz="1400" dirty="0">
                        <a:effectLst/>
                        <a:latin typeface="+mn-lt"/>
                        <a:ea typeface="Arial" panose="020B0604020202020204" pitchFamily="34" charset="0"/>
                      </a:endParaRPr>
                    </a:p>
                  </a:txBody>
                  <a:tcPr marL="68580" marR="68580" marT="0" marB="0" anchor="ctr">
                    <a:lnL w="12700" cap="flat" cmpd="sng" algn="ctr">
                      <a:solidFill>
                        <a:schemeClr val="accent4"/>
                      </a:solidFill>
                      <a:prstDash val="solid"/>
                      <a:round/>
                      <a:headEnd type="none" w="med" len="med"/>
                      <a:tailEnd type="none" w="med" len="med"/>
                    </a:lnL>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400" dirty="0">
                          <a:effectLst/>
                          <a:latin typeface="+mn-lt"/>
                          <a:ea typeface="Calibri" panose="020F0502020204030204" pitchFamily="34" charset="0"/>
                        </a:rPr>
                        <a:t>Enrollment of teenage mothers in home visiting that are ≤ 37 weeks gestation and who are 1) in the care, custody and control of the State of Missouri and 2) enrolled in or eligible for Medicaid at the time of program enrollment</a:t>
                      </a:r>
                      <a:endParaRPr lang="en-US" sz="1400" dirty="0">
                        <a:effectLst/>
                        <a:latin typeface="+mn-lt"/>
                        <a:ea typeface="Arial" panose="020B0604020202020204" pitchFamily="34" charset="0"/>
                      </a:endParaRPr>
                    </a:p>
                  </a:txBody>
                  <a:tcPr marL="68580" marR="68580" marT="0" marB="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400" b="1" dirty="0">
                          <a:effectLst/>
                          <a:latin typeface="+mn-lt"/>
                          <a:ea typeface="Calibri" panose="020F0502020204030204" pitchFamily="34" charset="0"/>
                        </a:rPr>
                        <a:t>Quarterly payment </a:t>
                      </a:r>
                      <a:r>
                        <a:rPr lang="en-US" sz="1400" dirty="0">
                          <a:effectLst/>
                          <a:latin typeface="+mn-lt"/>
                          <a:ea typeface="Calibri" panose="020F0502020204030204" pitchFamily="34" charset="0"/>
                        </a:rPr>
                        <a:t>based upon number of foster care mothers enrolled prenatally during reporting period</a:t>
                      </a:r>
                      <a:r>
                        <a:rPr lang="en-US" sz="1400" dirty="0">
                          <a:effectLst/>
                          <a:latin typeface="+mn-lt"/>
                          <a:ea typeface="Arial" panose="020B0604020202020204" pitchFamily="34" charset="0"/>
                        </a:rPr>
                        <a:t>  </a:t>
                      </a:r>
                    </a:p>
                  </a:txBody>
                  <a:tcPr marL="68580" marR="68580" marT="0" marB="0" anchor="ctr">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4184810320"/>
                  </a:ext>
                </a:extLst>
              </a:tr>
              <a:tr h="1026701">
                <a:tc>
                  <a:txBody>
                    <a:bodyPr/>
                    <a:lstStyle/>
                    <a:p>
                      <a:pPr marL="0" marR="0">
                        <a:lnSpc>
                          <a:spcPct val="115000"/>
                        </a:lnSpc>
                        <a:spcBef>
                          <a:spcPts val="0"/>
                        </a:spcBef>
                        <a:spcAft>
                          <a:spcPts val="0"/>
                        </a:spcAft>
                      </a:pPr>
                      <a:r>
                        <a:rPr lang="en-US" sz="1400" b="1" dirty="0">
                          <a:effectLst/>
                          <a:latin typeface="+mn-lt"/>
                          <a:ea typeface="Calibri" panose="020F0502020204030204" pitchFamily="34" charset="0"/>
                        </a:rPr>
                        <a:t>Prenatal enrollment of BIPOC populations (BIPOC: Black, Indigenous, and people of color)</a:t>
                      </a:r>
                      <a:endParaRPr lang="en-US" sz="1400" dirty="0">
                        <a:effectLst/>
                        <a:latin typeface="+mn-lt"/>
                        <a:ea typeface="Arial" panose="020B0604020202020204" pitchFamily="34" charset="0"/>
                      </a:endParaRPr>
                    </a:p>
                  </a:txBody>
                  <a:tcPr marL="68580" marR="68580" marT="0" marB="0" anchor="ctr">
                    <a:lnL w="12700" cap="flat" cmpd="sng" algn="ctr">
                      <a:solidFill>
                        <a:schemeClr val="accent4"/>
                      </a:solidFill>
                      <a:prstDash val="solid"/>
                      <a:round/>
                      <a:headEnd type="none" w="med" len="med"/>
                      <a:tailEnd type="none" w="med" len="med"/>
                    </a:lnL>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400" dirty="0">
                          <a:effectLst/>
                          <a:latin typeface="+mn-lt"/>
                          <a:ea typeface="Calibri" panose="020F0502020204030204" pitchFamily="34" charset="0"/>
                        </a:rPr>
                        <a:t>Enrollment of BIPOC mothers in home visiting that are ≤ 37 weeks gestation and  are enrolled in or eligible for Medicaid at the time of program enrollment </a:t>
                      </a:r>
                      <a:endParaRPr lang="en-US" sz="1400" dirty="0">
                        <a:effectLst/>
                        <a:latin typeface="+mn-lt"/>
                        <a:ea typeface="Arial" panose="020B0604020202020204" pitchFamily="34" charset="0"/>
                      </a:endParaRPr>
                    </a:p>
                  </a:txBody>
                  <a:tcPr marL="68580" marR="68580" marT="0" marB="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400" b="1" dirty="0">
                          <a:effectLst/>
                          <a:latin typeface="+mn-lt"/>
                          <a:ea typeface="Calibri" panose="020F0502020204030204" pitchFamily="34" charset="0"/>
                        </a:rPr>
                        <a:t>Quarterly payment </a:t>
                      </a:r>
                      <a:r>
                        <a:rPr lang="en-US" sz="1400" dirty="0">
                          <a:effectLst/>
                          <a:latin typeface="+mn-lt"/>
                          <a:ea typeface="Calibri" panose="020F0502020204030204" pitchFamily="34" charset="0"/>
                        </a:rPr>
                        <a:t>based upon number of BIPOC mothers enrolled prenatally during reporting period</a:t>
                      </a:r>
                      <a:endParaRPr lang="en-US" sz="1400" dirty="0">
                        <a:effectLst/>
                        <a:latin typeface="+mn-lt"/>
                        <a:ea typeface="Arial" panose="020B0604020202020204" pitchFamily="34" charset="0"/>
                      </a:endParaRPr>
                    </a:p>
                  </a:txBody>
                  <a:tcPr marL="68580" marR="68580" marT="0" marB="0" anchor="ctr">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1747727750"/>
                  </a:ext>
                </a:extLst>
              </a:tr>
            </a:tbl>
          </a:graphicData>
        </a:graphic>
      </p:graphicFrame>
      <p:pic>
        <p:nvPicPr>
          <p:cNvPr id="8" name="Picture 7" descr="Children&amp;#39;s Trust Fund of Missouri | Missouri&amp;#39;s Foundation for Child Abuse  Prevention">
            <a:extLst>
              <a:ext uri="{FF2B5EF4-FFF2-40B4-BE49-F238E27FC236}">
                <a16:creationId xmlns:a16="http://schemas.microsoft.com/office/drawing/2014/main" id="{4D87457E-2481-266B-004E-DC74A22B09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8556" y="5970972"/>
            <a:ext cx="3795907" cy="698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888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ildren&amp;#39;s Trust Fund of Missouri | Missouri&amp;#39;s Foundation for Child Abuse  Prevention">
            <a:extLst>
              <a:ext uri="{FF2B5EF4-FFF2-40B4-BE49-F238E27FC236}">
                <a16:creationId xmlns:a16="http://schemas.microsoft.com/office/drawing/2014/main" id="{D316F34C-45CA-E13F-F6EB-7AB0D7ABE1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8556" y="5970972"/>
            <a:ext cx="3795907" cy="698765"/>
          </a:xfrm>
          <a:prstGeom prst="rect">
            <a:avLst/>
          </a:prstGeom>
          <a:noFill/>
          <a:extLst>
            <a:ext uri="{909E8E84-426E-40DD-AFC4-6F175D3DCCD1}">
              <a14:hiddenFill xmlns:a14="http://schemas.microsoft.com/office/drawing/2010/main">
                <a:solidFill>
                  <a:srgbClr val="FFFFFF"/>
                </a:solidFill>
              </a14:hiddenFill>
            </a:ext>
          </a:extLst>
        </p:spPr>
      </p:pic>
      <p:sp>
        <p:nvSpPr>
          <p:cNvPr id="9" name="Arrow: Down 8">
            <a:extLst>
              <a:ext uri="{FF2B5EF4-FFF2-40B4-BE49-F238E27FC236}">
                <a16:creationId xmlns:a16="http://schemas.microsoft.com/office/drawing/2014/main" id="{7E0D6D5B-5EED-4CCD-BF89-F49CF2D8181A}"/>
              </a:ext>
            </a:extLst>
          </p:cNvPr>
          <p:cNvSpPr/>
          <p:nvPr/>
        </p:nvSpPr>
        <p:spPr>
          <a:xfrm>
            <a:off x="2754340" y="2016879"/>
            <a:ext cx="440849" cy="304506"/>
          </a:xfrm>
          <a:prstGeom prst="downArrow">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6" name="Arrow: Down 45">
            <a:extLst>
              <a:ext uri="{FF2B5EF4-FFF2-40B4-BE49-F238E27FC236}">
                <a16:creationId xmlns:a16="http://schemas.microsoft.com/office/drawing/2014/main" id="{C345B6FD-B698-110E-95DF-4C23AE46D417}"/>
              </a:ext>
            </a:extLst>
          </p:cNvPr>
          <p:cNvSpPr/>
          <p:nvPr/>
        </p:nvSpPr>
        <p:spPr>
          <a:xfrm>
            <a:off x="2754340" y="3610502"/>
            <a:ext cx="440849" cy="304506"/>
          </a:xfrm>
          <a:prstGeom prst="downArrow">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8" name="Arrow: Down 47">
            <a:extLst>
              <a:ext uri="{FF2B5EF4-FFF2-40B4-BE49-F238E27FC236}">
                <a16:creationId xmlns:a16="http://schemas.microsoft.com/office/drawing/2014/main" id="{0B2AF049-CA77-123E-48B9-131EDFB852E4}"/>
              </a:ext>
            </a:extLst>
          </p:cNvPr>
          <p:cNvSpPr/>
          <p:nvPr/>
        </p:nvSpPr>
        <p:spPr>
          <a:xfrm>
            <a:off x="2754340" y="4690344"/>
            <a:ext cx="440849" cy="304506"/>
          </a:xfrm>
          <a:prstGeom prst="downArrow">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aphicFrame>
        <p:nvGraphicFramePr>
          <p:cNvPr id="8" name="Object 7" hidden="1">
            <a:extLst>
              <a:ext uri="{FF2B5EF4-FFF2-40B4-BE49-F238E27FC236}">
                <a16:creationId xmlns:a16="http://schemas.microsoft.com/office/drawing/2014/main" id="{2C91105B-F4A9-4F22-A118-B70CE74FA5B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91" name="think-cell Slide" r:id="rId5" imgW="395" imgH="394" progId="TCLayout.ActiveDocument.1">
                  <p:embed/>
                </p:oleObj>
              </mc:Choice>
              <mc:Fallback>
                <p:oleObj name="think-cell Slide" r:id="rId5" imgW="395" imgH="394" progId="TCLayout.ActiveDocument.1">
                  <p:embed/>
                  <p:pic>
                    <p:nvPicPr>
                      <p:cNvPr id="8" name="Object 7" hidden="1">
                        <a:extLst>
                          <a:ext uri="{FF2B5EF4-FFF2-40B4-BE49-F238E27FC236}">
                            <a16:creationId xmlns:a16="http://schemas.microsoft.com/office/drawing/2014/main" id="{2C91105B-F4A9-4F22-A118-B70CE74FA5B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33" name="Straight Connector 32"/>
          <p:cNvCxnSpPr>
            <a:cxnSpLocks/>
          </p:cNvCxnSpPr>
          <p:nvPr/>
        </p:nvCxnSpPr>
        <p:spPr>
          <a:xfrm>
            <a:off x="5908608" y="1138361"/>
            <a:ext cx="0" cy="485724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vert="horz">
            <a:normAutofit/>
          </a:bodyPr>
          <a:lstStyle/>
          <a:p>
            <a:r>
              <a:rPr lang="en-US" b="1" dirty="0"/>
              <a:t>Coordinated referral and intake system (CRIS) </a:t>
            </a:r>
            <a:endParaRPr lang="en-US" dirty="0"/>
          </a:p>
        </p:txBody>
      </p:sp>
      <p:sp>
        <p:nvSpPr>
          <p:cNvPr id="4" name="Text Placeholder 3"/>
          <p:cNvSpPr>
            <a:spLocks noGrp="1"/>
          </p:cNvSpPr>
          <p:nvPr>
            <p:ph type="body" sz="half" idx="2"/>
          </p:nvPr>
        </p:nvSpPr>
        <p:spPr>
          <a:xfrm>
            <a:off x="606056" y="712606"/>
            <a:ext cx="10972800" cy="336387"/>
          </a:xfrm>
        </p:spPr>
        <p:txBody>
          <a:bodyPr/>
          <a:lstStyle/>
          <a:p>
            <a:r>
              <a:rPr lang="en-US" dirty="0"/>
              <a:t>HVAs will receive referrals through a REDCap-based Coordinated Referral and Intake System (CRIS)</a:t>
            </a:r>
          </a:p>
        </p:txBody>
      </p:sp>
      <p:sp>
        <p:nvSpPr>
          <p:cNvPr id="5" name="Text Placeholder 4">
            <a:extLst>
              <a:ext uri="{FF2B5EF4-FFF2-40B4-BE49-F238E27FC236}">
                <a16:creationId xmlns:a16="http://schemas.microsoft.com/office/drawing/2014/main" id="{547761AB-56CD-4219-6168-9FF3FAFD08A7}"/>
              </a:ext>
            </a:extLst>
          </p:cNvPr>
          <p:cNvSpPr>
            <a:spLocks noGrp="1"/>
          </p:cNvSpPr>
          <p:nvPr>
            <p:ph type="body" sz="half" idx="14"/>
          </p:nvPr>
        </p:nvSpPr>
        <p:spPr/>
        <p:txBody>
          <a:bodyPr/>
          <a:lstStyle/>
          <a:p>
            <a:endParaRPr lang="en-US" dirty="0"/>
          </a:p>
        </p:txBody>
      </p:sp>
      <p:grpSp>
        <p:nvGrpSpPr>
          <p:cNvPr id="38" name="Group 37">
            <a:extLst>
              <a:ext uri="{FF2B5EF4-FFF2-40B4-BE49-F238E27FC236}">
                <a16:creationId xmlns:a16="http://schemas.microsoft.com/office/drawing/2014/main" id="{80E50804-46A7-353D-A9EA-EC76686DFEAF}"/>
              </a:ext>
            </a:extLst>
          </p:cNvPr>
          <p:cNvGrpSpPr/>
          <p:nvPr/>
        </p:nvGrpSpPr>
        <p:grpSpPr>
          <a:xfrm>
            <a:off x="641390" y="2302514"/>
            <a:ext cx="4603170" cy="1361123"/>
            <a:chOff x="641390" y="2315682"/>
            <a:chExt cx="4603170" cy="1361123"/>
          </a:xfrm>
        </p:grpSpPr>
        <p:sp>
          <p:nvSpPr>
            <p:cNvPr id="94" name="Rectangle: Rounded Corners 93">
              <a:extLst>
                <a:ext uri="{FF2B5EF4-FFF2-40B4-BE49-F238E27FC236}">
                  <a16:creationId xmlns:a16="http://schemas.microsoft.com/office/drawing/2014/main" id="{0B5A7629-BC37-48DC-96CB-FCC696352B9E}"/>
                </a:ext>
              </a:extLst>
            </p:cNvPr>
            <p:cNvSpPr/>
            <p:nvPr/>
          </p:nvSpPr>
          <p:spPr>
            <a:xfrm>
              <a:off x="641390" y="2315682"/>
              <a:ext cx="4603170" cy="136112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t> Centralized Referral and Intake System</a:t>
              </a:r>
            </a:p>
          </p:txBody>
        </p:sp>
        <p:sp>
          <p:nvSpPr>
            <p:cNvPr id="18" name="Rectangle: Rounded Corners 17">
              <a:extLst>
                <a:ext uri="{FF2B5EF4-FFF2-40B4-BE49-F238E27FC236}">
                  <a16:creationId xmlns:a16="http://schemas.microsoft.com/office/drawing/2014/main" id="{B3117226-6879-1E18-6F35-C7A590AB6F84}"/>
                </a:ext>
              </a:extLst>
            </p:cNvPr>
            <p:cNvSpPr/>
            <p:nvPr/>
          </p:nvSpPr>
          <p:spPr>
            <a:xfrm>
              <a:off x="969717" y="2907521"/>
              <a:ext cx="914400" cy="604859"/>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Collective Impact Site</a:t>
              </a:r>
            </a:p>
          </p:txBody>
        </p:sp>
        <p:sp>
          <p:nvSpPr>
            <p:cNvPr id="22" name="Rectangle: Rounded Corners 21">
              <a:extLst>
                <a:ext uri="{FF2B5EF4-FFF2-40B4-BE49-F238E27FC236}">
                  <a16:creationId xmlns:a16="http://schemas.microsoft.com/office/drawing/2014/main" id="{0B9DA83D-0CB3-1EDE-9EB3-9092B33467C6}"/>
                </a:ext>
              </a:extLst>
            </p:cNvPr>
            <p:cNvSpPr/>
            <p:nvPr/>
          </p:nvSpPr>
          <p:spPr>
            <a:xfrm>
              <a:off x="1972241" y="2907521"/>
              <a:ext cx="914400" cy="604859"/>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Collective Impact Site</a:t>
              </a:r>
            </a:p>
          </p:txBody>
        </p:sp>
        <p:sp>
          <p:nvSpPr>
            <p:cNvPr id="32" name="Rectangle: Rounded Corners 31">
              <a:extLst>
                <a:ext uri="{FF2B5EF4-FFF2-40B4-BE49-F238E27FC236}">
                  <a16:creationId xmlns:a16="http://schemas.microsoft.com/office/drawing/2014/main" id="{518DA999-7330-232A-A4FE-D4B24AA84D96}"/>
                </a:ext>
              </a:extLst>
            </p:cNvPr>
            <p:cNvSpPr/>
            <p:nvPr/>
          </p:nvSpPr>
          <p:spPr>
            <a:xfrm>
              <a:off x="2974765" y="2907521"/>
              <a:ext cx="914400" cy="604859"/>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Collective Impact Site</a:t>
              </a:r>
            </a:p>
          </p:txBody>
        </p:sp>
        <p:sp>
          <p:nvSpPr>
            <p:cNvPr id="37" name="Rectangle: Rounded Corners 36">
              <a:extLst>
                <a:ext uri="{FF2B5EF4-FFF2-40B4-BE49-F238E27FC236}">
                  <a16:creationId xmlns:a16="http://schemas.microsoft.com/office/drawing/2014/main" id="{1FFA76B2-37BC-8CB1-8E3B-BF2DFDCFAB59}"/>
                </a:ext>
              </a:extLst>
            </p:cNvPr>
            <p:cNvSpPr/>
            <p:nvPr/>
          </p:nvSpPr>
          <p:spPr>
            <a:xfrm>
              <a:off x="3977290" y="2907521"/>
              <a:ext cx="914400" cy="604859"/>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Collective Impact Site</a:t>
              </a:r>
            </a:p>
          </p:txBody>
        </p:sp>
      </p:grpSp>
      <p:grpSp>
        <p:nvGrpSpPr>
          <p:cNvPr id="41" name="Group 40">
            <a:extLst>
              <a:ext uri="{FF2B5EF4-FFF2-40B4-BE49-F238E27FC236}">
                <a16:creationId xmlns:a16="http://schemas.microsoft.com/office/drawing/2014/main" id="{B78A4A44-7911-80D4-A410-4C60B49CB509}"/>
              </a:ext>
            </a:extLst>
          </p:cNvPr>
          <p:cNvGrpSpPr/>
          <p:nvPr/>
        </p:nvGrpSpPr>
        <p:grpSpPr>
          <a:xfrm>
            <a:off x="635511" y="3913390"/>
            <a:ext cx="4603170" cy="813738"/>
            <a:chOff x="635511" y="3972139"/>
            <a:chExt cx="4603170" cy="813738"/>
          </a:xfrm>
        </p:grpSpPr>
        <p:sp>
          <p:nvSpPr>
            <p:cNvPr id="40" name="Rectangle: Rounded Corners 39">
              <a:extLst>
                <a:ext uri="{FF2B5EF4-FFF2-40B4-BE49-F238E27FC236}">
                  <a16:creationId xmlns:a16="http://schemas.microsoft.com/office/drawing/2014/main" id="{D660BA4A-338C-FA34-3B41-AA7A873F95D8}"/>
                </a:ext>
              </a:extLst>
            </p:cNvPr>
            <p:cNvSpPr/>
            <p:nvPr/>
          </p:nvSpPr>
          <p:spPr>
            <a:xfrm>
              <a:off x="635511" y="3972139"/>
              <a:ext cx="4603170" cy="813738"/>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buClr>
                  <a:schemeClr val="accent1"/>
                </a:buClr>
              </a:pPr>
              <a:r>
                <a:rPr lang="en-US" sz="1600" b="1" dirty="0">
                  <a:solidFill>
                    <a:schemeClr val="bg1"/>
                  </a:solidFill>
                </a:rPr>
                <a:t>Evidence-Based Home Visiting Agencies </a:t>
              </a:r>
            </a:p>
          </p:txBody>
        </p:sp>
        <p:pic>
          <p:nvPicPr>
            <p:cNvPr id="73" name="Graphic 72">
              <a:extLst>
                <a:ext uri="{FF2B5EF4-FFF2-40B4-BE49-F238E27FC236}">
                  <a16:creationId xmlns:a16="http://schemas.microsoft.com/office/drawing/2014/main" id="{D76209DE-7A81-04DE-8863-76CDFF67CC34}"/>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2631293" y="4027786"/>
              <a:ext cx="611606" cy="457200"/>
            </a:xfrm>
            <a:prstGeom prst="rect">
              <a:avLst/>
            </a:prstGeom>
          </p:spPr>
        </p:pic>
      </p:grpSp>
      <p:grpSp>
        <p:nvGrpSpPr>
          <p:cNvPr id="43" name="Group 42">
            <a:extLst>
              <a:ext uri="{FF2B5EF4-FFF2-40B4-BE49-F238E27FC236}">
                <a16:creationId xmlns:a16="http://schemas.microsoft.com/office/drawing/2014/main" id="{50C7B4B7-8D53-43A9-05D9-930E44A09318}"/>
              </a:ext>
            </a:extLst>
          </p:cNvPr>
          <p:cNvGrpSpPr/>
          <p:nvPr/>
        </p:nvGrpSpPr>
        <p:grpSpPr>
          <a:xfrm>
            <a:off x="635510" y="4976880"/>
            <a:ext cx="4609049" cy="956448"/>
            <a:chOff x="635510" y="4976880"/>
            <a:chExt cx="4609049" cy="956448"/>
          </a:xfrm>
        </p:grpSpPr>
        <p:sp>
          <p:nvSpPr>
            <p:cNvPr id="70" name="Rectangle: Rounded Corners 69">
              <a:extLst>
                <a:ext uri="{FF2B5EF4-FFF2-40B4-BE49-F238E27FC236}">
                  <a16:creationId xmlns:a16="http://schemas.microsoft.com/office/drawing/2014/main" id="{A644F830-73B2-4A29-8CE3-48C95875609A}"/>
                </a:ext>
              </a:extLst>
            </p:cNvPr>
            <p:cNvSpPr/>
            <p:nvPr/>
          </p:nvSpPr>
          <p:spPr>
            <a:xfrm>
              <a:off x="635510" y="4976880"/>
              <a:ext cx="4609049" cy="95644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600" b="1" dirty="0"/>
                <a:t>Families</a:t>
              </a:r>
            </a:p>
          </p:txBody>
        </p:sp>
        <p:pic>
          <p:nvPicPr>
            <p:cNvPr id="103" name="Graphic 102" descr="Users with solid fill">
              <a:extLst>
                <a:ext uri="{FF2B5EF4-FFF2-40B4-BE49-F238E27FC236}">
                  <a16:creationId xmlns:a16="http://schemas.microsoft.com/office/drawing/2014/main" id="{939238A8-A623-CB50-544C-9701DFF7DB6A}"/>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2666107" y="5036114"/>
              <a:ext cx="617315" cy="617315"/>
            </a:xfrm>
            <a:prstGeom prst="rect">
              <a:avLst/>
            </a:prstGeom>
          </p:spPr>
        </p:pic>
      </p:grpSp>
      <p:grpSp>
        <p:nvGrpSpPr>
          <p:cNvPr id="35" name="Group 34">
            <a:extLst>
              <a:ext uri="{FF2B5EF4-FFF2-40B4-BE49-F238E27FC236}">
                <a16:creationId xmlns:a16="http://schemas.microsoft.com/office/drawing/2014/main" id="{4FE91847-3432-110B-77D6-B859615AA8E6}"/>
              </a:ext>
            </a:extLst>
          </p:cNvPr>
          <p:cNvGrpSpPr/>
          <p:nvPr/>
        </p:nvGrpSpPr>
        <p:grpSpPr>
          <a:xfrm>
            <a:off x="641390" y="1138361"/>
            <a:ext cx="4603170" cy="914400"/>
            <a:chOff x="641390" y="1138361"/>
            <a:chExt cx="4603170" cy="914400"/>
          </a:xfrm>
        </p:grpSpPr>
        <p:sp>
          <p:nvSpPr>
            <p:cNvPr id="93" name="Rectangle: Rounded Corners 92">
              <a:extLst>
                <a:ext uri="{FF2B5EF4-FFF2-40B4-BE49-F238E27FC236}">
                  <a16:creationId xmlns:a16="http://schemas.microsoft.com/office/drawing/2014/main" id="{98C853FE-EFE4-4FF8-9C0C-045D5F113984}"/>
                </a:ext>
              </a:extLst>
            </p:cNvPr>
            <p:cNvSpPr/>
            <p:nvPr/>
          </p:nvSpPr>
          <p:spPr>
            <a:xfrm>
              <a:off x="641390" y="1138361"/>
              <a:ext cx="4603170" cy="9144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600" b="1" dirty="0"/>
                <a:t>Referral Sources</a:t>
              </a:r>
            </a:p>
          </p:txBody>
        </p:sp>
        <p:pic>
          <p:nvPicPr>
            <p:cNvPr id="11" name="Graphic 10">
              <a:extLst>
                <a:ext uri="{FF2B5EF4-FFF2-40B4-BE49-F238E27FC236}">
                  <a16:creationId xmlns:a16="http://schemas.microsoft.com/office/drawing/2014/main" id="{91C72DDA-BFAB-6527-66DA-F87C80346FB7}"/>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2295839" y="1272346"/>
              <a:ext cx="611606" cy="457200"/>
            </a:xfrm>
            <a:prstGeom prst="rect">
              <a:avLst/>
            </a:prstGeom>
          </p:spPr>
        </p:pic>
        <p:sp>
          <p:nvSpPr>
            <p:cNvPr id="12" name="Rectangle: Rounded Corners 11">
              <a:extLst>
                <a:ext uri="{FF2B5EF4-FFF2-40B4-BE49-F238E27FC236}">
                  <a16:creationId xmlns:a16="http://schemas.microsoft.com/office/drawing/2014/main" id="{90EEE41E-1D10-5771-193F-30F388A46A06}"/>
                </a:ext>
              </a:extLst>
            </p:cNvPr>
            <p:cNvSpPr/>
            <p:nvPr/>
          </p:nvSpPr>
          <p:spPr>
            <a:xfrm>
              <a:off x="4011311" y="1465649"/>
              <a:ext cx="1056814" cy="425453"/>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Medical Providers</a:t>
              </a:r>
            </a:p>
          </p:txBody>
        </p:sp>
        <p:sp>
          <p:nvSpPr>
            <p:cNvPr id="15" name="Rectangle: Rounded Corners 14">
              <a:extLst>
                <a:ext uri="{FF2B5EF4-FFF2-40B4-BE49-F238E27FC236}">
                  <a16:creationId xmlns:a16="http://schemas.microsoft.com/office/drawing/2014/main" id="{8C6F5EBC-3EEB-8AE4-DCBA-6CBFE63BAC54}"/>
                </a:ext>
              </a:extLst>
            </p:cNvPr>
            <p:cNvSpPr/>
            <p:nvPr/>
          </p:nvSpPr>
          <p:spPr>
            <a:xfrm>
              <a:off x="777798" y="1263977"/>
              <a:ext cx="1056814" cy="425453"/>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Community Programs</a:t>
              </a:r>
            </a:p>
          </p:txBody>
        </p:sp>
        <p:sp>
          <p:nvSpPr>
            <p:cNvPr id="17" name="Rectangle: Rounded Corners 16">
              <a:extLst>
                <a:ext uri="{FF2B5EF4-FFF2-40B4-BE49-F238E27FC236}">
                  <a16:creationId xmlns:a16="http://schemas.microsoft.com/office/drawing/2014/main" id="{7B0DAD92-ABCD-0776-63EA-562B083D4E42}"/>
                </a:ext>
              </a:extLst>
            </p:cNvPr>
            <p:cNvSpPr/>
            <p:nvPr/>
          </p:nvSpPr>
          <p:spPr>
            <a:xfrm>
              <a:off x="3122799" y="1233987"/>
              <a:ext cx="712077" cy="425453"/>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MCOs</a:t>
              </a:r>
            </a:p>
          </p:txBody>
        </p:sp>
      </p:grpSp>
      <p:sp>
        <p:nvSpPr>
          <p:cNvPr id="31" name="Rectangle 30">
            <a:extLst>
              <a:ext uri="{FF2B5EF4-FFF2-40B4-BE49-F238E27FC236}">
                <a16:creationId xmlns:a16="http://schemas.microsoft.com/office/drawing/2014/main" id="{14E3CBB4-6F82-FFCA-7E86-9F729E34A2E1}"/>
              </a:ext>
            </a:extLst>
          </p:cNvPr>
          <p:cNvSpPr/>
          <p:nvPr/>
        </p:nvSpPr>
        <p:spPr>
          <a:xfrm>
            <a:off x="5925938" y="1145662"/>
            <a:ext cx="5126275" cy="485724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gn="l">
              <a:buClr>
                <a:schemeClr val="accent1"/>
              </a:buClr>
              <a:buFont typeface="Wingdings" panose="05000000000000000000" pitchFamily="2" charset="2"/>
              <a:buChar char="§"/>
            </a:pPr>
            <a:endParaRPr lang="en-US" sz="1600" dirty="0">
              <a:solidFill>
                <a:sysClr val="windowText" lastClr="000000"/>
              </a:solidFill>
            </a:endParaRPr>
          </a:p>
        </p:txBody>
      </p:sp>
      <p:sp>
        <p:nvSpPr>
          <p:cNvPr id="26" name="Rectangle: Rounded Corners 25">
            <a:extLst>
              <a:ext uri="{FF2B5EF4-FFF2-40B4-BE49-F238E27FC236}">
                <a16:creationId xmlns:a16="http://schemas.microsoft.com/office/drawing/2014/main" id="{E594867F-7796-405B-91AC-7AB7C44A81A5}"/>
              </a:ext>
            </a:extLst>
          </p:cNvPr>
          <p:cNvSpPr/>
          <p:nvPr/>
        </p:nvSpPr>
        <p:spPr>
          <a:xfrm>
            <a:off x="6449278" y="2564651"/>
            <a:ext cx="4104640" cy="1055608"/>
          </a:xfrm>
          <a:prstGeom prst="roundRect">
            <a:avLst/>
          </a:prstGeom>
          <a:solidFill>
            <a:schemeClr val="accent5"/>
          </a:solidFill>
        </p:spPr>
        <p:txBody>
          <a:bodyPr wrap="square">
            <a:spAutoFit/>
          </a:bodyPr>
          <a:lstStyle/>
          <a:p>
            <a:pPr>
              <a:buClr>
                <a:schemeClr val="accent1"/>
              </a:buClr>
            </a:pPr>
            <a:r>
              <a:rPr lang="en-US" sz="1400" b="1" dirty="0">
                <a:solidFill>
                  <a:sysClr val="windowText" lastClr="000000"/>
                </a:solidFill>
              </a:rPr>
              <a:t>Improved Outcomes: </a:t>
            </a:r>
            <a:r>
              <a:rPr lang="en-US" sz="1400" dirty="0">
                <a:solidFill>
                  <a:sysClr val="windowText" lastClr="000000"/>
                </a:solidFill>
              </a:rPr>
              <a:t>increased rates of prenatal enrollment will result in improved equitable outcomes for mothers and babies in health, safety, education, and economic mobility </a:t>
            </a:r>
          </a:p>
        </p:txBody>
      </p:sp>
      <p:sp>
        <p:nvSpPr>
          <p:cNvPr id="108" name="TextBox 107">
            <a:extLst>
              <a:ext uri="{FF2B5EF4-FFF2-40B4-BE49-F238E27FC236}">
                <a16:creationId xmlns:a16="http://schemas.microsoft.com/office/drawing/2014/main" id="{EFFD1E13-159A-B2FD-0CE6-C8EB7C7ADD5C}"/>
              </a:ext>
            </a:extLst>
          </p:cNvPr>
          <p:cNvSpPr txBox="1"/>
          <p:nvPr/>
        </p:nvSpPr>
        <p:spPr>
          <a:xfrm>
            <a:off x="6448770" y="3798995"/>
            <a:ext cx="4105656" cy="1055608"/>
          </a:xfrm>
          <a:prstGeom prst="roundRect">
            <a:avLst/>
          </a:prstGeom>
          <a:solidFill>
            <a:schemeClr val="accent5"/>
          </a:solidFill>
        </p:spPr>
        <p:txBody>
          <a:bodyPr wrap="square" anchor="ctr">
            <a:spAutoFit/>
          </a:bodyPr>
          <a:lstStyle/>
          <a:p>
            <a:pPr>
              <a:buClr>
                <a:schemeClr val="accent1"/>
              </a:buClr>
            </a:pPr>
            <a:r>
              <a:rPr lang="en-US" sz="1400" b="1" dirty="0">
                <a:solidFill>
                  <a:sysClr val="windowText" lastClr="000000"/>
                </a:solidFill>
              </a:rPr>
              <a:t>MCO Partnerships: </a:t>
            </a:r>
            <a:r>
              <a:rPr lang="en-US" sz="1400" dirty="0">
                <a:solidFill>
                  <a:sysClr val="windowText" lastClr="000000"/>
                </a:solidFill>
              </a:rPr>
              <a:t>through new partnerships with MCOs in Missouri,  an increase in the number of prenatal referrals will be processed through the CRIS system</a:t>
            </a:r>
          </a:p>
        </p:txBody>
      </p:sp>
      <p:cxnSp>
        <p:nvCxnSpPr>
          <p:cNvPr id="29" name="Straight Arrow Connector 28">
            <a:extLst>
              <a:ext uri="{FF2B5EF4-FFF2-40B4-BE49-F238E27FC236}">
                <a16:creationId xmlns:a16="http://schemas.microsoft.com/office/drawing/2014/main" id="{51208A8B-B08C-4C1C-ADAB-57AF07EF83E0}"/>
              </a:ext>
            </a:extLst>
          </p:cNvPr>
          <p:cNvCxnSpPr>
            <a:cxnSpLocks/>
            <a:stCxn id="93" idx="3"/>
          </p:cNvCxnSpPr>
          <p:nvPr/>
        </p:nvCxnSpPr>
        <p:spPr>
          <a:xfrm>
            <a:off x="5244560" y="1595561"/>
            <a:ext cx="657048" cy="0"/>
          </a:xfrm>
          <a:prstGeom prst="straightConnector1">
            <a:avLst/>
          </a:prstGeom>
          <a:ln w="38100">
            <a:solidFill>
              <a:schemeClr val="accent5"/>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CEC64D3D-544C-702F-DD0B-70DC26909D7F}"/>
              </a:ext>
            </a:extLst>
          </p:cNvPr>
          <p:cNvCxnSpPr>
            <a:cxnSpLocks/>
            <a:stCxn id="40" idx="3"/>
          </p:cNvCxnSpPr>
          <p:nvPr/>
        </p:nvCxnSpPr>
        <p:spPr>
          <a:xfrm>
            <a:off x="5238681" y="4320259"/>
            <a:ext cx="662927" cy="0"/>
          </a:xfrm>
          <a:prstGeom prst="straightConnector1">
            <a:avLst/>
          </a:prstGeom>
          <a:ln w="38100">
            <a:solidFill>
              <a:schemeClr val="accent5"/>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3CC74499-DCB5-4921-901A-7E32143D95A8}"/>
              </a:ext>
            </a:extLst>
          </p:cNvPr>
          <p:cNvCxnSpPr>
            <a:cxnSpLocks/>
            <a:stCxn id="94" idx="3"/>
          </p:cNvCxnSpPr>
          <p:nvPr/>
        </p:nvCxnSpPr>
        <p:spPr>
          <a:xfrm>
            <a:off x="5244560" y="2983076"/>
            <a:ext cx="664048" cy="0"/>
          </a:xfrm>
          <a:prstGeom prst="straightConnector1">
            <a:avLst/>
          </a:prstGeom>
          <a:ln w="38100">
            <a:solidFill>
              <a:schemeClr val="accent5"/>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831E8C9C-66B7-053B-E32F-B9BB375A25A7}"/>
              </a:ext>
            </a:extLst>
          </p:cNvPr>
          <p:cNvCxnSpPr>
            <a:cxnSpLocks/>
            <a:stCxn id="70" idx="3"/>
          </p:cNvCxnSpPr>
          <p:nvPr/>
        </p:nvCxnSpPr>
        <p:spPr>
          <a:xfrm>
            <a:off x="5244559" y="5455104"/>
            <a:ext cx="664049" cy="0"/>
          </a:xfrm>
          <a:prstGeom prst="straightConnector1">
            <a:avLst/>
          </a:prstGeom>
          <a:ln w="38100">
            <a:solidFill>
              <a:schemeClr val="accent5"/>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E39A306B-7F01-9085-D716-34D10D5F18FA}"/>
              </a:ext>
            </a:extLst>
          </p:cNvPr>
          <p:cNvSpPr/>
          <p:nvPr/>
        </p:nvSpPr>
        <p:spPr>
          <a:xfrm>
            <a:off x="6444198" y="1330307"/>
            <a:ext cx="4114800" cy="1055608"/>
          </a:xfrm>
          <a:prstGeom prst="roundRect">
            <a:avLst/>
          </a:prstGeom>
          <a:solidFill>
            <a:schemeClr val="accent5"/>
          </a:solidFill>
        </p:spPr>
        <p:txBody>
          <a:bodyPr wrap="square" anchor="ctr">
            <a:spAutoFit/>
          </a:bodyPr>
          <a:lstStyle/>
          <a:p>
            <a:r>
              <a:rPr lang="en-US" sz="1400" b="1" dirty="0"/>
              <a:t>Increased Access: </a:t>
            </a:r>
            <a:r>
              <a:rPr lang="en-US" sz="1400" dirty="0"/>
              <a:t>increasing access to home visiting services by using a single point of entry referral and intake system to prioritize services and resources for the most vulnerable families in Missouri</a:t>
            </a:r>
          </a:p>
        </p:txBody>
      </p:sp>
      <p:sp>
        <p:nvSpPr>
          <p:cNvPr id="7" name="TextBox 6">
            <a:extLst>
              <a:ext uri="{FF2B5EF4-FFF2-40B4-BE49-F238E27FC236}">
                <a16:creationId xmlns:a16="http://schemas.microsoft.com/office/drawing/2014/main" id="{920FD70C-D1E9-1EF7-152D-439C4BCBC755}"/>
              </a:ext>
            </a:extLst>
          </p:cNvPr>
          <p:cNvSpPr txBox="1"/>
          <p:nvPr/>
        </p:nvSpPr>
        <p:spPr>
          <a:xfrm>
            <a:off x="6448770" y="5033338"/>
            <a:ext cx="4105656" cy="817245"/>
          </a:xfrm>
          <a:prstGeom prst="roundRect">
            <a:avLst/>
          </a:prstGeom>
          <a:solidFill>
            <a:schemeClr val="accent5"/>
          </a:solidFill>
        </p:spPr>
        <p:txBody>
          <a:bodyPr wrap="square" anchor="ctr">
            <a:spAutoFit/>
          </a:bodyPr>
          <a:lstStyle/>
          <a:p>
            <a:r>
              <a:rPr lang="en-US" sz="1400" b="1" dirty="0"/>
              <a:t>Public Fiscal Value: </a:t>
            </a:r>
            <a:r>
              <a:rPr lang="en-US" sz="1400" dirty="0"/>
              <a:t>cost savings can be generated by connecting beneficiaries to home visiting services that improve outcomes</a:t>
            </a:r>
            <a:endParaRPr lang="en-US" sz="1400" b="1" dirty="0"/>
          </a:p>
        </p:txBody>
      </p:sp>
      <p:sp>
        <p:nvSpPr>
          <p:cNvPr id="10" name="Rectangle: Rounded Corners 9">
            <a:extLst>
              <a:ext uri="{FF2B5EF4-FFF2-40B4-BE49-F238E27FC236}">
                <a16:creationId xmlns:a16="http://schemas.microsoft.com/office/drawing/2014/main" id="{E2D197A5-C64A-E195-E39B-1F6A01F45EBA}"/>
              </a:ext>
            </a:extLst>
          </p:cNvPr>
          <p:cNvSpPr/>
          <p:nvPr/>
        </p:nvSpPr>
        <p:spPr>
          <a:xfrm>
            <a:off x="1253589" y="1729546"/>
            <a:ext cx="780906" cy="261979"/>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Families</a:t>
            </a:r>
          </a:p>
        </p:txBody>
      </p:sp>
    </p:spTree>
    <p:extLst>
      <p:ext uri="{BB962C8B-B14F-4D97-AF65-F5344CB8AC3E}">
        <p14:creationId xmlns:p14="http://schemas.microsoft.com/office/powerpoint/2010/main" val="11179646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ildren&amp;#39;s Trust Fund of Missouri | Missouri&amp;#39;s Foundation for Child Abuse  Prevention">
            <a:extLst>
              <a:ext uri="{FF2B5EF4-FFF2-40B4-BE49-F238E27FC236}">
                <a16:creationId xmlns:a16="http://schemas.microsoft.com/office/drawing/2014/main" id="{4F712542-AB2A-D0E1-FDC7-BC22A3F313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8556" y="5970972"/>
            <a:ext cx="3795907" cy="69876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723A328-A7C4-48FF-8786-5E2EA870E85D}"/>
              </a:ext>
            </a:extLst>
          </p:cNvPr>
          <p:cNvSpPr>
            <a:spLocks noGrp="1"/>
          </p:cNvSpPr>
          <p:nvPr>
            <p:ph type="title"/>
          </p:nvPr>
        </p:nvSpPr>
        <p:spPr/>
        <p:txBody>
          <a:bodyPr/>
          <a:lstStyle/>
          <a:p>
            <a:r>
              <a:rPr lang="en-US" dirty="0"/>
              <a:t>Statewide home visiting ORC Provider Eligibility Criteria</a:t>
            </a:r>
          </a:p>
        </p:txBody>
      </p:sp>
      <p:sp>
        <p:nvSpPr>
          <p:cNvPr id="3" name="Text Placeholder 2">
            <a:extLst>
              <a:ext uri="{FF2B5EF4-FFF2-40B4-BE49-F238E27FC236}">
                <a16:creationId xmlns:a16="http://schemas.microsoft.com/office/drawing/2014/main" id="{374B73CD-7D4D-4561-8DF0-D4046A748CB8}"/>
              </a:ext>
            </a:extLst>
          </p:cNvPr>
          <p:cNvSpPr>
            <a:spLocks noGrp="1"/>
          </p:cNvSpPr>
          <p:nvPr>
            <p:ph type="body" sz="half" idx="2"/>
          </p:nvPr>
        </p:nvSpPr>
        <p:spPr/>
        <p:txBody>
          <a:bodyPr/>
          <a:lstStyle/>
          <a:p>
            <a:r>
              <a:rPr lang="en-US" dirty="0"/>
              <a:t>CTF developed eligibility criteria that will be used to determine if a HVA is eligible to participate in the ORC</a:t>
            </a:r>
          </a:p>
        </p:txBody>
      </p:sp>
      <p:sp>
        <p:nvSpPr>
          <p:cNvPr id="10" name="Text Placeholder 9">
            <a:extLst>
              <a:ext uri="{FF2B5EF4-FFF2-40B4-BE49-F238E27FC236}">
                <a16:creationId xmlns:a16="http://schemas.microsoft.com/office/drawing/2014/main" id="{EBCD2307-A35F-852E-F8AC-45416F9F1337}"/>
              </a:ext>
            </a:extLst>
          </p:cNvPr>
          <p:cNvSpPr>
            <a:spLocks noGrp="1"/>
          </p:cNvSpPr>
          <p:nvPr>
            <p:ph type="body" sz="half" idx="14"/>
          </p:nvPr>
        </p:nvSpPr>
        <p:spPr/>
        <p:txBody>
          <a:bodyPr/>
          <a:lstStyle/>
          <a:p>
            <a:endParaRPr lang="en-US" dirty="0"/>
          </a:p>
        </p:txBody>
      </p:sp>
      <p:sp>
        <p:nvSpPr>
          <p:cNvPr id="5" name="Rectangle 4">
            <a:extLst>
              <a:ext uri="{FF2B5EF4-FFF2-40B4-BE49-F238E27FC236}">
                <a16:creationId xmlns:a16="http://schemas.microsoft.com/office/drawing/2014/main" id="{6881296C-8988-4A71-8E35-DB6392885040}"/>
              </a:ext>
            </a:extLst>
          </p:cNvPr>
          <p:cNvSpPr/>
          <p:nvPr/>
        </p:nvSpPr>
        <p:spPr>
          <a:xfrm>
            <a:off x="606056" y="1369899"/>
            <a:ext cx="6718669" cy="3421131"/>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buClr>
                <a:schemeClr val="accent1"/>
              </a:buClr>
            </a:pPr>
            <a:endParaRPr lang="en-US" dirty="0">
              <a:solidFill>
                <a:sysClr val="windowText" lastClr="000000"/>
              </a:solidFill>
            </a:endParaRPr>
          </a:p>
          <a:p>
            <a:pPr algn="l">
              <a:buClr>
                <a:schemeClr val="accent1"/>
              </a:buClr>
            </a:pPr>
            <a:r>
              <a:rPr lang="en-US" sz="2000" i="1" dirty="0">
                <a:solidFill>
                  <a:sysClr val="windowText" lastClr="000000"/>
                </a:solidFill>
              </a:rPr>
              <a:t>A HVA is </a:t>
            </a:r>
            <a:r>
              <a:rPr lang="en-US" sz="2000" b="1" i="1" dirty="0">
                <a:solidFill>
                  <a:schemeClr val="tx2"/>
                </a:solidFill>
              </a:rPr>
              <a:t>eligible to participate </a:t>
            </a:r>
            <a:r>
              <a:rPr lang="en-US" sz="2000" i="1" dirty="0">
                <a:solidFill>
                  <a:sysClr val="windowText" lastClr="000000"/>
                </a:solidFill>
              </a:rPr>
              <a:t>in the MO HV ORC if they….</a:t>
            </a:r>
          </a:p>
          <a:p>
            <a:pPr algn="l">
              <a:buClr>
                <a:schemeClr val="accent1"/>
              </a:buClr>
            </a:pPr>
            <a:endParaRPr lang="en-US" dirty="0">
              <a:solidFill>
                <a:sysClr val="windowText" lastClr="000000"/>
              </a:solidFill>
            </a:endParaRPr>
          </a:p>
          <a:p>
            <a:pPr marL="342900" indent="-342900" algn="l">
              <a:buClr>
                <a:schemeClr val="accent1"/>
              </a:buClr>
              <a:buFont typeface="+mj-lt"/>
              <a:buAutoNum type="arabicPeriod"/>
            </a:pPr>
            <a:r>
              <a:rPr lang="en-US" dirty="0">
                <a:solidFill>
                  <a:sysClr val="windowText" lastClr="000000"/>
                </a:solidFill>
              </a:rPr>
              <a:t>Implement a </a:t>
            </a:r>
            <a:r>
              <a:rPr lang="en-US" b="1" dirty="0">
                <a:solidFill>
                  <a:schemeClr val="tx2"/>
                </a:solidFill>
              </a:rPr>
              <a:t>proven home visiting model </a:t>
            </a:r>
            <a:r>
              <a:rPr lang="en-US" dirty="0">
                <a:solidFill>
                  <a:sysClr val="windowText" lastClr="000000"/>
                </a:solidFill>
              </a:rPr>
              <a:t>determined by a recognized accrediting body (e.g., MIECHV, SAMSHA, Friends Network, FFPSA, HomeVEE, etc.) </a:t>
            </a:r>
          </a:p>
          <a:p>
            <a:pPr>
              <a:buClr>
                <a:schemeClr val="accent1"/>
              </a:buClr>
            </a:pPr>
            <a:endParaRPr lang="en-US" b="1" i="1" dirty="0">
              <a:solidFill>
                <a:sysClr val="windowText" lastClr="000000"/>
              </a:solidFill>
            </a:endParaRPr>
          </a:p>
          <a:p>
            <a:pPr>
              <a:buClr>
                <a:schemeClr val="accent1"/>
              </a:buClr>
            </a:pPr>
            <a:r>
              <a:rPr lang="en-US" b="1" i="1" dirty="0">
                <a:solidFill>
                  <a:sysClr val="windowText" lastClr="000000"/>
                </a:solidFill>
              </a:rPr>
              <a:t>OR </a:t>
            </a:r>
            <a:endParaRPr lang="en-US" dirty="0">
              <a:solidFill>
                <a:sysClr val="windowText" lastClr="000000"/>
              </a:solidFill>
            </a:endParaRPr>
          </a:p>
          <a:p>
            <a:pPr marL="342900" indent="-342900" algn="l">
              <a:buClr>
                <a:schemeClr val="accent1"/>
              </a:buClr>
              <a:buFont typeface="+mj-lt"/>
              <a:buAutoNum type="arabicPeriod"/>
            </a:pPr>
            <a:endParaRPr lang="en-US" dirty="0">
              <a:solidFill>
                <a:sysClr val="windowText" lastClr="000000"/>
              </a:solidFill>
            </a:endParaRPr>
          </a:p>
          <a:p>
            <a:pPr marL="342900" indent="-342900" algn="l">
              <a:buClr>
                <a:schemeClr val="accent1"/>
              </a:buClr>
              <a:buFont typeface="+mj-lt"/>
              <a:buAutoNum type="arabicPeriod" startAt="2"/>
            </a:pPr>
            <a:r>
              <a:rPr lang="en-US" dirty="0">
                <a:solidFill>
                  <a:sysClr val="windowText" lastClr="000000"/>
                </a:solidFill>
              </a:rPr>
              <a:t>Implement a </a:t>
            </a:r>
            <a:r>
              <a:rPr lang="en-US" b="1" dirty="0">
                <a:solidFill>
                  <a:schemeClr val="tx2"/>
                </a:solidFill>
              </a:rPr>
              <a:t>home visiting program with Missouri state funding</a:t>
            </a:r>
            <a:r>
              <a:rPr lang="en-US" dirty="0">
                <a:solidFill>
                  <a:schemeClr val="tx2"/>
                </a:solidFill>
              </a:rPr>
              <a:t>, </a:t>
            </a:r>
            <a:r>
              <a:rPr lang="en-US" dirty="0">
                <a:solidFill>
                  <a:sysClr val="windowText" lastClr="000000"/>
                </a:solidFill>
              </a:rPr>
              <a:t>and; deliver </a:t>
            </a:r>
            <a:r>
              <a:rPr lang="en-US" b="1" dirty="0">
                <a:solidFill>
                  <a:schemeClr val="tx2"/>
                </a:solidFill>
              </a:rPr>
              <a:t>year-round services</a:t>
            </a:r>
            <a:r>
              <a:rPr lang="en-US" dirty="0">
                <a:solidFill>
                  <a:schemeClr val="tx2"/>
                </a:solidFill>
              </a:rPr>
              <a:t>, </a:t>
            </a:r>
            <a:r>
              <a:rPr lang="en-US" dirty="0">
                <a:solidFill>
                  <a:sysClr val="windowText" lastClr="000000"/>
                </a:solidFill>
              </a:rPr>
              <a:t>providing a minimum of </a:t>
            </a:r>
            <a:r>
              <a:rPr lang="en-US" b="1" dirty="0">
                <a:solidFill>
                  <a:schemeClr val="tx2"/>
                </a:solidFill>
              </a:rPr>
              <a:t>1 visit per month</a:t>
            </a:r>
            <a:r>
              <a:rPr lang="en-US" dirty="0">
                <a:solidFill>
                  <a:sysClr val="windowText" lastClr="000000"/>
                </a:solidFill>
              </a:rPr>
              <a:t>, and; </a:t>
            </a:r>
          </a:p>
          <a:p>
            <a:pPr algn="l">
              <a:buClr>
                <a:schemeClr val="accent1"/>
              </a:buClr>
            </a:pPr>
            <a:endParaRPr lang="en-US" dirty="0">
              <a:solidFill>
                <a:sysClr val="windowText" lastClr="000000"/>
              </a:solidFill>
            </a:endParaRPr>
          </a:p>
        </p:txBody>
      </p:sp>
      <p:sp>
        <p:nvSpPr>
          <p:cNvPr id="12" name="Speech Bubble: Rectangle with Corners Rounded 11">
            <a:extLst>
              <a:ext uri="{FF2B5EF4-FFF2-40B4-BE49-F238E27FC236}">
                <a16:creationId xmlns:a16="http://schemas.microsoft.com/office/drawing/2014/main" id="{0C6732ED-38F8-E1AD-1B95-48F58B3DFDDA}"/>
              </a:ext>
            </a:extLst>
          </p:cNvPr>
          <p:cNvSpPr/>
          <p:nvPr/>
        </p:nvSpPr>
        <p:spPr>
          <a:xfrm>
            <a:off x="7890331" y="1329185"/>
            <a:ext cx="3977414" cy="3461845"/>
          </a:xfrm>
          <a:prstGeom prst="wedgeRoundRectCallout">
            <a:avLst>
              <a:gd name="adj1" fmla="val -68785"/>
              <a:gd name="adj2" fmla="val -24689"/>
              <a:gd name="adj3" fmla="val 16667"/>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spcAft>
                <a:spcPts val="600"/>
              </a:spcAft>
              <a:buClr>
                <a:schemeClr val="accent1"/>
              </a:buClr>
            </a:pPr>
            <a:r>
              <a:rPr lang="en-US" sz="1600" dirty="0">
                <a:solidFill>
                  <a:sysClr val="windowText" lastClr="000000"/>
                </a:solidFill>
              </a:rPr>
              <a:t>Eligibility criteria to participate in the ORC was selected to: </a:t>
            </a:r>
          </a:p>
          <a:p>
            <a:pPr marL="285750" indent="-285750" algn="l">
              <a:spcAft>
                <a:spcPts val="600"/>
              </a:spcAft>
              <a:buClr>
                <a:schemeClr val="accent1"/>
              </a:buClr>
              <a:buFont typeface="Arial" panose="020B0604020202020204" pitchFamily="34" charset="0"/>
              <a:buChar char="•"/>
            </a:pPr>
            <a:r>
              <a:rPr lang="en-US" sz="1600" dirty="0">
                <a:solidFill>
                  <a:sysClr val="windowText" lastClr="000000"/>
                </a:solidFill>
              </a:rPr>
              <a:t>Ensure participating HVAs are implementing a proven home visiting model offering high-quality services </a:t>
            </a:r>
          </a:p>
          <a:p>
            <a:pPr marL="285750" indent="-285750" algn="l">
              <a:spcAft>
                <a:spcPts val="600"/>
              </a:spcAft>
              <a:buClr>
                <a:schemeClr val="accent1"/>
              </a:buClr>
              <a:buFont typeface="Arial" panose="020B0604020202020204" pitchFamily="34" charset="0"/>
              <a:buChar char="•"/>
            </a:pPr>
            <a:r>
              <a:rPr lang="en-US" sz="1600" dirty="0">
                <a:solidFill>
                  <a:sysClr val="windowText" lastClr="000000"/>
                </a:solidFill>
              </a:rPr>
              <a:t>Ensure that families have access to services year-round </a:t>
            </a:r>
          </a:p>
          <a:p>
            <a:pPr marL="285750" indent="-285750" algn="l">
              <a:spcAft>
                <a:spcPts val="600"/>
              </a:spcAft>
              <a:buClr>
                <a:schemeClr val="accent1"/>
              </a:buClr>
              <a:buFont typeface="Arial" panose="020B0604020202020204" pitchFamily="34" charset="0"/>
              <a:buChar char="•"/>
            </a:pPr>
            <a:r>
              <a:rPr lang="en-US" sz="1600" dirty="0">
                <a:solidFill>
                  <a:sysClr val="windowText" lastClr="000000"/>
                </a:solidFill>
              </a:rPr>
              <a:t>Build toward a unified data collection system to better demonstrate the effectiveness of home visiting across the state</a:t>
            </a:r>
          </a:p>
        </p:txBody>
      </p:sp>
      <p:sp>
        <p:nvSpPr>
          <p:cNvPr id="6" name="Rectangle 5">
            <a:extLst>
              <a:ext uri="{FF2B5EF4-FFF2-40B4-BE49-F238E27FC236}">
                <a16:creationId xmlns:a16="http://schemas.microsoft.com/office/drawing/2014/main" id="{87B6ADD8-C2DB-16A1-D8D9-32A3AF2ECF7B}"/>
              </a:ext>
            </a:extLst>
          </p:cNvPr>
          <p:cNvSpPr/>
          <p:nvPr/>
        </p:nvSpPr>
        <p:spPr>
          <a:xfrm>
            <a:off x="606056" y="4914276"/>
            <a:ext cx="6718669" cy="1339398"/>
          </a:xfrm>
          <a:prstGeom prst="rect">
            <a:avLst/>
          </a:prstGeom>
          <a:ln w="19050">
            <a:solidFill>
              <a:schemeClr val="accent4">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buClr>
                <a:schemeClr val="accent1"/>
              </a:buClr>
            </a:pPr>
            <a:r>
              <a:rPr lang="en-US" b="1" dirty="0">
                <a:solidFill>
                  <a:schemeClr val="accent4">
                    <a:lumMod val="50000"/>
                  </a:schemeClr>
                </a:solidFill>
              </a:rPr>
              <a:t>CTF encourages CI Sites to apply on behalf of partner HVAs</a:t>
            </a:r>
            <a:r>
              <a:rPr lang="en-US" dirty="0">
                <a:solidFill>
                  <a:sysClr val="windowText" lastClr="000000"/>
                </a:solidFill>
              </a:rPr>
              <a:t>. CI Sites who apply as a collective will be required to do the following:</a:t>
            </a:r>
          </a:p>
          <a:p>
            <a:pPr marL="285750" indent="-285750">
              <a:buClr>
                <a:schemeClr val="accent4">
                  <a:lumMod val="50000"/>
                </a:schemeClr>
              </a:buClr>
              <a:buFont typeface="Arial" panose="020B0604020202020204" pitchFamily="34" charset="0"/>
              <a:buChar char="•"/>
            </a:pPr>
            <a:r>
              <a:rPr lang="en-US" dirty="0">
                <a:solidFill>
                  <a:sysClr val="windowText" lastClr="000000"/>
                </a:solidFill>
              </a:rPr>
              <a:t>Submit ORC reports on behalf of partners HVAs</a:t>
            </a:r>
          </a:p>
          <a:p>
            <a:pPr marL="285750" indent="-285750">
              <a:buClr>
                <a:schemeClr val="accent4">
                  <a:lumMod val="50000"/>
                </a:schemeClr>
              </a:buClr>
              <a:buFont typeface="Arial" panose="020B0604020202020204" pitchFamily="34" charset="0"/>
              <a:buChar char="•"/>
            </a:pPr>
            <a:r>
              <a:rPr lang="en-US" dirty="0">
                <a:solidFill>
                  <a:sysClr val="windowText" lastClr="000000"/>
                </a:solidFill>
              </a:rPr>
              <a:t>Disburse incentive payments to partner HVAs </a:t>
            </a:r>
          </a:p>
        </p:txBody>
      </p:sp>
    </p:spTree>
    <p:extLst>
      <p:ext uri="{BB962C8B-B14F-4D97-AF65-F5344CB8AC3E}">
        <p14:creationId xmlns:p14="http://schemas.microsoft.com/office/powerpoint/2010/main" val="9370848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27EC1-46FD-B91F-8396-47E16FFFF71B}"/>
              </a:ext>
            </a:extLst>
          </p:cNvPr>
          <p:cNvSpPr>
            <a:spLocks noGrp="1"/>
          </p:cNvSpPr>
          <p:nvPr>
            <p:ph type="title"/>
          </p:nvPr>
        </p:nvSpPr>
        <p:spPr/>
        <p:txBody>
          <a:bodyPr/>
          <a:lstStyle/>
          <a:p>
            <a:r>
              <a:rPr lang="en-US" dirty="0"/>
              <a:t>ORC participation requirements</a:t>
            </a:r>
          </a:p>
        </p:txBody>
      </p:sp>
      <p:sp>
        <p:nvSpPr>
          <p:cNvPr id="3" name="Text Placeholder 2">
            <a:extLst>
              <a:ext uri="{FF2B5EF4-FFF2-40B4-BE49-F238E27FC236}">
                <a16:creationId xmlns:a16="http://schemas.microsoft.com/office/drawing/2014/main" id="{4E67FB5F-0255-3816-14F3-E5F49F410A5F}"/>
              </a:ext>
            </a:extLst>
          </p:cNvPr>
          <p:cNvSpPr>
            <a:spLocks noGrp="1"/>
          </p:cNvSpPr>
          <p:nvPr>
            <p:ph type="body" sz="half" idx="2"/>
          </p:nvPr>
        </p:nvSpPr>
        <p:spPr/>
        <p:txBody>
          <a:bodyPr/>
          <a:lstStyle/>
          <a:p>
            <a:r>
              <a:rPr lang="en-US" dirty="0"/>
              <a:t>HVAs will be required to participate in the following ORC activities </a:t>
            </a:r>
          </a:p>
        </p:txBody>
      </p:sp>
      <p:sp>
        <p:nvSpPr>
          <p:cNvPr id="4" name="Text Placeholder 3">
            <a:extLst>
              <a:ext uri="{FF2B5EF4-FFF2-40B4-BE49-F238E27FC236}">
                <a16:creationId xmlns:a16="http://schemas.microsoft.com/office/drawing/2014/main" id="{2E01D9F6-207D-182A-D240-100EC73BDAA2}"/>
              </a:ext>
            </a:extLst>
          </p:cNvPr>
          <p:cNvSpPr>
            <a:spLocks noGrp="1"/>
          </p:cNvSpPr>
          <p:nvPr>
            <p:ph type="body" sz="half" idx="14"/>
          </p:nvPr>
        </p:nvSpPr>
        <p:spPr/>
        <p:txBody>
          <a:bodyPr/>
          <a:lstStyle/>
          <a:p>
            <a:endParaRPr lang="en-US" dirty="0"/>
          </a:p>
        </p:txBody>
      </p:sp>
      <p:sp>
        <p:nvSpPr>
          <p:cNvPr id="6" name="Rectangle 5">
            <a:extLst>
              <a:ext uri="{FF2B5EF4-FFF2-40B4-BE49-F238E27FC236}">
                <a16:creationId xmlns:a16="http://schemas.microsoft.com/office/drawing/2014/main" id="{DFF37683-776C-61FC-98B0-DBFDA5F1EAE3}"/>
              </a:ext>
            </a:extLst>
          </p:cNvPr>
          <p:cNvSpPr/>
          <p:nvPr/>
        </p:nvSpPr>
        <p:spPr>
          <a:xfrm>
            <a:off x="6644353" y="4695665"/>
            <a:ext cx="2743200" cy="8778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accent1"/>
              </a:buClr>
            </a:pPr>
            <a:r>
              <a:rPr lang="en-US" sz="1400" b="1" dirty="0">
                <a:solidFill>
                  <a:srgbClr val="222222"/>
                </a:solidFill>
                <a:latin typeface="Calibri" panose="020F0502020204030204" pitchFamily="34" charset="0"/>
              </a:rPr>
              <a:t>H</a:t>
            </a:r>
            <a:r>
              <a:rPr lang="en-US" sz="1400" b="1" i="0" dirty="0">
                <a:solidFill>
                  <a:srgbClr val="222222"/>
                </a:solidFill>
                <a:effectLst/>
                <a:latin typeface="Calibri" panose="020F0502020204030204" pitchFamily="34" charset="0"/>
              </a:rPr>
              <a:t>ave data ready/accurate in REDCap</a:t>
            </a:r>
            <a:r>
              <a:rPr lang="en-US" sz="1400" b="0" i="0" dirty="0">
                <a:solidFill>
                  <a:srgbClr val="222222"/>
                </a:solidFill>
                <a:effectLst/>
                <a:latin typeface="Calibri" panose="020F0502020204030204" pitchFamily="34" charset="0"/>
              </a:rPr>
              <a:t> for CTF to pull quarterly reports</a:t>
            </a:r>
            <a:endParaRPr lang="en-US" sz="1400" dirty="0">
              <a:solidFill>
                <a:sysClr val="windowText" lastClr="000000"/>
              </a:solidFill>
            </a:endParaRPr>
          </a:p>
        </p:txBody>
      </p:sp>
      <p:sp>
        <p:nvSpPr>
          <p:cNvPr id="7" name="Rectangle 6">
            <a:extLst>
              <a:ext uri="{FF2B5EF4-FFF2-40B4-BE49-F238E27FC236}">
                <a16:creationId xmlns:a16="http://schemas.microsoft.com/office/drawing/2014/main" id="{B4D53D09-9D69-D5B7-821D-FD7F93FE4869}"/>
              </a:ext>
            </a:extLst>
          </p:cNvPr>
          <p:cNvSpPr/>
          <p:nvPr/>
        </p:nvSpPr>
        <p:spPr>
          <a:xfrm>
            <a:off x="2785318" y="4527729"/>
            <a:ext cx="2743200" cy="8778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accent1"/>
              </a:buClr>
            </a:pPr>
            <a:r>
              <a:rPr lang="en-US" sz="1400" b="1" dirty="0">
                <a:solidFill>
                  <a:sysClr val="windowText" lastClr="000000"/>
                </a:solidFill>
              </a:rPr>
              <a:t>Accept referrals </a:t>
            </a:r>
            <a:r>
              <a:rPr lang="en-US" sz="1400" dirty="0">
                <a:solidFill>
                  <a:sysClr val="windowText" lastClr="000000"/>
                </a:solidFill>
              </a:rPr>
              <a:t>through the REDCap-based Coordinated Referral and Intake System (CRIS)</a:t>
            </a:r>
          </a:p>
        </p:txBody>
      </p:sp>
      <p:pic>
        <p:nvPicPr>
          <p:cNvPr id="14" name="Graphic 13">
            <a:extLst>
              <a:ext uri="{FF2B5EF4-FFF2-40B4-BE49-F238E27FC236}">
                <a16:creationId xmlns:a16="http://schemas.microsoft.com/office/drawing/2014/main" id="{152C043D-159C-3E3D-40C9-DDD5BBE38D05}"/>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7725103" y="3716206"/>
            <a:ext cx="740664" cy="987552"/>
          </a:xfrm>
          <a:prstGeom prst="rect">
            <a:avLst/>
          </a:prstGeom>
        </p:spPr>
      </p:pic>
      <p:pic>
        <p:nvPicPr>
          <p:cNvPr id="18" name="Graphic 17">
            <a:extLst>
              <a:ext uri="{FF2B5EF4-FFF2-40B4-BE49-F238E27FC236}">
                <a16:creationId xmlns:a16="http://schemas.microsoft.com/office/drawing/2014/main" id="{3D2631DD-49BA-7138-2297-CA83C17C188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3601420" y="3646477"/>
            <a:ext cx="1110996" cy="987552"/>
          </a:xfrm>
          <a:prstGeom prst="rect">
            <a:avLst/>
          </a:prstGeom>
        </p:spPr>
      </p:pic>
      <p:pic>
        <p:nvPicPr>
          <p:cNvPr id="23" name="Picture 22" descr="Children&amp;#39;s Trust Fund of Missouri | Missouri&amp;#39;s Foundation for Child Abuse  Prevention">
            <a:extLst>
              <a:ext uri="{FF2B5EF4-FFF2-40B4-BE49-F238E27FC236}">
                <a16:creationId xmlns:a16="http://schemas.microsoft.com/office/drawing/2014/main" id="{929F8746-B707-D935-B80D-399938901D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98556" y="5970972"/>
            <a:ext cx="3795907" cy="698765"/>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a:extLst>
              <a:ext uri="{FF2B5EF4-FFF2-40B4-BE49-F238E27FC236}">
                <a16:creationId xmlns:a16="http://schemas.microsoft.com/office/drawing/2014/main" id="{08F155DD-EEDF-F862-0E03-34FAE39021BB}"/>
              </a:ext>
            </a:extLst>
          </p:cNvPr>
          <p:cNvGrpSpPr/>
          <p:nvPr/>
        </p:nvGrpSpPr>
        <p:grpSpPr>
          <a:xfrm>
            <a:off x="606056" y="1277768"/>
            <a:ext cx="2743200" cy="2026702"/>
            <a:chOff x="606056" y="1295400"/>
            <a:chExt cx="2743200" cy="2026702"/>
          </a:xfrm>
        </p:grpSpPr>
        <p:sp>
          <p:nvSpPr>
            <p:cNvPr id="5" name="Rectangle 4">
              <a:extLst>
                <a:ext uri="{FF2B5EF4-FFF2-40B4-BE49-F238E27FC236}">
                  <a16:creationId xmlns:a16="http://schemas.microsoft.com/office/drawing/2014/main" id="{086F7389-843F-2CD2-7EE7-BB1AF326F3B9}"/>
                </a:ext>
              </a:extLst>
            </p:cNvPr>
            <p:cNvSpPr/>
            <p:nvPr/>
          </p:nvSpPr>
          <p:spPr>
            <a:xfrm>
              <a:off x="606056" y="2446735"/>
              <a:ext cx="2743200" cy="872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accent1"/>
                </a:buClr>
              </a:pPr>
              <a:r>
                <a:rPr lang="en-US" sz="1400" b="1" dirty="0">
                  <a:solidFill>
                    <a:sysClr val="windowText" lastClr="000000"/>
                  </a:solidFill>
                </a:rPr>
                <a:t>Contract with CTF</a:t>
              </a:r>
              <a:r>
                <a:rPr lang="en-US" sz="1400" dirty="0">
                  <a:solidFill>
                    <a:sysClr val="windowText" lastClr="000000"/>
                  </a:solidFill>
                </a:rPr>
                <a:t>, formally agreeing to participate in the ORC</a:t>
              </a:r>
            </a:p>
          </p:txBody>
        </p:sp>
        <p:pic>
          <p:nvPicPr>
            <p:cNvPr id="13" name="Graphic 12">
              <a:extLst>
                <a:ext uri="{FF2B5EF4-FFF2-40B4-BE49-F238E27FC236}">
                  <a16:creationId xmlns:a16="http://schemas.microsoft.com/office/drawing/2014/main" id="{1B14800D-38C6-1DDF-E250-8D35AEB301E3}"/>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420608" y="1516811"/>
              <a:ext cx="1114096" cy="990307"/>
            </a:xfrm>
            <a:prstGeom prst="rect">
              <a:avLst/>
            </a:prstGeom>
          </p:spPr>
        </p:pic>
        <p:sp>
          <p:nvSpPr>
            <p:cNvPr id="9" name="Rectangle: Rounded Corners 8">
              <a:extLst>
                <a:ext uri="{FF2B5EF4-FFF2-40B4-BE49-F238E27FC236}">
                  <a16:creationId xmlns:a16="http://schemas.microsoft.com/office/drawing/2014/main" id="{A6C92856-DDA8-BEBB-9253-249123C67C4E}"/>
                </a:ext>
              </a:extLst>
            </p:cNvPr>
            <p:cNvSpPr/>
            <p:nvPr/>
          </p:nvSpPr>
          <p:spPr>
            <a:xfrm>
              <a:off x="606056" y="1295400"/>
              <a:ext cx="2743200" cy="2026702"/>
            </a:xfrm>
            <a:prstGeom prst="roundRect">
              <a:avLst/>
            </a:prstGeom>
            <a:noFill/>
            <a:ln>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gn="l">
                <a:buClr>
                  <a:schemeClr val="accent1"/>
                </a:buClr>
                <a:buFont typeface="Wingdings" panose="05000000000000000000" pitchFamily="2" charset="2"/>
                <a:buChar char="§"/>
              </a:pPr>
              <a:endParaRPr lang="en-US" sz="1600" dirty="0">
                <a:solidFill>
                  <a:sysClr val="windowText" lastClr="000000"/>
                </a:solidFill>
              </a:endParaRPr>
            </a:p>
          </p:txBody>
        </p:sp>
      </p:grpSp>
      <p:grpSp>
        <p:nvGrpSpPr>
          <p:cNvPr id="22" name="Group 21">
            <a:extLst>
              <a:ext uri="{FF2B5EF4-FFF2-40B4-BE49-F238E27FC236}">
                <a16:creationId xmlns:a16="http://schemas.microsoft.com/office/drawing/2014/main" id="{B80315CA-2930-BF67-A3B8-A806F8BA6A6D}"/>
              </a:ext>
            </a:extLst>
          </p:cNvPr>
          <p:cNvGrpSpPr/>
          <p:nvPr/>
        </p:nvGrpSpPr>
        <p:grpSpPr>
          <a:xfrm>
            <a:off x="4717255" y="1273343"/>
            <a:ext cx="2743200" cy="2035552"/>
            <a:chOff x="4717255" y="1286550"/>
            <a:chExt cx="2743200" cy="2035552"/>
          </a:xfrm>
        </p:grpSpPr>
        <p:sp>
          <p:nvSpPr>
            <p:cNvPr id="8" name="Rectangle 7">
              <a:extLst>
                <a:ext uri="{FF2B5EF4-FFF2-40B4-BE49-F238E27FC236}">
                  <a16:creationId xmlns:a16="http://schemas.microsoft.com/office/drawing/2014/main" id="{F8F6A8A7-35D2-08F2-5F3E-480796F54F47}"/>
                </a:ext>
              </a:extLst>
            </p:cNvPr>
            <p:cNvSpPr/>
            <p:nvPr/>
          </p:nvSpPr>
          <p:spPr>
            <a:xfrm>
              <a:off x="4717255" y="2444278"/>
              <a:ext cx="2743200" cy="8778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accent1"/>
                </a:buClr>
              </a:pPr>
              <a:r>
                <a:rPr lang="en-US" sz="1400" b="1" dirty="0">
                  <a:solidFill>
                    <a:sysClr val="windowText" lastClr="000000"/>
                  </a:solidFill>
                </a:rPr>
                <a:t>Enter data into REDCap </a:t>
              </a:r>
              <a:r>
                <a:rPr lang="en-US" sz="1400" dirty="0">
                  <a:solidFill>
                    <a:sysClr val="windowText" lastClr="000000"/>
                  </a:solidFill>
                </a:rPr>
                <a:t>following project specific reporting requirements</a:t>
              </a:r>
            </a:p>
          </p:txBody>
        </p:sp>
        <p:pic>
          <p:nvPicPr>
            <p:cNvPr id="16" name="Graphic 15">
              <a:extLst>
                <a:ext uri="{FF2B5EF4-FFF2-40B4-BE49-F238E27FC236}">
                  <a16:creationId xmlns:a16="http://schemas.microsoft.com/office/drawing/2014/main" id="{EE4963FF-D1C2-5583-3949-CC05E9F6B065}"/>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5533357" y="1366236"/>
              <a:ext cx="1110996" cy="987552"/>
            </a:xfrm>
            <a:prstGeom prst="rect">
              <a:avLst/>
            </a:prstGeom>
          </p:spPr>
        </p:pic>
        <p:sp>
          <p:nvSpPr>
            <p:cNvPr id="11" name="Rectangle: Rounded Corners 10">
              <a:extLst>
                <a:ext uri="{FF2B5EF4-FFF2-40B4-BE49-F238E27FC236}">
                  <a16:creationId xmlns:a16="http://schemas.microsoft.com/office/drawing/2014/main" id="{CAFEB630-A709-8A56-F630-A587D21CDF35}"/>
                </a:ext>
              </a:extLst>
            </p:cNvPr>
            <p:cNvSpPr/>
            <p:nvPr/>
          </p:nvSpPr>
          <p:spPr>
            <a:xfrm>
              <a:off x="4717255" y="1286550"/>
              <a:ext cx="2743200" cy="2026702"/>
            </a:xfrm>
            <a:prstGeom prst="roundRect">
              <a:avLst/>
            </a:prstGeom>
            <a:noFill/>
            <a:ln>
              <a:solidFill>
                <a:schemeClr val="tx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gn="l">
                <a:buClr>
                  <a:schemeClr val="accent1"/>
                </a:buClr>
                <a:buFont typeface="Wingdings" panose="05000000000000000000" pitchFamily="2" charset="2"/>
                <a:buChar char="§"/>
              </a:pPr>
              <a:endParaRPr lang="en-US" sz="1600" dirty="0">
                <a:solidFill>
                  <a:sysClr val="windowText" lastClr="000000"/>
                </a:solidFill>
              </a:endParaRPr>
            </a:p>
          </p:txBody>
        </p:sp>
      </p:grpSp>
      <p:sp>
        <p:nvSpPr>
          <p:cNvPr id="12" name="Rectangle: Rounded Corners 11">
            <a:extLst>
              <a:ext uri="{FF2B5EF4-FFF2-40B4-BE49-F238E27FC236}">
                <a16:creationId xmlns:a16="http://schemas.microsoft.com/office/drawing/2014/main" id="{86473601-67B1-54B5-CEAB-8E9AE700A039}"/>
              </a:ext>
            </a:extLst>
          </p:cNvPr>
          <p:cNvSpPr/>
          <p:nvPr/>
        </p:nvSpPr>
        <p:spPr>
          <a:xfrm>
            <a:off x="2785318" y="3544749"/>
            <a:ext cx="2743200" cy="2026702"/>
          </a:xfrm>
          <a:prstGeom prst="roundRect">
            <a:avLst/>
          </a:prstGeom>
          <a:noFill/>
          <a:ln>
            <a:solidFill>
              <a:schemeClr val="accent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gn="l">
              <a:buClr>
                <a:schemeClr val="accent1"/>
              </a:buClr>
              <a:buFont typeface="Wingdings" panose="05000000000000000000" pitchFamily="2" charset="2"/>
              <a:buChar char="§"/>
            </a:pPr>
            <a:endParaRPr lang="en-US" sz="1600" dirty="0">
              <a:solidFill>
                <a:sysClr val="windowText" lastClr="000000"/>
              </a:solidFill>
            </a:endParaRPr>
          </a:p>
        </p:txBody>
      </p:sp>
      <p:sp>
        <p:nvSpPr>
          <p:cNvPr id="15" name="Rectangle: Rounded Corners 14">
            <a:extLst>
              <a:ext uri="{FF2B5EF4-FFF2-40B4-BE49-F238E27FC236}">
                <a16:creationId xmlns:a16="http://schemas.microsoft.com/office/drawing/2014/main" id="{BBFDB44A-C08A-C49F-A34A-67A52F69A0A0}"/>
              </a:ext>
            </a:extLst>
          </p:cNvPr>
          <p:cNvSpPr/>
          <p:nvPr/>
        </p:nvSpPr>
        <p:spPr>
          <a:xfrm>
            <a:off x="6644353" y="3546787"/>
            <a:ext cx="2743200" cy="2026702"/>
          </a:xfrm>
          <a:prstGeom prst="roundRect">
            <a:avLst/>
          </a:prstGeom>
          <a:noFill/>
          <a:ln>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gn="l">
              <a:buClr>
                <a:schemeClr val="accent1"/>
              </a:buClr>
              <a:buFont typeface="Wingdings" panose="05000000000000000000" pitchFamily="2" charset="2"/>
              <a:buChar char="§"/>
            </a:pPr>
            <a:endParaRPr lang="en-US" sz="1600" dirty="0">
              <a:solidFill>
                <a:sysClr val="windowText" lastClr="000000"/>
              </a:solidFill>
            </a:endParaRPr>
          </a:p>
        </p:txBody>
      </p:sp>
      <p:grpSp>
        <p:nvGrpSpPr>
          <p:cNvPr id="21" name="Group 20">
            <a:extLst>
              <a:ext uri="{FF2B5EF4-FFF2-40B4-BE49-F238E27FC236}">
                <a16:creationId xmlns:a16="http://schemas.microsoft.com/office/drawing/2014/main" id="{00B1B976-5DA6-220B-23F3-CB39AC3B426E}"/>
              </a:ext>
            </a:extLst>
          </p:cNvPr>
          <p:cNvGrpSpPr/>
          <p:nvPr/>
        </p:nvGrpSpPr>
        <p:grpSpPr>
          <a:xfrm>
            <a:off x="8828454" y="1260137"/>
            <a:ext cx="2743200" cy="2061965"/>
            <a:chOff x="8828454" y="1260137"/>
            <a:chExt cx="2743200" cy="2061965"/>
          </a:xfrm>
        </p:grpSpPr>
        <p:sp>
          <p:nvSpPr>
            <p:cNvPr id="10" name="Rectangle 9">
              <a:extLst>
                <a:ext uri="{FF2B5EF4-FFF2-40B4-BE49-F238E27FC236}">
                  <a16:creationId xmlns:a16="http://schemas.microsoft.com/office/drawing/2014/main" id="{1E1571A2-B23A-D584-5B54-9EB74B60CE6D}"/>
                </a:ext>
              </a:extLst>
            </p:cNvPr>
            <p:cNvSpPr/>
            <p:nvPr/>
          </p:nvSpPr>
          <p:spPr>
            <a:xfrm>
              <a:off x="8828454" y="2444278"/>
              <a:ext cx="2743200" cy="8778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accent1"/>
                </a:buClr>
              </a:pPr>
              <a:r>
                <a:rPr lang="en-US" sz="1400" dirty="0">
                  <a:solidFill>
                    <a:sysClr val="windowText" lastClr="000000"/>
                  </a:solidFill>
                </a:rPr>
                <a:t>Participate in </a:t>
              </a:r>
              <a:r>
                <a:rPr lang="en-US" sz="1400" b="1" dirty="0">
                  <a:solidFill>
                    <a:sysClr val="windowText" lastClr="000000"/>
                  </a:solidFill>
                </a:rPr>
                <a:t>project-specific REDCap training</a:t>
              </a:r>
            </a:p>
          </p:txBody>
        </p:sp>
        <p:pic>
          <p:nvPicPr>
            <p:cNvPr id="20" name="Graphic 19">
              <a:extLst>
                <a:ext uri="{FF2B5EF4-FFF2-40B4-BE49-F238E27FC236}">
                  <a16:creationId xmlns:a16="http://schemas.microsoft.com/office/drawing/2014/main" id="{FAC83C64-EC6C-9D82-9904-1F86544398C0}"/>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9582834" y="1366236"/>
              <a:ext cx="1234440" cy="987552"/>
            </a:xfrm>
            <a:prstGeom prst="rect">
              <a:avLst/>
            </a:prstGeom>
          </p:spPr>
        </p:pic>
        <p:sp>
          <p:nvSpPr>
            <p:cNvPr id="17" name="Rectangle: Rounded Corners 16">
              <a:extLst>
                <a:ext uri="{FF2B5EF4-FFF2-40B4-BE49-F238E27FC236}">
                  <a16:creationId xmlns:a16="http://schemas.microsoft.com/office/drawing/2014/main" id="{17FCFD36-408D-E064-0307-17D10AC3ACC7}"/>
                </a:ext>
              </a:extLst>
            </p:cNvPr>
            <p:cNvSpPr/>
            <p:nvPr/>
          </p:nvSpPr>
          <p:spPr>
            <a:xfrm>
              <a:off x="8828454" y="1260137"/>
              <a:ext cx="2743200" cy="2026702"/>
            </a:xfrm>
            <a:prstGeom prst="roundRect">
              <a:avLst/>
            </a:prstGeom>
            <a:noFill/>
            <a:ln>
              <a:solidFill>
                <a:schemeClr val="accent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gn="l">
                <a:buClr>
                  <a:schemeClr val="accent1"/>
                </a:buClr>
                <a:buFont typeface="Wingdings" panose="05000000000000000000" pitchFamily="2" charset="2"/>
                <a:buChar char="§"/>
              </a:pPr>
              <a:endParaRPr lang="en-US" sz="1600" dirty="0">
                <a:solidFill>
                  <a:sysClr val="windowText" lastClr="000000"/>
                </a:solidFill>
              </a:endParaRPr>
            </a:p>
          </p:txBody>
        </p:sp>
      </p:grpSp>
    </p:spTree>
    <p:extLst>
      <p:ext uri="{BB962C8B-B14F-4D97-AF65-F5344CB8AC3E}">
        <p14:creationId xmlns:p14="http://schemas.microsoft.com/office/powerpoint/2010/main" val="14376338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6C616-CCA8-514F-B8B5-031917A6687F}"/>
              </a:ext>
            </a:extLst>
          </p:cNvPr>
          <p:cNvSpPr>
            <a:spLocks noGrp="1"/>
          </p:cNvSpPr>
          <p:nvPr>
            <p:ph type="title"/>
          </p:nvPr>
        </p:nvSpPr>
        <p:spPr/>
        <p:txBody>
          <a:bodyPr/>
          <a:lstStyle/>
          <a:p>
            <a:r>
              <a:rPr lang="en-US" dirty="0"/>
              <a:t>ABOUT Social finance</a:t>
            </a:r>
          </a:p>
        </p:txBody>
      </p:sp>
      <p:sp>
        <p:nvSpPr>
          <p:cNvPr id="3" name="Text Placeholder 2">
            <a:extLst>
              <a:ext uri="{FF2B5EF4-FFF2-40B4-BE49-F238E27FC236}">
                <a16:creationId xmlns:a16="http://schemas.microsoft.com/office/drawing/2014/main" id="{8BE2A3A9-A899-704E-AB77-AB77E1448B3B}"/>
              </a:ext>
            </a:extLst>
          </p:cNvPr>
          <p:cNvSpPr>
            <a:spLocks noGrp="1"/>
          </p:cNvSpPr>
          <p:nvPr>
            <p:ph type="body" sz="half" idx="2"/>
          </p:nvPr>
        </p:nvSpPr>
        <p:spPr/>
        <p:txBody>
          <a:bodyPr/>
          <a:lstStyle/>
          <a:p>
            <a:r>
              <a:rPr lang="en-US" dirty="0"/>
              <a:t>Social Finance is an impact finance and advisory nonprofit. By working with public, private, and social sectors, we create partnerships and investments to measurably improve lives.</a:t>
            </a:r>
          </a:p>
        </p:txBody>
      </p:sp>
      <p:sp>
        <p:nvSpPr>
          <p:cNvPr id="4" name="Text Placeholder 3">
            <a:extLst>
              <a:ext uri="{FF2B5EF4-FFF2-40B4-BE49-F238E27FC236}">
                <a16:creationId xmlns:a16="http://schemas.microsoft.com/office/drawing/2014/main" id="{D57AF4B5-B2AD-CF4E-9DFB-63E7877AC129}"/>
              </a:ext>
            </a:extLst>
          </p:cNvPr>
          <p:cNvSpPr>
            <a:spLocks noGrp="1"/>
          </p:cNvSpPr>
          <p:nvPr>
            <p:ph type="body" sz="half" idx="10"/>
          </p:nvPr>
        </p:nvSpPr>
        <p:spPr>
          <a:xfrm>
            <a:off x="4125120" y="2175009"/>
            <a:ext cx="1589880" cy="1063411"/>
          </a:xfrm>
        </p:spPr>
        <p:txBody>
          <a:bodyPr/>
          <a:lstStyle/>
          <a:p>
            <a:r>
              <a:rPr lang="en-US" dirty="0"/>
              <a:t>We pioneered outcomes-based funding tools, including the Social Impact Bond and the Career Impact Bond.</a:t>
            </a:r>
          </a:p>
        </p:txBody>
      </p:sp>
      <p:sp>
        <p:nvSpPr>
          <p:cNvPr id="5" name="Text Placeholder 4">
            <a:extLst>
              <a:ext uri="{FF2B5EF4-FFF2-40B4-BE49-F238E27FC236}">
                <a16:creationId xmlns:a16="http://schemas.microsoft.com/office/drawing/2014/main" id="{C90306B2-E97A-B241-8A5C-D94372EE095B}"/>
              </a:ext>
            </a:extLst>
          </p:cNvPr>
          <p:cNvSpPr>
            <a:spLocks noGrp="1"/>
          </p:cNvSpPr>
          <p:nvPr>
            <p:ph type="body" sz="half" idx="11"/>
          </p:nvPr>
        </p:nvSpPr>
        <p:spPr>
          <a:xfrm>
            <a:off x="8334375" y="2185643"/>
            <a:ext cx="1589880" cy="1063411"/>
          </a:xfrm>
        </p:spPr>
        <p:txBody>
          <a:bodyPr/>
          <a:lstStyle/>
          <a:p>
            <a:r>
              <a:rPr lang="en-US" dirty="0"/>
              <a:t>We are part of a </a:t>
            </a:r>
            <a:br>
              <a:rPr lang="en-US" dirty="0"/>
            </a:br>
            <a:r>
              <a:rPr lang="en-US" dirty="0"/>
              <a:t>global network with </a:t>
            </a:r>
            <a:br>
              <a:rPr lang="en-US" dirty="0"/>
            </a:br>
            <a:r>
              <a:rPr lang="en-US" dirty="0"/>
              <a:t>Social Finance UK, </a:t>
            </a:r>
            <a:br>
              <a:rPr lang="en-US" dirty="0"/>
            </a:br>
            <a:r>
              <a:rPr lang="en-US" dirty="0"/>
              <a:t>Israel, and the Netherlands.</a:t>
            </a:r>
          </a:p>
        </p:txBody>
      </p:sp>
      <p:sp>
        <p:nvSpPr>
          <p:cNvPr id="6" name="Text Placeholder 5">
            <a:extLst>
              <a:ext uri="{FF2B5EF4-FFF2-40B4-BE49-F238E27FC236}">
                <a16:creationId xmlns:a16="http://schemas.microsoft.com/office/drawing/2014/main" id="{D98FF7F2-B490-5040-A358-DB1B7FDB4C69}"/>
              </a:ext>
            </a:extLst>
          </p:cNvPr>
          <p:cNvSpPr>
            <a:spLocks noGrp="1"/>
          </p:cNvSpPr>
          <p:nvPr>
            <p:ph type="body" sz="half" idx="12"/>
          </p:nvPr>
        </p:nvSpPr>
        <p:spPr>
          <a:xfrm>
            <a:off x="4123192" y="4283553"/>
            <a:ext cx="1589880" cy="1063411"/>
          </a:xfrm>
        </p:spPr>
        <p:txBody>
          <a:bodyPr/>
          <a:lstStyle/>
          <a:p>
            <a:r>
              <a:rPr lang="en-US" dirty="0"/>
              <a:t>What we do: </a:t>
            </a:r>
          </a:p>
          <a:p>
            <a:r>
              <a:rPr lang="en-US" b="1" dirty="0"/>
              <a:t>&gt;  </a:t>
            </a:r>
            <a:r>
              <a:rPr lang="en-US" dirty="0"/>
              <a:t>Impact Investing</a:t>
            </a:r>
            <a:br>
              <a:rPr lang="en-US" dirty="0"/>
            </a:br>
            <a:r>
              <a:rPr lang="en-US" b="1" dirty="0"/>
              <a:t>&gt;  </a:t>
            </a:r>
            <a:r>
              <a:rPr lang="en-US" dirty="0"/>
              <a:t>Impact Advisory</a:t>
            </a:r>
            <a:br>
              <a:rPr lang="en-US" dirty="0"/>
            </a:br>
            <a:r>
              <a:rPr lang="en-US" b="1" dirty="0"/>
              <a:t>&gt;  </a:t>
            </a:r>
            <a:r>
              <a:rPr lang="en-US" dirty="0"/>
              <a:t>Field Building</a:t>
            </a:r>
          </a:p>
        </p:txBody>
      </p:sp>
      <p:sp>
        <p:nvSpPr>
          <p:cNvPr id="7" name="Text Placeholder 6">
            <a:extLst>
              <a:ext uri="{FF2B5EF4-FFF2-40B4-BE49-F238E27FC236}">
                <a16:creationId xmlns:a16="http://schemas.microsoft.com/office/drawing/2014/main" id="{622A5C1F-AAE5-1F4B-B488-F9BBE79223B1}"/>
              </a:ext>
            </a:extLst>
          </p:cNvPr>
          <p:cNvSpPr>
            <a:spLocks noGrp="1"/>
          </p:cNvSpPr>
          <p:nvPr>
            <p:ph type="body" sz="half" idx="13"/>
          </p:nvPr>
        </p:nvSpPr>
        <p:spPr>
          <a:xfrm>
            <a:off x="8334375" y="4259490"/>
            <a:ext cx="1589880" cy="1063411"/>
          </a:xfrm>
        </p:spPr>
        <p:txBody>
          <a:bodyPr/>
          <a:lstStyle/>
          <a:p>
            <a:r>
              <a:rPr lang="en-US" dirty="0"/>
              <a:t>Our team is located </a:t>
            </a:r>
            <a:br>
              <a:rPr lang="en-US" dirty="0"/>
            </a:br>
            <a:r>
              <a:rPr lang="en-US" dirty="0"/>
              <a:t>in Boston, Austin, San Francisco, New York City, and Washington, DC.</a:t>
            </a:r>
          </a:p>
        </p:txBody>
      </p:sp>
      <p:sp>
        <p:nvSpPr>
          <p:cNvPr id="8" name="Text Placeholder 7">
            <a:extLst>
              <a:ext uri="{FF2B5EF4-FFF2-40B4-BE49-F238E27FC236}">
                <a16:creationId xmlns:a16="http://schemas.microsoft.com/office/drawing/2014/main" id="{728EFC78-E05E-F941-A6BF-B0E08FB426D1}"/>
              </a:ext>
            </a:extLst>
          </p:cNvPr>
          <p:cNvSpPr>
            <a:spLocks noGrp="1"/>
          </p:cNvSpPr>
          <p:nvPr>
            <p:ph type="body" sz="half" idx="14"/>
          </p:nvPr>
        </p:nvSpPr>
        <p:spPr/>
        <p:txBody>
          <a:bodyPr/>
          <a:lstStyle/>
          <a:p>
            <a:endParaRPr lang="en-US" dirty="0"/>
          </a:p>
        </p:txBody>
      </p:sp>
      <p:sp>
        <p:nvSpPr>
          <p:cNvPr id="13" name="Rectangle 12">
            <a:extLst>
              <a:ext uri="{FF2B5EF4-FFF2-40B4-BE49-F238E27FC236}">
                <a16:creationId xmlns:a16="http://schemas.microsoft.com/office/drawing/2014/main" id="{AEF26E4C-B433-D945-8AF0-D72B22B52BE7}"/>
              </a:ext>
            </a:extLst>
          </p:cNvPr>
          <p:cNvSpPr/>
          <p:nvPr/>
        </p:nvSpPr>
        <p:spPr>
          <a:xfrm>
            <a:off x="2268364" y="1999823"/>
            <a:ext cx="1589880" cy="14996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r>
              <a:rPr lang="en-US" sz="1200" spc="100" baseline="0" dirty="0">
                <a:latin typeface="+mj-lt"/>
              </a:rPr>
              <a:t>FOUNDED IN</a:t>
            </a:r>
          </a:p>
          <a:p>
            <a:pPr algn="ctr">
              <a:lnSpc>
                <a:spcPts val="3000"/>
              </a:lnSpc>
            </a:pPr>
            <a:r>
              <a:rPr lang="en-US" sz="3600" b="1" spc="100" baseline="0" dirty="0"/>
              <a:t>2011</a:t>
            </a:r>
          </a:p>
        </p:txBody>
      </p:sp>
      <p:sp>
        <p:nvSpPr>
          <p:cNvPr id="14" name="Rectangle 13">
            <a:extLst>
              <a:ext uri="{FF2B5EF4-FFF2-40B4-BE49-F238E27FC236}">
                <a16:creationId xmlns:a16="http://schemas.microsoft.com/office/drawing/2014/main" id="{D0936539-C1A5-094E-AFB1-2B2A444DE1BE}"/>
              </a:ext>
            </a:extLst>
          </p:cNvPr>
          <p:cNvSpPr/>
          <p:nvPr/>
        </p:nvSpPr>
        <p:spPr>
          <a:xfrm>
            <a:off x="6444019" y="4083770"/>
            <a:ext cx="1589880" cy="149712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700"/>
              </a:lnSpc>
            </a:pPr>
            <a:endParaRPr lang="en-US" sz="4400" b="1" dirty="0"/>
          </a:p>
          <a:p>
            <a:pPr algn="ctr">
              <a:lnSpc>
                <a:spcPts val="1700"/>
              </a:lnSpc>
            </a:pPr>
            <a:r>
              <a:rPr lang="en-US" sz="4400" b="1" spc="100" dirty="0"/>
              <a:t>110</a:t>
            </a:r>
            <a:endParaRPr lang="en-US" sz="4400" b="1" spc="100" baseline="0" dirty="0"/>
          </a:p>
          <a:p>
            <a:pPr algn="ctr">
              <a:lnSpc>
                <a:spcPts val="1700"/>
              </a:lnSpc>
            </a:pPr>
            <a:r>
              <a:rPr lang="en-US" sz="1200" b="1" spc="100" baseline="0" dirty="0">
                <a:latin typeface="+mj-lt"/>
              </a:rPr>
              <a:t>PEOPLE</a:t>
            </a:r>
          </a:p>
        </p:txBody>
      </p:sp>
      <p:pic>
        <p:nvPicPr>
          <p:cNvPr id="15" name="Picture 14" descr="A picture containing person, indoor&#10;&#10;Description automatically generated">
            <a:extLst>
              <a:ext uri="{FF2B5EF4-FFF2-40B4-BE49-F238E27FC236}">
                <a16:creationId xmlns:a16="http://schemas.microsoft.com/office/drawing/2014/main" id="{8754EC50-D10F-E64F-BB88-C997EEB85BB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268364" y="4083770"/>
            <a:ext cx="1589880" cy="1499176"/>
          </a:xfrm>
          <a:prstGeom prst="rect">
            <a:avLst/>
          </a:prstGeom>
        </p:spPr>
      </p:pic>
      <p:pic>
        <p:nvPicPr>
          <p:cNvPr id="16" name="Picture 15" descr="A picture containing text, silhouette, vector graphics&#10;&#10;Description automatically generated">
            <a:extLst>
              <a:ext uri="{FF2B5EF4-FFF2-40B4-BE49-F238E27FC236}">
                <a16:creationId xmlns:a16="http://schemas.microsoft.com/office/drawing/2014/main" id="{9B28E626-9B3D-844C-AF6B-23779D8BB0C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44019" y="1997749"/>
            <a:ext cx="1589880" cy="1504800"/>
          </a:xfrm>
          <a:prstGeom prst="rect">
            <a:avLst/>
          </a:prstGeom>
        </p:spPr>
      </p:pic>
    </p:spTree>
    <p:extLst>
      <p:ext uri="{BB962C8B-B14F-4D97-AF65-F5344CB8AC3E}">
        <p14:creationId xmlns:p14="http://schemas.microsoft.com/office/powerpoint/2010/main" val="2245030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F495D-2A8F-599E-7883-E380EC54FE42}"/>
              </a:ext>
            </a:extLst>
          </p:cNvPr>
          <p:cNvSpPr>
            <a:spLocks noGrp="1"/>
          </p:cNvSpPr>
          <p:nvPr>
            <p:ph type="title"/>
          </p:nvPr>
        </p:nvSpPr>
        <p:spPr/>
        <p:txBody>
          <a:bodyPr>
            <a:normAutofit fontScale="90000"/>
          </a:bodyPr>
          <a:lstStyle/>
          <a:p>
            <a:r>
              <a:rPr lang="en-US" dirty="0"/>
              <a:t>1. Introduction &amp; Background</a:t>
            </a:r>
          </a:p>
        </p:txBody>
      </p:sp>
      <p:pic>
        <p:nvPicPr>
          <p:cNvPr id="3" name="Picture 2" descr="Children&amp;#39;s Trust Fund of Missouri | Missouri&amp;#39;s Foundation for Child Abuse  Prevention">
            <a:extLst>
              <a:ext uri="{FF2B5EF4-FFF2-40B4-BE49-F238E27FC236}">
                <a16:creationId xmlns:a16="http://schemas.microsoft.com/office/drawing/2014/main" id="{0D465735-0F4E-3797-1A4F-2EE8B26391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8556" y="5970972"/>
            <a:ext cx="3795907" cy="698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4808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ildren&amp;#39;s Trust Fund of Missouri | Missouri&amp;#39;s Foundation for Child Abuse  Prevention">
            <a:extLst>
              <a:ext uri="{FF2B5EF4-FFF2-40B4-BE49-F238E27FC236}">
                <a16:creationId xmlns:a16="http://schemas.microsoft.com/office/drawing/2014/main" id="{863F5171-7A38-FEAE-1C98-2F9B19080E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8556" y="5970972"/>
            <a:ext cx="3795907" cy="69876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B9E1EDFE-8936-42CB-9168-F0F9AC55DC3B}"/>
              </a:ext>
            </a:extLst>
          </p:cNvPr>
          <p:cNvSpPr>
            <a:spLocks noGrp="1"/>
          </p:cNvSpPr>
          <p:nvPr>
            <p:ph type="title"/>
          </p:nvPr>
        </p:nvSpPr>
        <p:spPr/>
        <p:txBody>
          <a:bodyPr/>
          <a:lstStyle/>
          <a:p>
            <a:r>
              <a:rPr lang="en-US" dirty="0"/>
              <a:t>Statewide Home Visiting Outcomes Rate Card</a:t>
            </a:r>
          </a:p>
        </p:txBody>
      </p:sp>
      <p:sp>
        <p:nvSpPr>
          <p:cNvPr id="4" name="Text Placeholder 3">
            <a:extLst>
              <a:ext uri="{FF2B5EF4-FFF2-40B4-BE49-F238E27FC236}">
                <a16:creationId xmlns:a16="http://schemas.microsoft.com/office/drawing/2014/main" id="{63004889-A149-459E-9022-59AA5C3F9080}"/>
              </a:ext>
            </a:extLst>
          </p:cNvPr>
          <p:cNvSpPr>
            <a:spLocks noGrp="1"/>
          </p:cNvSpPr>
          <p:nvPr>
            <p:ph type="body" sz="half" idx="2"/>
          </p:nvPr>
        </p:nvSpPr>
        <p:spPr/>
        <p:txBody>
          <a:bodyPr/>
          <a:lstStyle/>
          <a:p>
            <a:r>
              <a:rPr lang="en-US" dirty="0"/>
              <a:t>The outcomes rate card (ORC), funded by CTF, will provide new, incremental incentive payments based on the achievement of certain outcomes to home visiting agencies across Missouri serving mothers and babies</a:t>
            </a:r>
          </a:p>
          <a:p>
            <a:endParaRPr lang="en-US" dirty="0"/>
          </a:p>
        </p:txBody>
      </p:sp>
      <p:sp>
        <p:nvSpPr>
          <p:cNvPr id="5" name="Text Placeholder 4">
            <a:extLst>
              <a:ext uri="{FF2B5EF4-FFF2-40B4-BE49-F238E27FC236}">
                <a16:creationId xmlns:a16="http://schemas.microsoft.com/office/drawing/2014/main" id="{7417000F-A8B5-7444-1D38-428FFBE73171}"/>
              </a:ext>
            </a:extLst>
          </p:cNvPr>
          <p:cNvSpPr>
            <a:spLocks noGrp="1"/>
          </p:cNvSpPr>
          <p:nvPr>
            <p:ph type="body" sz="half" idx="14"/>
          </p:nvPr>
        </p:nvSpPr>
        <p:spPr/>
        <p:txBody>
          <a:bodyPr/>
          <a:lstStyle/>
          <a:p>
            <a:endParaRPr lang="en-US" dirty="0"/>
          </a:p>
        </p:txBody>
      </p:sp>
      <p:sp>
        <p:nvSpPr>
          <p:cNvPr id="11" name="Rectangle 10">
            <a:extLst>
              <a:ext uri="{FF2B5EF4-FFF2-40B4-BE49-F238E27FC236}">
                <a16:creationId xmlns:a16="http://schemas.microsoft.com/office/drawing/2014/main" id="{FD49DA22-BF8D-4288-B55E-6FC34F484C2E}"/>
              </a:ext>
            </a:extLst>
          </p:cNvPr>
          <p:cNvSpPr/>
          <p:nvPr/>
        </p:nvSpPr>
        <p:spPr>
          <a:xfrm>
            <a:off x="6601766" y="3781937"/>
            <a:ext cx="4756025" cy="356809"/>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buClr>
                <a:schemeClr val="accent1"/>
              </a:buClr>
            </a:pPr>
            <a:r>
              <a:rPr lang="en-US" sz="1600" b="1" dirty="0">
                <a:solidFill>
                  <a:schemeClr val="tx1"/>
                </a:solidFill>
              </a:rPr>
              <a:t>Priority Impact Areas</a:t>
            </a:r>
          </a:p>
        </p:txBody>
      </p:sp>
      <p:sp>
        <p:nvSpPr>
          <p:cNvPr id="12" name="Rectangle 11">
            <a:extLst>
              <a:ext uri="{FF2B5EF4-FFF2-40B4-BE49-F238E27FC236}">
                <a16:creationId xmlns:a16="http://schemas.microsoft.com/office/drawing/2014/main" id="{4F02124A-78D2-43A9-A31C-C33DBB41E585}"/>
              </a:ext>
            </a:extLst>
          </p:cNvPr>
          <p:cNvSpPr/>
          <p:nvPr/>
        </p:nvSpPr>
        <p:spPr>
          <a:xfrm>
            <a:off x="6601767" y="3858267"/>
            <a:ext cx="4756025" cy="2123065"/>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buClr>
                <a:schemeClr val="accent4"/>
              </a:buClr>
            </a:pPr>
            <a:endParaRPr lang="en-US" sz="1600" dirty="0">
              <a:solidFill>
                <a:schemeClr val="tx1"/>
              </a:solidFill>
            </a:endParaRPr>
          </a:p>
        </p:txBody>
      </p:sp>
      <p:sp>
        <p:nvSpPr>
          <p:cNvPr id="13" name="Rectangle 12">
            <a:extLst>
              <a:ext uri="{FF2B5EF4-FFF2-40B4-BE49-F238E27FC236}">
                <a16:creationId xmlns:a16="http://schemas.microsoft.com/office/drawing/2014/main" id="{2513D839-EF74-497C-8D40-F9EF983EABEE}"/>
              </a:ext>
            </a:extLst>
          </p:cNvPr>
          <p:cNvSpPr/>
          <p:nvPr/>
        </p:nvSpPr>
        <p:spPr>
          <a:xfrm>
            <a:off x="7157565" y="4264705"/>
            <a:ext cx="1646677" cy="493776"/>
          </a:xfrm>
          <a:prstGeom prst="rect">
            <a:avLst/>
          </a:prstGeom>
          <a:noFill/>
          <a:ln w="12700" cap="flat" cmpd="sng" algn="ctr">
            <a:noFill/>
            <a:prstDash val="solid"/>
            <a:miter lim="800000"/>
          </a:ln>
          <a:effectLst/>
        </p:spPr>
        <p:txBody>
          <a:bodyPr rtlCol="0" anchor="t"/>
          <a:lstStyle/>
          <a:p>
            <a:pPr marL="0" marR="0" lvl="0" indent="0" defTabSz="914400" eaLnBrk="1" fontAlgn="auto" latinLnBrk="0" hangingPunct="1">
              <a:lnSpc>
                <a:spcPct val="100000"/>
              </a:lnSpc>
              <a:spcBef>
                <a:spcPts val="0"/>
              </a:spcBef>
              <a:spcAft>
                <a:spcPts val="0"/>
              </a:spcAft>
              <a:buClr>
                <a:srgbClr val="00ABC8"/>
              </a:buClr>
              <a:buSzTx/>
              <a:buFontTx/>
              <a:buNone/>
              <a:tabLst/>
              <a:defRPr/>
            </a:pPr>
            <a:r>
              <a:rPr lang="en-US" sz="1600" i="1" kern="0" dirty="0">
                <a:solidFill>
                  <a:sysClr val="windowText" lastClr="000000"/>
                </a:solidFill>
                <a:latin typeface="Calibri" panose="020F0502020204030204"/>
              </a:rPr>
              <a:t>Home Visiting Participation</a:t>
            </a:r>
            <a:endParaRPr kumimoji="0" lang="en-US" sz="1600" b="0" i="1"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68660F88-AEB4-43B6-9C7B-27FC846D1678}"/>
              </a:ext>
            </a:extLst>
          </p:cNvPr>
          <p:cNvSpPr/>
          <p:nvPr/>
        </p:nvSpPr>
        <p:spPr>
          <a:xfrm>
            <a:off x="9431731" y="4327798"/>
            <a:ext cx="1866346" cy="539496"/>
          </a:xfrm>
          <a:prstGeom prst="rect">
            <a:avLst/>
          </a:prstGeom>
          <a:noFill/>
          <a:ln w="12700" cap="flat" cmpd="sng" algn="ctr">
            <a:noFill/>
            <a:prstDash val="solid"/>
            <a:miter lim="800000"/>
          </a:ln>
          <a:effectLst/>
        </p:spPr>
        <p:txBody>
          <a:bodyPr rtlCol="0" anchor="t"/>
          <a:lstStyle/>
          <a:p>
            <a:pPr marL="0" marR="0" lvl="0" indent="0" defTabSz="914400" eaLnBrk="1" fontAlgn="auto" latinLnBrk="0" hangingPunct="1">
              <a:lnSpc>
                <a:spcPct val="100000"/>
              </a:lnSpc>
              <a:spcBef>
                <a:spcPts val="0"/>
              </a:spcBef>
              <a:spcAft>
                <a:spcPts val="0"/>
              </a:spcAft>
              <a:buClr>
                <a:srgbClr val="00ABC8"/>
              </a:buClr>
              <a:buSzTx/>
              <a:buFontTx/>
              <a:buNone/>
              <a:tabLst/>
              <a:defRPr/>
            </a:pPr>
            <a:r>
              <a:rPr lang="en-US" sz="1600" i="1" kern="0" dirty="0">
                <a:solidFill>
                  <a:sysClr val="windowText" lastClr="000000"/>
                </a:solidFill>
                <a:latin typeface="Calibri" panose="020F0502020204030204"/>
              </a:rPr>
              <a:t>Prenatal Enrollment</a:t>
            </a:r>
            <a:endParaRPr kumimoji="0" lang="en-US" sz="1600" b="0" i="1"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9B9AE801-C7DC-4CB8-822D-8D040D078203}"/>
              </a:ext>
            </a:extLst>
          </p:cNvPr>
          <p:cNvSpPr/>
          <p:nvPr/>
        </p:nvSpPr>
        <p:spPr>
          <a:xfrm>
            <a:off x="9514768" y="4977320"/>
            <a:ext cx="2438532" cy="389317"/>
          </a:xfrm>
          <a:prstGeom prst="rect">
            <a:avLst/>
          </a:prstGeom>
          <a:noFill/>
          <a:ln w="12700" cap="flat" cmpd="sng" algn="ctr">
            <a:noFill/>
            <a:prstDash val="solid"/>
            <a:miter lim="800000"/>
          </a:ln>
          <a:effectLst/>
        </p:spPr>
        <p:txBody>
          <a:bodyPr rtlCol="0" anchor="t"/>
          <a:lstStyle/>
          <a:p>
            <a:pPr marL="0" marR="0" lvl="0" indent="0" defTabSz="914400" eaLnBrk="1" fontAlgn="auto" latinLnBrk="0" hangingPunct="1">
              <a:lnSpc>
                <a:spcPct val="100000"/>
              </a:lnSpc>
              <a:spcBef>
                <a:spcPts val="0"/>
              </a:spcBef>
              <a:spcAft>
                <a:spcPts val="0"/>
              </a:spcAft>
              <a:buClr>
                <a:srgbClr val="00ABC8"/>
              </a:buClr>
              <a:buSzTx/>
              <a:buFontTx/>
              <a:buNone/>
              <a:tabLst/>
              <a:defRPr/>
            </a:pPr>
            <a:r>
              <a:rPr lang="en-US" sz="1600" i="1" kern="0" dirty="0">
                <a:solidFill>
                  <a:sysClr val="windowText" lastClr="000000"/>
                </a:solidFill>
                <a:latin typeface="Calibri" panose="020F0502020204030204"/>
              </a:rPr>
              <a:t>School Readiness</a:t>
            </a:r>
            <a:endParaRPr kumimoji="0" lang="en-US" sz="1600" b="0" i="1"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D9DDE3FD-EDF0-4B52-A502-C87B7CCAF57E}"/>
              </a:ext>
            </a:extLst>
          </p:cNvPr>
          <p:cNvSpPr/>
          <p:nvPr/>
        </p:nvSpPr>
        <p:spPr>
          <a:xfrm>
            <a:off x="7140633" y="4866182"/>
            <a:ext cx="1643761" cy="535147"/>
          </a:xfrm>
          <a:prstGeom prst="rect">
            <a:avLst/>
          </a:prstGeom>
          <a:noFill/>
          <a:ln w="12700" cap="flat" cmpd="sng" algn="ctr">
            <a:noFill/>
            <a:prstDash val="solid"/>
            <a:miter lim="800000"/>
          </a:ln>
          <a:effectLst/>
        </p:spPr>
        <p:txBody>
          <a:bodyPr rtlCol="0" anchor="t"/>
          <a:lstStyle/>
          <a:p>
            <a:pPr marL="0" marR="0" lvl="0" indent="0" defTabSz="914400" eaLnBrk="1" fontAlgn="auto" latinLnBrk="0" hangingPunct="1">
              <a:lnSpc>
                <a:spcPct val="100000"/>
              </a:lnSpc>
              <a:spcBef>
                <a:spcPts val="0"/>
              </a:spcBef>
              <a:spcAft>
                <a:spcPts val="0"/>
              </a:spcAft>
              <a:buClr>
                <a:srgbClr val="00ABC8"/>
              </a:buClr>
              <a:buSzTx/>
              <a:buFontTx/>
              <a:buNone/>
              <a:tabLst/>
              <a:defRPr/>
            </a:pPr>
            <a:r>
              <a:rPr lang="en-US" sz="1600" i="1" kern="0" dirty="0">
                <a:solidFill>
                  <a:sysClr val="windowText" lastClr="000000"/>
                </a:solidFill>
                <a:latin typeface="Calibri" panose="020F0502020204030204"/>
              </a:rPr>
              <a:t>Child &amp; Family Wellbeing</a:t>
            </a:r>
            <a:endParaRPr kumimoji="0" lang="en-US" sz="1600" b="0" i="1"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24" name="Graphic 23">
            <a:extLst>
              <a:ext uri="{FF2B5EF4-FFF2-40B4-BE49-F238E27FC236}">
                <a16:creationId xmlns:a16="http://schemas.microsoft.com/office/drawing/2014/main" id="{333001B3-38C8-44F3-8859-27E4E0100F9C}"/>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9081492" y="4977320"/>
            <a:ext cx="418901" cy="335121"/>
          </a:xfrm>
          <a:prstGeom prst="rect">
            <a:avLst/>
          </a:prstGeom>
        </p:spPr>
      </p:pic>
      <p:pic>
        <p:nvPicPr>
          <p:cNvPr id="23" name="Graphic 22">
            <a:extLst>
              <a:ext uri="{FF2B5EF4-FFF2-40B4-BE49-F238E27FC236}">
                <a16:creationId xmlns:a16="http://schemas.microsoft.com/office/drawing/2014/main" id="{096E7821-11DF-950B-FA43-508EB0EDDEEA}"/>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6710385" y="4403604"/>
            <a:ext cx="450096" cy="338328"/>
          </a:xfrm>
          <a:prstGeom prst="rect">
            <a:avLst/>
          </a:prstGeom>
        </p:spPr>
      </p:pic>
      <p:pic>
        <p:nvPicPr>
          <p:cNvPr id="25" name="Graphic 24" descr="Pregnant lady with solid fill">
            <a:extLst>
              <a:ext uri="{FF2B5EF4-FFF2-40B4-BE49-F238E27FC236}">
                <a16:creationId xmlns:a16="http://schemas.microsoft.com/office/drawing/2014/main" id="{C9330770-1A9A-AEAE-F93B-8419E14DB7C8}"/>
              </a:ext>
            </a:extLst>
          </p:cNvPr>
          <p:cNvPicPr>
            <a:picLocks noChangeAspect="1"/>
          </p:cNvPicPr>
          <p:nvPr/>
        </p:nvPicPr>
        <p:blipFill>
          <a:blip r:embed="rId8">
            <a:extLst>
              <a:ext uri="{96DAC541-7B7A-43D3-8B79-37D633B846F1}">
                <asvg:svgBlip xmlns:asvg="http://schemas.microsoft.com/office/drawing/2016/SVG/main" xmlns="" r:embed="rId9"/>
              </a:ext>
            </a:extLst>
          </a:blip>
          <a:srcRect/>
          <a:stretch/>
        </p:blipFill>
        <p:spPr>
          <a:xfrm>
            <a:off x="9017465" y="4297497"/>
            <a:ext cx="450892" cy="450892"/>
          </a:xfrm>
          <a:prstGeom prst="rect">
            <a:avLst/>
          </a:prstGeom>
        </p:spPr>
      </p:pic>
      <p:pic>
        <p:nvPicPr>
          <p:cNvPr id="31" name="Graphic 30">
            <a:extLst>
              <a:ext uri="{FF2B5EF4-FFF2-40B4-BE49-F238E27FC236}">
                <a16:creationId xmlns:a16="http://schemas.microsoft.com/office/drawing/2014/main" id="{FE2CBB08-4A5C-FE87-08F4-52C5455F795A}"/>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6737181" y="4956573"/>
            <a:ext cx="389495" cy="338328"/>
          </a:xfrm>
          <a:prstGeom prst="rect">
            <a:avLst/>
          </a:prstGeom>
        </p:spPr>
      </p:pic>
      <p:sp>
        <p:nvSpPr>
          <p:cNvPr id="30" name="Rectangle 29">
            <a:extLst>
              <a:ext uri="{FF2B5EF4-FFF2-40B4-BE49-F238E27FC236}">
                <a16:creationId xmlns:a16="http://schemas.microsoft.com/office/drawing/2014/main" id="{DE043052-0DF9-92A5-58A8-F7615115326D}"/>
              </a:ext>
            </a:extLst>
          </p:cNvPr>
          <p:cNvSpPr/>
          <p:nvPr/>
        </p:nvSpPr>
        <p:spPr>
          <a:xfrm>
            <a:off x="707604" y="1671688"/>
            <a:ext cx="5572614" cy="4299284"/>
          </a:xfrm>
          <a:prstGeom prst="rect">
            <a:avLst/>
          </a:prstGeom>
          <a:noFill/>
          <a:ln w="12700" cap="flat" cmpd="sng" algn="ctr">
            <a:solidFill>
              <a:schemeClr val="bg2">
                <a:lumMod val="90000"/>
              </a:schemeClr>
            </a:solidFill>
            <a:prstDash val="solid"/>
            <a:miter lim="800000"/>
          </a:ln>
          <a:effectLst/>
        </p:spPr>
        <p:txBody>
          <a:bodyPr rtlCol="0" anchor="ctr"/>
          <a:lstStyle/>
          <a:p>
            <a:pPr marL="342900" marR="0" lvl="0" indent="-342900" defTabSz="914400" eaLnBrk="1" fontAlgn="auto" latinLnBrk="0" hangingPunct="1">
              <a:lnSpc>
                <a:spcPct val="100000"/>
              </a:lnSpc>
              <a:spcBef>
                <a:spcPts val="0"/>
              </a:spcBef>
              <a:spcAft>
                <a:spcPts val="0"/>
              </a:spcAft>
              <a:buClr>
                <a:schemeClr val="accent1"/>
              </a:buClr>
              <a:buSzTx/>
              <a:buFont typeface="+mj-lt"/>
              <a:buAutoNum type="arabicPeriod"/>
              <a:tabLst/>
              <a:defRPr/>
            </a:pPr>
            <a:r>
              <a:rPr kumimoji="0" lang="en-US" sz="1600" b="0" i="0" u="none" strike="noStrike" kern="0" cap="none" spc="0" normalizeH="0" baseline="0" noProof="0" dirty="0">
                <a:ln>
                  <a:noFill/>
                </a:ln>
                <a:solidFill>
                  <a:srgbClr val="000000"/>
                </a:solidFill>
                <a:effectLst/>
                <a:uLnTx/>
                <a:uFillTx/>
                <a:ea typeface="+mn-ea"/>
                <a:cs typeface="+mn-cs"/>
              </a:rPr>
              <a:t>Improve</a:t>
            </a:r>
            <a:r>
              <a:rPr kumimoji="0" lang="en-US" sz="1600" b="0" i="0" u="none" strike="noStrike" kern="0" cap="none" spc="0" normalizeH="0" baseline="0" noProof="0" dirty="0">
                <a:ln>
                  <a:noFill/>
                </a:ln>
                <a:solidFill>
                  <a:srgbClr val="00ABC8"/>
                </a:solidFill>
                <a:effectLst/>
                <a:uLnTx/>
                <a:uFillTx/>
                <a:ea typeface="+mn-ea"/>
                <a:cs typeface="+mn-cs"/>
              </a:rPr>
              <a:t> </a:t>
            </a:r>
            <a:r>
              <a:rPr kumimoji="0" lang="en-US" sz="1600" b="1" i="0" u="none" strike="noStrike" kern="0" cap="none" spc="0" normalizeH="0" baseline="0" noProof="0" dirty="0">
                <a:ln>
                  <a:noFill/>
                </a:ln>
                <a:solidFill>
                  <a:schemeClr val="accent1"/>
                </a:solidFill>
                <a:effectLst/>
                <a:uLnTx/>
                <a:uFillTx/>
                <a:ea typeface="+mn-ea"/>
                <a:cs typeface="+mn-cs"/>
              </a:rPr>
              <a:t>outcomes in health, safety, education, and economic mobility </a:t>
            </a:r>
            <a:r>
              <a:rPr kumimoji="0" lang="en-US" sz="1600" b="0" i="0" u="none" strike="noStrike" kern="0" cap="none" spc="0" normalizeH="0" baseline="0" noProof="0" dirty="0">
                <a:ln>
                  <a:noFill/>
                </a:ln>
                <a:solidFill>
                  <a:sysClr val="windowText" lastClr="000000"/>
                </a:solidFill>
                <a:effectLst/>
                <a:uLnTx/>
                <a:uFillTx/>
                <a:ea typeface="+mn-ea"/>
                <a:cs typeface="+mn-cs"/>
              </a:rPr>
              <a:t>for Missouri’s most vulnerable mothers and babies</a:t>
            </a:r>
          </a:p>
          <a:p>
            <a:pPr marL="342900" marR="0" lvl="0" indent="-342900" defTabSz="914400" eaLnBrk="1" fontAlgn="auto" latinLnBrk="0" hangingPunct="1">
              <a:lnSpc>
                <a:spcPct val="100000"/>
              </a:lnSpc>
              <a:spcBef>
                <a:spcPts val="0"/>
              </a:spcBef>
              <a:spcAft>
                <a:spcPts val="0"/>
              </a:spcAft>
              <a:buClr>
                <a:schemeClr val="accent1"/>
              </a:buClr>
              <a:buSzTx/>
              <a:buFont typeface="+mj-lt"/>
              <a:buAutoNum type="arabicPeriod"/>
              <a:tabLst/>
              <a:defRPr/>
            </a:pPr>
            <a:endParaRPr kumimoji="0" lang="en-US" sz="1600" b="0" i="0" u="none" strike="noStrike" kern="0" cap="none" spc="0" normalizeH="0" baseline="0" noProof="0" dirty="0">
              <a:ln>
                <a:noFill/>
              </a:ln>
              <a:solidFill>
                <a:sysClr val="windowText" lastClr="000000"/>
              </a:solidFill>
              <a:effectLst/>
              <a:uLnTx/>
              <a:uFillTx/>
              <a:ea typeface="+mn-ea"/>
              <a:cs typeface="+mn-cs"/>
            </a:endParaRPr>
          </a:p>
          <a:p>
            <a:pPr marL="342900" marR="0" lvl="0" indent="-342900" defTabSz="914400" eaLnBrk="1" fontAlgn="auto" latinLnBrk="0" hangingPunct="1">
              <a:lnSpc>
                <a:spcPct val="100000"/>
              </a:lnSpc>
              <a:spcBef>
                <a:spcPts val="0"/>
              </a:spcBef>
              <a:spcAft>
                <a:spcPts val="0"/>
              </a:spcAft>
              <a:buClr>
                <a:schemeClr val="accent1"/>
              </a:buClr>
              <a:buSzTx/>
              <a:buFont typeface="+mj-lt"/>
              <a:buAutoNum type="arabicPeriod"/>
              <a:tabLst/>
              <a:defRPr/>
            </a:pPr>
            <a:r>
              <a:rPr kumimoji="0" lang="en-US" sz="1600" b="0" i="0" u="none" strike="noStrike" kern="0" cap="none" spc="0" normalizeH="0" baseline="0" noProof="0" dirty="0">
                <a:ln>
                  <a:noFill/>
                </a:ln>
                <a:solidFill>
                  <a:sysClr val="windowText" lastClr="000000"/>
                </a:solidFill>
                <a:effectLst/>
                <a:uLnTx/>
                <a:uFillTx/>
                <a:ea typeface="+mn-ea"/>
                <a:cs typeface="+mn-cs"/>
              </a:rPr>
              <a:t>Equitably scale MO home visiting services by creating a </a:t>
            </a:r>
            <a:r>
              <a:rPr kumimoji="0" lang="en-US" sz="1600" b="1" i="0" u="none" strike="noStrike" kern="0" cap="none" spc="0" normalizeH="0" baseline="0" noProof="0" dirty="0">
                <a:ln>
                  <a:noFill/>
                </a:ln>
                <a:solidFill>
                  <a:schemeClr val="accent1"/>
                </a:solidFill>
                <a:effectLst/>
                <a:uLnTx/>
                <a:uFillTx/>
                <a:ea typeface="+mn-ea"/>
                <a:cs typeface="+mn-cs"/>
              </a:rPr>
              <a:t>coordinated referral system </a:t>
            </a:r>
            <a:r>
              <a:rPr kumimoji="0" lang="en-US" sz="1600" b="0" i="0" u="none" strike="noStrike" kern="0" cap="none" spc="0" normalizeH="0" baseline="0" noProof="0" dirty="0">
                <a:ln>
                  <a:noFill/>
                </a:ln>
                <a:solidFill>
                  <a:sysClr val="windowText" lastClr="000000"/>
                </a:solidFill>
                <a:effectLst/>
                <a:uLnTx/>
                <a:uFillTx/>
                <a:ea typeface="+mn-ea"/>
                <a:cs typeface="+mn-cs"/>
              </a:rPr>
              <a:t>and </a:t>
            </a:r>
            <a:r>
              <a:rPr kumimoji="0" lang="en-US" sz="1600" b="1" i="0" u="none" strike="noStrike" kern="0" cap="none" spc="0" normalizeH="0" baseline="0" noProof="0" dirty="0">
                <a:ln>
                  <a:noFill/>
                </a:ln>
                <a:solidFill>
                  <a:schemeClr val="accent1"/>
                </a:solidFill>
                <a:effectLst/>
                <a:uLnTx/>
                <a:uFillTx/>
                <a:ea typeface="+mn-ea"/>
                <a:cs typeface="+mn-cs"/>
              </a:rPr>
              <a:t>standard data sharing processes </a:t>
            </a:r>
          </a:p>
          <a:p>
            <a:pPr marL="342900" marR="0" lvl="0" indent="-342900" defTabSz="914400" eaLnBrk="1" fontAlgn="auto" latinLnBrk="0" hangingPunct="1">
              <a:lnSpc>
                <a:spcPct val="100000"/>
              </a:lnSpc>
              <a:spcBef>
                <a:spcPts val="0"/>
              </a:spcBef>
              <a:spcAft>
                <a:spcPts val="0"/>
              </a:spcAft>
              <a:buClr>
                <a:schemeClr val="accent1"/>
              </a:buClr>
              <a:buSzTx/>
              <a:buFont typeface="+mj-lt"/>
              <a:buAutoNum type="arabicPeriod"/>
              <a:tabLst/>
              <a:defRPr/>
            </a:pPr>
            <a:endParaRPr kumimoji="0" lang="en-US" sz="1600" b="1" i="0" u="none" strike="noStrike" kern="0" cap="none" spc="0" normalizeH="0" baseline="0" noProof="0" dirty="0">
              <a:ln>
                <a:noFill/>
              </a:ln>
              <a:solidFill>
                <a:srgbClr val="853C76"/>
              </a:solidFill>
              <a:effectLst/>
              <a:uLnTx/>
              <a:uFillTx/>
              <a:ea typeface="+mn-ea"/>
              <a:cs typeface="+mn-cs"/>
            </a:endParaRPr>
          </a:p>
          <a:p>
            <a:pPr marL="342900" marR="0" lvl="0" indent="-342900" defTabSz="914400" eaLnBrk="1" fontAlgn="auto" latinLnBrk="0" hangingPunct="1">
              <a:lnSpc>
                <a:spcPct val="100000"/>
              </a:lnSpc>
              <a:spcBef>
                <a:spcPts val="0"/>
              </a:spcBef>
              <a:spcAft>
                <a:spcPts val="0"/>
              </a:spcAft>
              <a:buClr>
                <a:schemeClr val="accent1"/>
              </a:buClr>
              <a:buSzTx/>
              <a:buFont typeface="+mj-lt"/>
              <a:buAutoNum type="arabicPeriod"/>
              <a:tabLst/>
              <a:defRPr/>
            </a:pPr>
            <a:r>
              <a:rPr kumimoji="0" lang="en-US" sz="1600" b="0" i="0" u="none" strike="noStrike" kern="0" cap="none" spc="0" normalizeH="0" baseline="0" noProof="0" dirty="0">
                <a:ln>
                  <a:noFill/>
                </a:ln>
                <a:solidFill>
                  <a:sysClr val="windowText" lastClr="000000"/>
                </a:solidFill>
                <a:effectLst/>
                <a:uLnTx/>
                <a:uFillTx/>
                <a:ea typeface="+mn-ea"/>
                <a:cs typeface="+mn-cs"/>
              </a:rPr>
              <a:t>Contribute to the </a:t>
            </a:r>
            <a:r>
              <a:rPr kumimoji="0" lang="en-US" sz="1600" b="1" i="0" u="none" strike="noStrike" kern="0" cap="none" spc="0" normalizeH="0" baseline="0" noProof="0" dirty="0">
                <a:ln>
                  <a:noFill/>
                </a:ln>
                <a:solidFill>
                  <a:schemeClr val="accent1"/>
                </a:solidFill>
                <a:effectLst/>
                <a:uLnTx/>
                <a:uFillTx/>
                <a:ea typeface="+mn-ea"/>
                <a:cs typeface="+mn-cs"/>
              </a:rPr>
              <a:t>evidence base </a:t>
            </a:r>
            <a:r>
              <a:rPr kumimoji="0" lang="en-US" sz="1600" b="0" i="0" u="none" strike="noStrike" kern="0" cap="none" spc="0" normalizeH="0" baseline="0" noProof="0" dirty="0">
                <a:ln>
                  <a:noFill/>
                </a:ln>
                <a:solidFill>
                  <a:sysClr val="windowText" lastClr="000000"/>
                </a:solidFill>
                <a:effectLst/>
                <a:uLnTx/>
                <a:uFillTx/>
                <a:ea typeface="+mn-ea"/>
                <a:cs typeface="+mn-cs"/>
              </a:rPr>
              <a:t>supporting home visiting and its ability to </a:t>
            </a:r>
            <a:r>
              <a:rPr kumimoji="0" lang="en-US" sz="1600" b="1" i="0" u="none" strike="noStrike" kern="0" cap="none" spc="0" normalizeH="0" baseline="0" noProof="0" dirty="0">
                <a:ln>
                  <a:noFill/>
                </a:ln>
                <a:solidFill>
                  <a:schemeClr val="accent1"/>
                </a:solidFill>
                <a:effectLst/>
                <a:uLnTx/>
                <a:uFillTx/>
                <a:ea typeface="+mn-ea"/>
                <a:cs typeface="+mn-cs"/>
              </a:rPr>
              <a:t>generate social and fiscal benefits </a:t>
            </a:r>
            <a:r>
              <a:rPr lang="en-US" sz="1600" b="1" kern="0" dirty="0">
                <a:solidFill>
                  <a:schemeClr val="accent1"/>
                </a:solidFill>
              </a:rPr>
              <a:t>for</a:t>
            </a:r>
            <a:r>
              <a:rPr kumimoji="0" lang="en-US" sz="1600" b="1" i="0" u="none" strike="noStrike" kern="0" cap="none" spc="0" normalizeH="0" baseline="0" noProof="0" dirty="0">
                <a:ln>
                  <a:noFill/>
                </a:ln>
                <a:solidFill>
                  <a:schemeClr val="accent1"/>
                </a:solidFill>
                <a:effectLst/>
                <a:uLnTx/>
                <a:uFillTx/>
                <a:ea typeface="+mn-ea"/>
                <a:cs typeface="+mn-cs"/>
              </a:rPr>
              <a:t> a range of stakeholders</a:t>
            </a:r>
          </a:p>
        </p:txBody>
      </p:sp>
      <p:sp>
        <p:nvSpPr>
          <p:cNvPr id="32" name="Rectangle 31">
            <a:extLst>
              <a:ext uri="{FF2B5EF4-FFF2-40B4-BE49-F238E27FC236}">
                <a16:creationId xmlns:a16="http://schemas.microsoft.com/office/drawing/2014/main" id="{25C841E0-7B3C-1CA9-FA47-7F11FD50CEAD}"/>
              </a:ext>
            </a:extLst>
          </p:cNvPr>
          <p:cNvSpPr/>
          <p:nvPr/>
        </p:nvSpPr>
        <p:spPr>
          <a:xfrm>
            <a:off x="707604" y="1458946"/>
            <a:ext cx="5572616" cy="342081"/>
          </a:xfrm>
          <a:prstGeom prst="rect">
            <a:avLst/>
          </a:prstGeom>
          <a:solidFill>
            <a:schemeClr val="accent1">
              <a:lumMod val="20000"/>
              <a:lumOff val="80000"/>
            </a:schemeClr>
          </a:solidFill>
          <a:ln w="12700" cap="flat" cmpd="sng" algn="ctr">
            <a:solidFill>
              <a:schemeClr val="bg2">
                <a:lumMod val="9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effectLst/>
                <a:uLnTx/>
                <a:uFillTx/>
                <a:ea typeface="+mn-ea"/>
                <a:cs typeface="+mn-cs"/>
              </a:rPr>
              <a:t>Goals </a:t>
            </a:r>
          </a:p>
        </p:txBody>
      </p:sp>
      <p:sp>
        <p:nvSpPr>
          <p:cNvPr id="34" name="Rectangle 33">
            <a:extLst>
              <a:ext uri="{FF2B5EF4-FFF2-40B4-BE49-F238E27FC236}">
                <a16:creationId xmlns:a16="http://schemas.microsoft.com/office/drawing/2014/main" id="{8BD086F3-A8CF-FBEB-1A4D-F17934AF431C}"/>
              </a:ext>
            </a:extLst>
          </p:cNvPr>
          <p:cNvSpPr/>
          <p:nvPr/>
        </p:nvSpPr>
        <p:spPr>
          <a:xfrm>
            <a:off x="6601767" y="1815170"/>
            <a:ext cx="4756025" cy="1823796"/>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l">
              <a:buClr>
                <a:schemeClr val="accent1"/>
              </a:buClr>
              <a:buFont typeface="Arial" panose="020B0604020202020204" pitchFamily="34" charset="0"/>
              <a:buChar char="•"/>
            </a:pPr>
            <a:r>
              <a:rPr lang="en-US" sz="1600" b="1" dirty="0">
                <a:solidFill>
                  <a:schemeClr val="accent1"/>
                </a:solidFill>
              </a:rPr>
              <a:t>Parents, Caregivers, and/or guardians (PCGs): </a:t>
            </a:r>
            <a:r>
              <a:rPr lang="en-US" sz="1600" dirty="0">
                <a:solidFill>
                  <a:schemeClr val="tx1"/>
                </a:solidFill>
              </a:rPr>
              <a:t>PCGs  who are enrolled in or eligible for </a:t>
            </a:r>
            <a:r>
              <a:rPr lang="en-US" sz="1600" u="sng" dirty="0">
                <a:solidFill>
                  <a:schemeClr val="tx1"/>
                </a:solidFill>
              </a:rPr>
              <a:t>Medicaid</a:t>
            </a:r>
            <a:r>
              <a:rPr lang="en-US" sz="1600" dirty="0">
                <a:solidFill>
                  <a:schemeClr val="tx1"/>
                </a:solidFill>
              </a:rPr>
              <a:t> with a strong focus on </a:t>
            </a:r>
            <a:r>
              <a:rPr lang="en-US" sz="1600" u="sng" dirty="0">
                <a:solidFill>
                  <a:schemeClr val="tx1"/>
                </a:solidFill>
              </a:rPr>
              <a:t>prenatal enrollment, youth in foster care, and BIPOC families (BIPOC: Black, Indigenous, and people of color)</a:t>
            </a:r>
            <a:endParaRPr lang="en-US" sz="1600" b="1" u="sng" dirty="0">
              <a:solidFill>
                <a:schemeClr val="accent4"/>
              </a:solidFill>
            </a:endParaRPr>
          </a:p>
          <a:p>
            <a:pPr marL="285750" indent="-285750" algn="l">
              <a:buClr>
                <a:schemeClr val="accent1"/>
              </a:buClr>
              <a:buFont typeface="Arial" panose="020B0604020202020204" pitchFamily="34" charset="0"/>
              <a:buChar char="•"/>
            </a:pPr>
            <a:r>
              <a:rPr lang="en-US" sz="1600" b="1" dirty="0">
                <a:solidFill>
                  <a:schemeClr val="accent1"/>
                </a:solidFill>
              </a:rPr>
              <a:t>Children:</a:t>
            </a:r>
            <a:r>
              <a:rPr lang="en-US" sz="1600" dirty="0">
                <a:solidFill>
                  <a:schemeClr val="accent1"/>
                </a:solidFill>
              </a:rPr>
              <a:t> </a:t>
            </a:r>
            <a:r>
              <a:rPr lang="en-US" sz="1600" u="sng" dirty="0">
                <a:solidFill>
                  <a:schemeClr val="tx1"/>
                </a:solidFill>
              </a:rPr>
              <a:t>all</a:t>
            </a:r>
            <a:r>
              <a:rPr lang="en-US" sz="1600" dirty="0">
                <a:solidFill>
                  <a:schemeClr val="accent4"/>
                </a:solidFill>
              </a:rPr>
              <a:t> </a:t>
            </a:r>
            <a:r>
              <a:rPr lang="en-US" sz="1600" dirty="0">
                <a:solidFill>
                  <a:schemeClr val="tx1"/>
                </a:solidFill>
              </a:rPr>
              <a:t>children that qualify for home visiting (i.e., not just index children)</a:t>
            </a:r>
          </a:p>
        </p:txBody>
      </p:sp>
      <p:sp>
        <p:nvSpPr>
          <p:cNvPr id="33" name="Rectangle 32">
            <a:extLst>
              <a:ext uri="{FF2B5EF4-FFF2-40B4-BE49-F238E27FC236}">
                <a16:creationId xmlns:a16="http://schemas.microsoft.com/office/drawing/2014/main" id="{DF3C1BB1-3B26-B474-62EF-750647018D52}"/>
              </a:ext>
            </a:extLst>
          </p:cNvPr>
          <p:cNvSpPr/>
          <p:nvPr/>
        </p:nvSpPr>
        <p:spPr>
          <a:xfrm>
            <a:off x="6601767" y="1458946"/>
            <a:ext cx="4756025" cy="381910"/>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buClr>
                <a:schemeClr val="accent1"/>
              </a:buClr>
            </a:pPr>
            <a:r>
              <a:rPr lang="en-US" sz="1600" b="1" dirty="0">
                <a:solidFill>
                  <a:schemeClr val="tx1"/>
                </a:solidFill>
              </a:rPr>
              <a:t>Target Population</a:t>
            </a:r>
          </a:p>
        </p:txBody>
      </p:sp>
    </p:spTree>
    <p:extLst>
      <p:ext uri="{BB962C8B-B14F-4D97-AF65-F5344CB8AC3E}">
        <p14:creationId xmlns:p14="http://schemas.microsoft.com/office/powerpoint/2010/main" val="1460702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ildren&amp;#39;s Trust Fund of Missouri | Missouri&amp;#39;s Foundation for Child Abuse  Prevention">
            <a:extLst>
              <a:ext uri="{FF2B5EF4-FFF2-40B4-BE49-F238E27FC236}">
                <a16:creationId xmlns:a16="http://schemas.microsoft.com/office/drawing/2014/main" id="{1E928738-8CE0-9F46-A04F-618A398CE5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8556" y="5970972"/>
            <a:ext cx="3795907" cy="69876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7E8A36C-1E6F-C6D1-5364-6BFC7A2D87B4}"/>
              </a:ext>
            </a:extLst>
          </p:cNvPr>
          <p:cNvSpPr>
            <a:spLocks noGrp="1"/>
          </p:cNvSpPr>
          <p:nvPr>
            <p:ph type="title"/>
          </p:nvPr>
        </p:nvSpPr>
        <p:spPr/>
        <p:txBody>
          <a:bodyPr>
            <a:normAutofit fontScale="90000"/>
          </a:bodyPr>
          <a:lstStyle/>
          <a:p>
            <a:r>
              <a:rPr lang="en-US" dirty="0"/>
              <a:t>Core components of ctf’s statewide home visiting initiative </a:t>
            </a:r>
          </a:p>
        </p:txBody>
      </p:sp>
      <p:sp>
        <p:nvSpPr>
          <p:cNvPr id="3" name="Text Placeholder 2">
            <a:extLst>
              <a:ext uri="{FF2B5EF4-FFF2-40B4-BE49-F238E27FC236}">
                <a16:creationId xmlns:a16="http://schemas.microsoft.com/office/drawing/2014/main" id="{1C1AC460-F905-008D-9D64-3F0D12CDC4CE}"/>
              </a:ext>
            </a:extLst>
          </p:cNvPr>
          <p:cNvSpPr>
            <a:spLocks noGrp="1"/>
          </p:cNvSpPr>
          <p:nvPr>
            <p:ph type="body" sz="half" idx="2"/>
          </p:nvPr>
        </p:nvSpPr>
        <p:spPr/>
        <p:txBody>
          <a:bodyPr/>
          <a:lstStyle/>
          <a:p>
            <a:r>
              <a:rPr lang="en-US" dirty="0"/>
              <a:t>CTF’s objective is to catalyze statewide systems change by addressing systemic failures leading to poor outcomes, allocating resources in a more equitable manner, and improving access for underserved communities</a:t>
            </a:r>
          </a:p>
        </p:txBody>
      </p:sp>
      <p:sp>
        <p:nvSpPr>
          <p:cNvPr id="4" name="Text Placeholder 3">
            <a:extLst>
              <a:ext uri="{FF2B5EF4-FFF2-40B4-BE49-F238E27FC236}">
                <a16:creationId xmlns:a16="http://schemas.microsoft.com/office/drawing/2014/main" id="{024C8859-EBAC-A1DA-BADF-A50E714F69B0}"/>
              </a:ext>
            </a:extLst>
          </p:cNvPr>
          <p:cNvSpPr>
            <a:spLocks noGrp="1"/>
          </p:cNvSpPr>
          <p:nvPr>
            <p:ph type="body" sz="half" idx="14"/>
          </p:nvPr>
        </p:nvSpPr>
        <p:spPr/>
        <p:txBody>
          <a:bodyPr/>
          <a:lstStyle/>
          <a:p>
            <a:endParaRPr lang="en-US" dirty="0"/>
          </a:p>
        </p:txBody>
      </p:sp>
      <p:sp>
        <p:nvSpPr>
          <p:cNvPr id="6" name="Rectangle 5">
            <a:extLst>
              <a:ext uri="{FF2B5EF4-FFF2-40B4-BE49-F238E27FC236}">
                <a16:creationId xmlns:a16="http://schemas.microsoft.com/office/drawing/2014/main" id="{4882BC31-59FB-AE72-31F2-BA77EDE5B53F}"/>
              </a:ext>
            </a:extLst>
          </p:cNvPr>
          <p:cNvSpPr/>
          <p:nvPr/>
        </p:nvSpPr>
        <p:spPr>
          <a:xfrm>
            <a:off x="622300" y="2129760"/>
            <a:ext cx="3438144" cy="39400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gn="l">
              <a:buClr>
                <a:schemeClr val="accent1"/>
              </a:buClr>
              <a:buFont typeface="Arial" panose="020B0604020202020204" pitchFamily="34" charset="0"/>
              <a:buChar char="•"/>
            </a:pPr>
            <a:endParaRPr lang="en-US" sz="1600" dirty="0">
              <a:solidFill>
                <a:sysClr val="windowText" lastClr="000000"/>
              </a:solidFill>
            </a:endParaRPr>
          </a:p>
          <a:p>
            <a:pPr marL="285750" indent="-285750" algn="l">
              <a:buClr>
                <a:schemeClr val="accent1"/>
              </a:buClr>
              <a:buFont typeface="Arial" panose="020B0604020202020204" pitchFamily="34" charset="0"/>
              <a:buChar char="•"/>
            </a:pPr>
            <a:r>
              <a:rPr lang="en-US" sz="1600" dirty="0">
                <a:solidFill>
                  <a:sysClr val="windowText" lastClr="000000"/>
                </a:solidFill>
              </a:rPr>
              <a:t>Through the ORC, CTF will provide </a:t>
            </a:r>
            <a:r>
              <a:rPr lang="en-US" sz="1600" b="1" dirty="0">
                <a:solidFill>
                  <a:sysClr val="windowText" lastClr="000000"/>
                </a:solidFill>
              </a:rPr>
              <a:t>up to $4.35 million in incentive payments </a:t>
            </a:r>
            <a:r>
              <a:rPr lang="en-US" sz="1600" dirty="0">
                <a:solidFill>
                  <a:sysClr val="windowText" lastClr="000000"/>
                </a:solidFill>
              </a:rPr>
              <a:t>to home visiting agencies over 5 years as a reward for high-quality services  </a:t>
            </a:r>
          </a:p>
          <a:p>
            <a:pPr marL="285750" indent="-285750" algn="l">
              <a:buClr>
                <a:schemeClr val="accent1"/>
              </a:buClr>
              <a:buFont typeface="Arial" panose="020B0604020202020204" pitchFamily="34" charset="0"/>
              <a:buChar char="•"/>
            </a:pPr>
            <a:endParaRPr lang="en-US" sz="1600" dirty="0">
              <a:solidFill>
                <a:sysClr val="windowText" lastClr="000000"/>
              </a:solidFill>
            </a:endParaRPr>
          </a:p>
          <a:p>
            <a:pPr marL="285750" indent="-285750" algn="l">
              <a:buClr>
                <a:schemeClr val="accent1"/>
              </a:buClr>
              <a:buFont typeface="Arial" panose="020B0604020202020204" pitchFamily="34" charset="0"/>
              <a:buChar char="•"/>
            </a:pPr>
            <a:r>
              <a:rPr lang="en-US" sz="1600" dirty="0">
                <a:solidFill>
                  <a:sysClr val="windowText" lastClr="000000"/>
                </a:solidFill>
              </a:rPr>
              <a:t>The ORC will not only incentivize and reward performance but will drive </a:t>
            </a:r>
            <a:r>
              <a:rPr lang="en-US" sz="1600" b="1" dirty="0">
                <a:solidFill>
                  <a:sysClr val="windowText" lastClr="000000"/>
                </a:solidFill>
              </a:rPr>
              <a:t>higher-quality data </a:t>
            </a:r>
            <a:r>
              <a:rPr lang="en-US" sz="1600" dirty="0">
                <a:solidFill>
                  <a:sysClr val="windowText" lastClr="000000"/>
                </a:solidFill>
              </a:rPr>
              <a:t>and </a:t>
            </a:r>
            <a:r>
              <a:rPr lang="en-US" sz="1600" b="1" dirty="0">
                <a:solidFill>
                  <a:sysClr val="windowText" lastClr="000000"/>
                </a:solidFill>
              </a:rPr>
              <a:t>collaboration</a:t>
            </a:r>
            <a:r>
              <a:rPr lang="en-US" sz="1600" dirty="0">
                <a:solidFill>
                  <a:sysClr val="windowText" lastClr="000000"/>
                </a:solidFill>
              </a:rPr>
              <a:t> across funders, HVAs, and other stakeholders</a:t>
            </a:r>
          </a:p>
        </p:txBody>
      </p:sp>
      <p:sp>
        <p:nvSpPr>
          <p:cNvPr id="7" name="Rectangle 6">
            <a:extLst>
              <a:ext uri="{FF2B5EF4-FFF2-40B4-BE49-F238E27FC236}">
                <a16:creationId xmlns:a16="http://schemas.microsoft.com/office/drawing/2014/main" id="{3E116433-C1C4-3E1C-7F1C-8D3DA848346F}"/>
              </a:ext>
            </a:extLst>
          </p:cNvPr>
          <p:cNvSpPr/>
          <p:nvPr/>
        </p:nvSpPr>
        <p:spPr>
          <a:xfrm>
            <a:off x="4377864" y="2129761"/>
            <a:ext cx="3438144" cy="39400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gn="l">
              <a:buClr>
                <a:schemeClr val="accent1"/>
              </a:buClr>
              <a:buFont typeface="Arial" panose="020B0604020202020204" pitchFamily="34" charset="0"/>
              <a:buChar char="•"/>
            </a:pPr>
            <a:endParaRPr lang="en-US" sz="1600" dirty="0">
              <a:solidFill>
                <a:sysClr val="windowText" lastClr="000000"/>
              </a:solidFill>
            </a:endParaRPr>
          </a:p>
          <a:p>
            <a:pPr marL="285750" indent="-285750" algn="l">
              <a:buClr>
                <a:schemeClr val="accent1"/>
              </a:buClr>
              <a:buFont typeface="Arial" panose="020B0604020202020204" pitchFamily="34" charset="0"/>
              <a:buChar char="•"/>
            </a:pPr>
            <a:r>
              <a:rPr lang="en-US" sz="1600" dirty="0">
                <a:solidFill>
                  <a:sysClr val="windowText" lastClr="000000"/>
                </a:solidFill>
              </a:rPr>
              <a:t>CTF is supporting the development of a </a:t>
            </a:r>
            <a:r>
              <a:rPr lang="en-US" sz="1600" b="1" dirty="0">
                <a:solidFill>
                  <a:sysClr val="windowText" lastClr="000000"/>
                </a:solidFill>
              </a:rPr>
              <a:t>statewide referral system to increase access </a:t>
            </a:r>
            <a:r>
              <a:rPr lang="en-US" sz="1600" dirty="0">
                <a:solidFill>
                  <a:sysClr val="windowText" lastClr="000000"/>
                </a:solidFill>
              </a:rPr>
              <a:t>to high quality home visiting services </a:t>
            </a:r>
          </a:p>
          <a:p>
            <a:pPr marL="285750" indent="-285750" algn="l">
              <a:buClr>
                <a:schemeClr val="accent1"/>
              </a:buClr>
              <a:buFont typeface="Arial" panose="020B0604020202020204" pitchFamily="34" charset="0"/>
              <a:buChar char="•"/>
            </a:pPr>
            <a:endParaRPr lang="en-US" sz="1600" dirty="0">
              <a:solidFill>
                <a:sysClr val="windowText" lastClr="000000"/>
              </a:solidFill>
            </a:endParaRPr>
          </a:p>
          <a:p>
            <a:pPr marL="285750" indent="-285750" algn="l">
              <a:buClr>
                <a:schemeClr val="accent1"/>
              </a:buClr>
              <a:buFont typeface="Arial" panose="020B0604020202020204" pitchFamily="34" charset="0"/>
              <a:buChar char="•"/>
            </a:pPr>
            <a:r>
              <a:rPr lang="en-US" sz="1600" dirty="0">
                <a:solidFill>
                  <a:sysClr val="windowText" lastClr="000000"/>
                </a:solidFill>
              </a:rPr>
              <a:t>To </a:t>
            </a:r>
            <a:r>
              <a:rPr lang="en-US" sz="1600" b="1" dirty="0">
                <a:solidFill>
                  <a:sysClr val="windowText" lastClr="000000"/>
                </a:solidFill>
              </a:rPr>
              <a:t>increase prenatal enrollment rates</a:t>
            </a:r>
            <a:r>
              <a:rPr lang="en-US" sz="1600" dirty="0">
                <a:solidFill>
                  <a:sysClr val="windowText" lastClr="000000"/>
                </a:solidFill>
              </a:rPr>
              <a:t>, CTF is partnering with Medicaid Managed Care Organizations to generate prenatal referrals </a:t>
            </a:r>
          </a:p>
          <a:p>
            <a:pPr marL="285750" indent="-285750" algn="l">
              <a:buClr>
                <a:schemeClr val="accent1"/>
              </a:buClr>
              <a:buFont typeface="Arial" panose="020B0604020202020204" pitchFamily="34" charset="0"/>
              <a:buChar char="•"/>
            </a:pPr>
            <a:endParaRPr lang="en-US" sz="1600" dirty="0">
              <a:solidFill>
                <a:sysClr val="windowText" lastClr="000000"/>
              </a:solidFill>
            </a:endParaRPr>
          </a:p>
          <a:p>
            <a:pPr marL="285750" indent="-285750" algn="l">
              <a:buClr>
                <a:schemeClr val="accent1"/>
              </a:buClr>
              <a:buFont typeface="Arial" panose="020B0604020202020204" pitchFamily="34" charset="0"/>
              <a:buChar char="•"/>
            </a:pPr>
            <a:r>
              <a:rPr lang="en-US" sz="1600" b="1" dirty="0">
                <a:solidFill>
                  <a:sysClr val="windowText" lastClr="000000"/>
                </a:solidFill>
              </a:rPr>
              <a:t>Expand the provider network within CRIS </a:t>
            </a:r>
            <a:r>
              <a:rPr lang="en-US" sz="1600" dirty="0">
                <a:solidFill>
                  <a:sysClr val="windowText" lastClr="000000"/>
                </a:solidFill>
              </a:rPr>
              <a:t>to be inclusive of as many home visiting programs as possible across Missouri</a:t>
            </a:r>
          </a:p>
        </p:txBody>
      </p:sp>
      <p:sp>
        <p:nvSpPr>
          <p:cNvPr id="8" name="Rectangle 7">
            <a:extLst>
              <a:ext uri="{FF2B5EF4-FFF2-40B4-BE49-F238E27FC236}">
                <a16:creationId xmlns:a16="http://schemas.microsoft.com/office/drawing/2014/main" id="{712EA307-0602-D0B3-B9C3-F6460B8D38C0}"/>
              </a:ext>
            </a:extLst>
          </p:cNvPr>
          <p:cNvSpPr/>
          <p:nvPr/>
        </p:nvSpPr>
        <p:spPr>
          <a:xfrm>
            <a:off x="8133428" y="2129761"/>
            <a:ext cx="3436272" cy="39400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gn="l">
              <a:buClr>
                <a:schemeClr val="accent1"/>
              </a:buClr>
              <a:buFont typeface="Arial" panose="020B0604020202020204" pitchFamily="34" charset="0"/>
              <a:buChar char="•"/>
            </a:pPr>
            <a:endParaRPr lang="en-US" sz="1600" dirty="0">
              <a:solidFill>
                <a:sysClr val="windowText" lastClr="000000"/>
              </a:solidFill>
            </a:endParaRPr>
          </a:p>
          <a:p>
            <a:pPr marL="285750" indent="-285750" algn="l">
              <a:buClr>
                <a:schemeClr val="accent1"/>
              </a:buClr>
              <a:buFont typeface="Arial" panose="020B0604020202020204" pitchFamily="34" charset="0"/>
              <a:buChar char="•"/>
            </a:pPr>
            <a:r>
              <a:rPr lang="en-US" sz="1600" dirty="0">
                <a:solidFill>
                  <a:sysClr val="windowText" lastClr="000000"/>
                </a:solidFill>
              </a:rPr>
              <a:t>The ORC enables robust data collection </a:t>
            </a:r>
            <a:r>
              <a:rPr lang="en-US" sz="1600" b="1" dirty="0">
                <a:solidFill>
                  <a:sysClr val="windowText" lastClr="000000"/>
                </a:solidFill>
              </a:rPr>
              <a:t>generating Missouri-specific data</a:t>
            </a:r>
            <a:r>
              <a:rPr lang="en-US" sz="1600" dirty="0">
                <a:solidFill>
                  <a:sysClr val="windowText" lastClr="000000"/>
                </a:solidFill>
              </a:rPr>
              <a:t> on the performance of high-quality home visiting services </a:t>
            </a:r>
          </a:p>
          <a:p>
            <a:pPr marL="285750" indent="-285750" algn="l">
              <a:buClr>
                <a:schemeClr val="accent1"/>
              </a:buClr>
              <a:buFont typeface="Arial" panose="020B0604020202020204" pitchFamily="34" charset="0"/>
              <a:buChar char="•"/>
            </a:pPr>
            <a:endParaRPr lang="en-US" sz="1600" dirty="0">
              <a:solidFill>
                <a:sysClr val="windowText" lastClr="000000"/>
              </a:solidFill>
            </a:endParaRPr>
          </a:p>
          <a:p>
            <a:pPr marL="285750" indent="-285750" algn="l">
              <a:buClr>
                <a:schemeClr val="accent1"/>
              </a:buClr>
              <a:buFont typeface="Arial" panose="020B0604020202020204" pitchFamily="34" charset="0"/>
              <a:buChar char="•"/>
            </a:pPr>
            <a:r>
              <a:rPr lang="en-US" sz="1600" dirty="0">
                <a:solidFill>
                  <a:sysClr val="windowText" lastClr="000000"/>
                </a:solidFill>
              </a:rPr>
              <a:t>CTF is working with the University of Missouri to formally evaluate the impact of home visiting programs in MO, </a:t>
            </a:r>
            <a:r>
              <a:rPr lang="en-US" sz="1600" b="1" dirty="0">
                <a:solidFill>
                  <a:sysClr val="windowText" lastClr="000000"/>
                </a:solidFill>
              </a:rPr>
              <a:t>contributing to the evidence base</a:t>
            </a:r>
            <a:r>
              <a:rPr lang="en-US" sz="1600" dirty="0">
                <a:solidFill>
                  <a:sysClr val="windowText" lastClr="000000"/>
                </a:solidFill>
              </a:rPr>
              <a:t> for upstream strategies that generate social and fiscal benefits for a range of stakeholders</a:t>
            </a:r>
          </a:p>
        </p:txBody>
      </p:sp>
      <p:sp>
        <p:nvSpPr>
          <p:cNvPr id="12" name="Rectangle 11">
            <a:extLst>
              <a:ext uri="{FF2B5EF4-FFF2-40B4-BE49-F238E27FC236}">
                <a16:creationId xmlns:a16="http://schemas.microsoft.com/office/drawing/2014/main" id="{33E553E0-D4C5-9FB5-005A-F40DA91FB08A}"/>
              </a:ext>
            </a:extLst>
          </p:cNvPr>
          <p:cNvSpPr/>
          <p:nvPr/>
        </p:nvSpPr>
        <p:spPr>
          <a:xfrm>
            <a:off x="619125" y="1540514"/>
            <a:ext cx="3438144" cy="5775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accent1"/>
              </a:buClr>
            </a:pPr>
            <a:r>
              <a:rPr lang="en-US" sz="1600" b="1" dirty="0">
                <a:solidFill>
                  <a:schemeClr val="bg1"/>
                </a:solidFill>
              </a:rPr>
              <a:t>Outcomes Rate Card (ORC)</a:t>
            </a:r>
          </a:p>
        </p:txBody>
      </p:sp>
      <p:sp>
        <p:nvSpPr>
          <p:cNvPr id="9" name="Oval 8">
            <a:extLst>
              <a:ext uri="{FF2B5EF4-FFF2-40B4-BE49-F238E27FC236}">
                <a16:creationId xmlns:a16="http://schemas.microsoft.com/office/drawing/2014/main" id="{8FF5CAEC-413F-88F9-2DF9-7B49A384AF6D}"/>
              </a:ext>
            </a:extLst>
          </p:cNvPr>
          <p:cNvSpPr/>
          <p:nvPr/>
        </p:nvSpPr>
        <p:spPr>
          <a:xfrm>
            <a:off x="383646" y="1431914"/>
            <a:ext cx="495300" cy="51737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accent1"/>
              </a:buClr>
            </a:pPr>
            <a:r>
              <a:rPr lang="en-US" sz="1600" b="1" dirty="0">
                <a:solidFill>
                  <a:schemeClr val="bg1"/>
                </a:solidFill>
              </a:rPr>
              <a:t>1</a:t>
            </a:r>
          </a:p>
        </p:txBody>
      </p:sp>
      <p:sp>
        <p:nvSpPr>
          <p:cNvPr id="13" name="Rectangle 12">
            <a:extLst>
              <a:ext uri="{FF2B5EF4-FFF2-40B4-BE49-F238E27FC236}">
                <a16:creationId xmlns:a16="http://schemas.microsoft.com/office/drawing/2014/main" id="{4E1EED78-F78A-CAB4-5180-53116A893E05}"/>
              </a:ext>
            </a:extLst>
          </p:cNvPr>
          <p:cNvSpPr/>
          <p:nvPr/>
        </p:nvSpPr>
        <p:spPr>
          <a:xfrm>
            <a:off x="4369924" y="1538905"/>
            <a:ext cx="3438144" cy="5775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accent1"/>
              </a:buClr>
            </a:pPr>
            <a:r>
              <a:rPr lang="en-US" sz="1600" b="1" dirty="0">
                <a:solidFill>
                  <a:schemeClr val="bg1"/>
                </a:solidFill>
              </a:rPr>
              <a:t>Statewide Coordinated Referral </a:t>
            </a:r>
            <a:br>
              <a:rPr lang="en-US" sz="1600" b="1" dirty="0">
                <a:solidFill>
                  <a:schemeClr val="bg1"/>
                </a:solidFill>
              </a:rPr>
            </a:br>
            <a:r>
              <a:rPr lang="en-US" sz="1600" b="1" dirty="0">
                <a:solidFill>
                  <a:schemeClr val="bg1"/>
                </a:solidFill>
              </a:rPr>
              <a:t>and Intake System</a:t>
            </a:r>
          </a:p>
        </p:txBody>
      </p:sp>
      <p:sp>
        <p:nvSpPr>
          <p:cNvPr id="11" name="Oval 10">
            <a:extLst>
              <a:ext uri="{FF2B5EF4-FFF2-40B4-BE49-F238E27FC236}">
                <a16:creationId xmlns:a16="http://schemas.microsoft.com/office/drawing/2014/main" id="{FB40958F-DFC8-3692-C2CD-E8D6924F7BE3}"/>
              </a:ext>
            </a:extLst>
          </p:cNvPr>
          <p:cNvSpPr/>
          <p:nvPr/>
        </p:nvSpPr>
        <p:spPr>
          <a:xfrm>
            <a:off x="4117411" y="1431915"/>
            <a:ext cx="495300" cy="51737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accent1"/>
              </a:buClr>
            </a:pPr>
            <a:r>
              <a:rPr lang="en-US" sz="1600" b="1" dirty="0">
                <a:solidFill>
                  <a:schemeClr val="bg1"/>
                </a:solidFill>
              </a:rPr>
              <a:t>2</a:t>
            </a:r>
          </a:p>
        </p:txBody>
      </p:sp>
      <p:sp>
        <p:nvSpPr>
          <p:cNvPr id="14" name="Rectangle 13">
            <a:extLst>
              <a:ext uri="{FF2B5EF4-FFF2-40B4-BE49-F238E27FC236}">
                <a16:creationId xmlns:a16="http://schemas.microsoft.com/office/drawing/2014/main" id="{9F5F917F-21CA-4880-A93A-6EAA30D810A3}"/>
              </a:ext>
            </a:extLst>
          </p:cNvPr>
          <p:cNvSpPr/>
          <p:nvPr/>
        </p:nvSpPr>
        <p:spPr>
          <a:xfrm>
            <a:off x="8120723" y="1538904"/>
            <a:ext cx="3438144" cy="5775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accent1"/>
              </a:buClr>
            </a:pPr>
            <a:r>
              <a:rPr lang="en-US" sz="1600" b="1" dirty="0">
                <a:solidFill>
                  <a:schemeClr val="bg1"/>
                </a:solidFill>
              </a:rPr>
              <a:t> Home Visiting Evaluation</a:t>
            </a:r>
          </a:p>
        </p:txBody>
      </p:sp>
      <p:sp>
        <p:nvSpPr>
          <p:cNvPr id="10" name="Oval 9">
            <a:extLst>
              <a:ext uri="{FF2B5EF4-FFF2-40B4-BE49-F238E27FC236}">
                <a16:creationId xmlns:a16="http://schemas.microsoft.com/office/drawing/2014/main" id="{F495E83A-A12F-9692-EA29-A811227FD492}"/>
              </a:ext>
            </a:extLst>
          </p:cNvPr>
          <p:cNvSpPr/>
          <p:nvPr/>
        </p:nvSpPr>
        <p:spPr>
          <a:xfrm>
            <a:off x="7884474" y="1431915"/>
            <a:ext cx="495300" cy="51737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accent1"/>
              </a:buClr>
            </a:pPr>
            <a:r>
              <a:rPr lang="en-US" sz="1600" b="1" dirty="0">
                <a:solidFill>
                  <a:schemeClr val="bg1"/>
                </a:solidFill>
              </a:rPr>
              <a:t>3</a:t>
            </a:r>
          </a:p>
        </p:txBody>
      </p:sp>
    </p:spTree>
    <p:extLst>
      <p:ext uri="{BB962C8B-B14F-4D97-AF65-F5344CB8AC3E}">
        <p14:creationId xmlns:p14="http://schemas.microsoft.com/office/powerpoint/2010/main" val="1382856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2AA9C-67B3-C33D-B886-1FC67A6AA017}"/>
              </a:ext>
            </a:extLst>
          </p:cNvPr>
          <p:cNvSpPr>
            <a:spLocks noGrp="1"/>
          </p:cNvSpPr>
          <p:nvPr>
            <p:ph type="title"/>
          </p:nvPr>
        </p:nvSpPr>
        <p:spPr>
          <a:xfrm>
            <a:off x="962711" y="2835547"/>
            <a:ext cx="5600701" cy="1042702"/>
          </a:xfrm>
        </p:spPr>
        <p:txBody>
          <a:bodyPr>
            <a:normAutofit fontScale="90000"/>
          </a:bodyPr>
          <a:lstStyle/>
          <a:p>
            <a:r>
              <a:rPr lang="en-US" dirty="0"/>
              <a:t>2. Preliminary Implementation Phase Updates</a:t>
            </a:r>
          </a:p>
        </p:txBody>
      </p:sp>
      <p:pic>
        <p:nvPicPr>
          <p:cNvPr id="3" name="Picture 2" descr="Children&amp;#39;s Trust Fund of Missouri | Missouri&amp;#39;s Foundation for Child Abuse  Prevention">
            <a:extLst>
              <a:ext uri="{FF2B5EF4-FFF2-40B4-BE49-F238E27FC236}">
                <a16:creationId xmlns:a16="http://schemas.microsoft.com/office/drawing/2014/main" id="{23260EB1-5B84-9470-184E-385318DC0F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8556" y="5982123"/>
            <a:ext cx="3795907" cy="698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21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ildren&amp;#39;s Trust Fund of Missouri | Missouri&amp;#39;s Foundation for Child Abuse  Prevention">
            <a:extLst>
              <a:ext uri="{FF2B5EF4-FFF2-40B4-BE49-F238E27FC236}">
                <a16:creationId xmlns:a16="http://schemas.microsoft.com/office/drawing/2014/main" id="{C46A2224-1231-45C3-CFC0-FFD3D330A1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8556" y="5970972"/>
            <a:ext cx="3795907" cy="69876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84B0F5B-9157-17E5-AE77-ACD96EB22761}"/>
              </a:ext>
            </a:extLst>
          </p:cNvPr>
          <p:cNvSpPr>
            <a:spLocks noGrp="1"/>
          </p:cNvSpPr>
          <p:nvPr>
            <p:ph type="title"/>
          </p:nvPr>
        </p:nvSpPr>
        <p:spPr/>
        <p:txBody>
          <a:bodyPr>
            <a:normAutofit/>
          </a:bodyPr>
          <a:lstStyle/>
          <a:p>
            <a:r>
              <a:rPr lang="en-US" dirty="0"/>
              <a:t>Building out the full implementation phase of the ORC</a:t>
            </a:r>
          </a:p>
        </p:txBody>
      </p:sp>
      <p:sp>
        <p:nvSpPr>
          <p:cNvPr id="12" name="Text Placeholder 11">
            <a:extLst>
              <a:ext uri="{FF2B5EF4-FFF2-40B4-BE49-F238E27FC236}">
                <a16:creationId xmlns:a16="http://schemas.microsoft.com/office/drawing/2014/main" id="{C0F60217-33F1-B325-703C-BFBAB59B3A0B}"/>
              </a:ext>
            </a:extLst>
          </p:cNvPr>
          <p:cNvSpPr>
            <a:spLocks noGrp="1"/>
          </p:cNvSpPr>
          <p:nvPr>
            <p:ph type="body" sz="half" idx="14"/>
          </p:nvPr>
        </p:nvSpPr>
        <p:spPr/>
        <p:txBody>
          <a:bodyPr/>
          <a:lstStyle/>
          <a:p>
            <a:endParaRPr lang="en-US" dirty="0"/>
          </a:p>
        </p:txBody>
      </p:sp>
      <p:graphicFrame>
        <p:nvGraphicFramePr>
          <p:cNvPr id="4" name="Table 5">
            <a:extLst>
              <a:ext uri="{FF2B5EF4-FFF2-40B4-BE49-F238E27FC236}">
                <a16:creationId xmlns:a16="http://schemas.microsoft.com/office/drawing/2014/main" id="{959E4E93-572E-923C-C789-DE21DB55910B}"/>
              </a:ext>
            </a:extLst>
          </p:cNvPr>
          <p:cNvGraphicFramePr/>
          <p:nvPr>
            <p:extLst>
              <p:ext uri="{D42A27DB-BD31-4B8C-83A1-F6EECF244321}">
                <p14:modId xmlns:p14="http://schemas.microsoft.com/office/powerpoint/2010/main" val="1111569849"/>
              </p:ext>
            </p:extLst>
          </p:nvPr>
        </p:nvGraphicFramePr>
        <p:xfrm>
          <a:off x="511842" y="1039923"/>
          <a:ext cx="11305688" cy="4983480"/>
        </p:xfrm>
        <a:graphic>
          <a:graphicData uri="http://schemas.openxmlformats.org/drawingml/2006/table">
            <a:tbl>
              <a:tblPr firstRow="1" bandRow="1">
                <a:tableStyleId>{5C22544A-7EE6-4342-B048-85BDC9FD1C3A}</a:tableStyleId>
              </a:tblPr>
              <a:tblGrid>
                <a:gridCol w="334782">
                  <a:extLst>
                    <a:ext uri="{9D8B030D-6E8A-4147-A177-3AD203B41FA5}">
                      <a16:colId xmlns:a16="http://schemas.microsoft.com/office/drawing/2014/main" val="439758832"/>
                    </a:ext>
                  </a:extLst>
                </a:gridCol>
                <a:gridCol w="4704986">
                  <a:extLst>
                    <a:ext uri="{9D8B030D-6E8A-4147-A177-3AD203B41FA5}">
                      <a16:colId xmlns:a16="http://schemas.microsoft.com/office/drawing/2014/main" val="1810250068"/>
                    </a:ext>
                  </a:extLst>
                </a:gridCol>
                <a:gridCol w="253893">
                  <a:extLst>
                    <a:ext uri="{9D8B030D-6E8A-4147-A177-3AD203B41FA5}">
                      <a16:colId xmlns:a16="http://schemas.microsoft.com/office/drawing/2014/main" val="266192937"/>
                    </a:ext>
                  </a:extLst>
                </a:gridCol>
                <a:gridCol w="6012027">
                  <a:extLst>
                    <a:ext uri="{9D8B030D-6E8A-4147-A177-3AD203B41FA5}">
                      <a16:colId xmlns:a16="http://schemas.microsoft.com/office/drawing/2014/main" val="3773273238"/>
                    </a:ext>
                  </a:extLst>
                </a:gridCol>
              </a:tblGrid>
              <a:tr h="0">
                <a:tc>
                  <a:txBody>
                    <a:bodyPr/>
                    <a:lstStyle/>
                    <a:p>
                      <a:pPr algn="ctr"/>
                      <a:endParaRPr lang="en-US" sz="100" dirty="0">
                        <a:solidFill>
                          <a:schemeClr val="accent3"/>
                        </a:solidFill>
                      </a:endParaRPr>
                    </a:p>
                  </a:txBody>
                  <a:tcP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u="sng" dirty="0">
                          <a:solidFill>
                            <a:schemeClr val="accent3"/>
                          </a:solidFill>
                        </a:rPr>
                        <a:t>Background: Where We’ve Been  </a:t>
                      </a:r>
                    </a:p>
                  </a:txBody>
                  <a:tcPr>
                    <a:lnL w="12700" cmpd="sng">
                      <a:noFill/>
                    </a:lnL>
                    <a:lnR w="12700" cmpd="sng">
                      <a:noFill/>
                    </a:lnR>
                    <a:lnB w="28575" cap="flat" cmpd="sng" algn="ctr">
                      <a:noFill/>
                      <a:prstDash val="solid"/>
                      <a:round/>
                      <a:headEnd type="none" w="med" len="med"/>
                      <a:tailEnd type="none" w="med" len="med"/>
                    </a:lnB>
                    <a:noFill/>
                  </a:tcPr>
                </a:tc>
                <a:tc>
                  <a:txBody>
                    <a:bodyPr/>
                    <a:lstStyle/>
                    <a:p>
                      <a:pPr algn="ctr"/>
                      <a:endParaRPr lang="en-US" dirty="0">
                        <a:solidFill>
                          <a:schemeClr val="accent3"/>
                        </a:solidFill>
                      </a:endParaRPr>
                    </a:p>
                  </a:txBody>
                  <a:tcP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u="sng" dirty="0">
                          <a:solidFill>
                            <a:schemeClr val="accent3"/>
                          </a:solidFill>
                        </a:rPr>
                        <a:t>What We Are Doing Now</a:t>
                      </a:r>
                    </a:p>
                  </a:txBody>
                  <a:tcPr>
                    <a:lnL w="12700" cmpd="sng">
                      <a:noFill/>
                    </a:lnL>
                    <a:lnB w="28575" cap="flat" cmpd="sng" algn="ctr">
                      <a:noFill/>
                      <a:prstDash val="solid"/>
                      <a:round/>
                      <a:headEnd type="none" w="med" len="med"/>
                      <a:tailEnd type="none" w="med" len="med"/>
                    </a:lnB>
                    <a:solidFill>
                      <a:schemeClr val="bg2"/>
                    </a:solidFill>
                  </a:tcPr>
                </a:tc>
                <a:extLst>
                  <a:ext uri="{0D108BD9-81ED-4DB2-BD59-A6C34878D82A}">
                    <a16:rowId xmlns:a16="http://schemas.microsoft.com/office/drawing/2014/main" val="1972686040"/>
                  </a:ext>
                </a:extLst>
              </a:tr>
              <a:tr h="4267669">
                <a:tc>
                  <a:txBody>
                    <a:bodyPr/>
                    <a:lstStyle/>
                    <a:p>
                      <a:endParaRPr lang="en-US" dirty="0">
                        <a:solidFill>
                          <a:schemeClr val="bg1"/>
                        </a:solidFill>
                      </a:endParaRPr>
                    </a:p>
                  </a:txBody>
                  <a:tcPr>
                    <a:lnL w="12700" cmpd="sng">
                      <a:noFill/>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dirty="0">
                          <a:solidFill>
                            <a:schemeClr val="tx1"/>
                          </a:solidFill>
                        </a:rPr>
                        <a:t>In January &amp; February 2023, CTF launched the preliminary implementation phase of the Statewide Outcomes Rate Card aimed to onboard providers into the rate card and data collection system, initiate prenatal program enrollment, and begin incentive payments.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dirty="0">
                          <a:solidFill>
                            <a:schemeClr val="tx1"/>
                          </a:solidFill>
                        </a:rPr>
                        <a:t> Since the launch of the preliminary implementation phase…</a:t>
                      </a: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b="0" dirty="0">
                          <a:solidFill>
                            <a:schemeClr val="tx1"/>
                          </a:solidFill>
                        </a:rPr>
                        <a:t>CTF executed ORC contracts with 26 HVAs</a:t>
                      </a: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b="0" dirty="0" smtClean="0">
                          <a:solidFill>
                            <a:schemeClr val="tx1"/>
                          </a:solidFill>
                        </a:rPr>
                        <a:t>20 </a:t>
                      </a:r>
                      <a:r>
                        <a:rPr lang="en-US" sz="1600" b="0" dirty="0">
                          <a:solidFill>
                            <a:schemeClr val="tx1"/>
                          </a:solidFill>
                        </a:rPr>
                        <a:t>HVAs completed ORC onboarding activities amounting to a total of </a:t>
                      </a:r>
                      <a:r>
                        <a:rPr lang="en-US" sz="1600" b="0" dirty="0" smtClean="0">
                          <a:solidFill>
                            <a:schemeClr val="tx1"/>
                          </a:solidFill>
                        </a:rPr>
                        <a:t>$76,080.00 in incentive payments</a:t>
                      </a:r>
                      <a:endParaRPr lang="en-US" sz="1600" b="0" dirty="0">
                        <a:solidFill>
                          <a:schemeClr val="tx1"/>
                        </a:solidFill>
                      </a:endParaRP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b="0" dirty="0">
                          <a:solidFill>
                            <a:schemeClr val="tx1"/>
                          </a:solidFill>
                        </a:rPr>
                        <a:t>8 HVAs submitted Q3 ORC data amounting to a total of $27,109 in incentive payments</a:t>
                      </a: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b="0" dirty="0" smtClean="0">
                          <a:solidFill>
                            <a:schemeClr val="tx1"/>
                          </a:solidFill>
                        </a:rPr>
                        <a:t>10 </a:t>
                      </a:r>
                      <a:r>
                        <a:rPr lang="en-US" sz="1600" b="0" dirty="0">
                          <a:solidFill>
                            <a:schemeClr val="tx1"/>
                          </a:solidFill>
                        </a:rPr>
                        <a:t>HVAs have newly joined one of the four CRIS networks contributing to the expansion of the CRIS network </a:t>
                      </a:r>
                    </a:p>
                  </a:txBody>
                  <a:tcPr>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mpd="sng">
                      <a:noFill/>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dirty="0">
                          <a:solidFill>
                            <a:schemeClr val="tx1"/>
                          </a:solidFill>
                        </a:rPr>
                        <a:t>Over the last few months CTF…</a:t>
                      </a: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dirty="0">
                          <a:solidFill>
                            <a:schemeClr val="tx1"/>
                          </a:solidFill>
                        </a:rPr>
                        <a:t>Selected the full set of ORC metrics for the full implementation phase</a:t>
                      </a: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dirty="0">
                          <a:solidFill>
                            <a:schemeClr val="tx1"/>
                          </a:solidFill>
                        </a:rPr>
                        <a:t>Determining associated prices for the full set of ORC metric  </a:t>
                      </a: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dirty="0">
                          <a:solidFill>
                            <a:schemeClr val="tx1"/>
                          </a:solidFill>
                        </a:rPr>
                        <a:t>Is finalizing the updated REDCap reporting feature which will be inclusive of the full set of ORC metrics </a:t>
                      </a: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dirty="0">
                          <a:solidFill>
                            <a:schemeClr val="tx1"/>
                          </a:solidFill>
                        </a:rPr>
                        <a:t>Is preparing contract amendments for each of the existing ORC contracts to be inclusive of the full set of ORC metrics and associated pricing </a:t>
                      </a: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dirty="0">
                          <a:solidFill>
                            <a:schemeClr val="tx1"/>
                          </a:solidFill>
                        </a:rPr>
                        <a:t>Continues to engage providers in completing the onboarding process prior to the end of FY </a:t>
                      </a:r>
                      <a:r>
                        <a:rPr lang="en-US" sz="1600" dirty="0" smtClean="0">
                          <a:solidFill>
                            <a:schemeClr val="tx1"/>
                          </a:solidFill>
                        </a:rPr>
                        <a:t>23</a:t>
                      </a:r>
                    </a:p>
                  </a:txBody>
                  <a:tcPr>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70512636"/>
                  </a:ext>
                </a:extLst>
              </a:tr>
            </a:tbl>
          </a:graphicData>
        </a:graphic>
      </p:graphicFrame>
    </p:spTree>
    <p:extLst>
      <p:ext uri="{BB962C8B-B14F-4D97-AF65-F5344CB8AC3E}">
        <p14:creationId xmlns:p14="http://schemas.microsoft.com/office/powerpoint/2010/main" val="1358649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0418A38-B97B-3C6A-F7A6-CB25360903A6}"/>
              </a:ext>
            </a:extLst>
          </p:cNvPr>
          <p:cNvSpPr>
            <a:spLocks noGrp="1"/>
          </p:cNvSpPr>
          <p:nvPr>
            <p:ph type="title"/>
          </p:nvPr>
        </p:nvSpPr>
        <p:spPr/>
        <p:txBody>
          <a:bodyPr>
            <a:normAutofit fontScale="90000"/>
          </a:bodyPr>
          <a:lstStyle/>
          <a:p>
            <a:r>
              <a:rPr lang="en-US" dirty="0">
                <a:solidFill>
                  <a:schemeClr val="accent2"/>
                </a:solidFill>
              </a:rPr>
              <a:t>3. Full Implementation Phase Metrics, Definitions and, Pricing</a:t>
            </a:r>
          </a:p>
        </p:txBody>
      </p:sp>
      <p:pic>
        <p:nvPicPr>
          <p:cNvPr id="2" name="Picture 1" descr="Children&amp;#39;s Trust Fund of Missouri | Missouri&amp;#39;s Foundation for Child Abuse  Prevention">
            <a:extLst>
              <a:ext uri="{FF2B5EF4-FFF2-40B4-BE49-F238E27FC236}">
                <a16:creationId xmlns:a16="http://schemas.microsoft.com/office/drawing/2014/main" id="{0E2C93FF-B255-6B64-4E61-EB7B54AE01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8556" y="5982123"/>
            <a:ext cx="3795907" cy="698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4190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Custom 15">
      <a:dk1>
        <a:srgbClr val="000000"/>
      </a:dk1>
      <a:lt1>
        <a:srgbClr val="FFFFFF"/>
      </a:lt1>
      <a:dk2>
        <a:srgbClr val="004D71"/>
      </a:dk2>
      <a:lt2>
        <a:srgbClr val="E1FBFF"/>
      </a:lt2>
      <a:accent1>
        <a:srgbClr val="00ABC8"/>
      </a:accent1>
      <a:accent2>
        <a:srgbClr val="853C76"/>
      </a:accent2>
      <a:accent3>
        <a:srgbClr val="004D71"/>
      </a:accent3>
      <a:accent4>
        <a:srgbClr val="FF5959"/>
      </a:accent4>
      <a:accent5>
        <a:srgbClr val="F9B645"/>
      </a:accent5>
      <a:accent6>
        <a:srgbClr val="EBEBEB"/>
      </a:accent6>
      <a:hlink>
        <a:srgbClr val="00ABC8"/>
      </a:hlink>
      <a:folHlink>
        <a:srgbClr val="853C7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t"/>
      <a:lstStyle>
        <a:defPPr marL="285750" indent="-285750" algn="l">
          <a:buClr>
            <a:schemeClr val="accent1"/>
          </a:buClr>
          <a:buFont typeface="Wingdings" panose="05000000000000000000" pitchFamily="2" charset="2"/>
          <a:buChar char="§"/>
          <a:defRPr sz="1600" dirty="0" err="1"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marL="168275" indent="-168275" algn="l">
          <a:buClr>
            <a:schemeClr val="accent1"/>
          </a:buClr>
          <a:buFont typeface="Wingdings" panose="05000000000000000000" pitchFamily="2" charset="2"/>
          <a:buChar char="§"/>
          <a:defRPr sz="1600" dirty="0"/>
        </a:defPPr>
      </a:lstStyle>
    </a:txDef>
  </a:objectDefaults>
  <a:extraClrSchemeLst/>
  <a:extLst>
    <a:ext uri="{05A4C25C-085E-4340-85A3-A5531E510DB2}">
      <thm15:themeFamily xmlns:thm15="http://schemas.microsoft.com/office/thememl/2012/main" name="PowerPoint Template last updated 20210806" id="{EA5A2A70-851D-44A2-8026-E17905FB63AB}" vid="{91E6DD2E-C2D4-4FF3-8E35-2EF026C50B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34000</TotalTime>
  <Words>4951</Words>
  <Application>Microsoft Office PowerPoint</Application>
  <PresentationFormat>Widescreen</PresentationFormat>
  <Paragraphs>479</Paragraphs>
  <Slides>36</Slides>
  <Notes>18</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6" baseType="lpstr">
      <vt:lpstr>Arial</vt:lpstr>
      <vt:lpstr>Calibri</vt:lpstr>
      <vt:lpstr>Calibri Light</vt:lpstr>
      <vt:lpstr>Cambria</vt:lpstr>
      <vt:lpstr>Gill Sans</vt:lpstr>
      <vt:lpstr>Times New Roman</vt:lpstr>
      <vt:lpstr>Verdana</vt:lpstr>
      <vt:lpstr>Wingdings</vt:lpstr>
      <vt:lpstr>Office Theme</vt:lpstr>
      <vt:lpstr>think-cell Slide</vt:lpstr>
      <vt:lpstr>Children’s Trust Fund Home Visiting Rate Card</vt:lpstr>
      <vt:lpstr>PowerPoint Presentation</vt:lpstr>
      <vt:lpstr>Goals for today</vt:lpstr>
      <vt:lpstr>1. Introduction &amp; Background</vt:lpstr>
      <vt:lpstr>Statewide Home Visiting Outcomes Rate Card</vt:lpstr>
      <vt:lpstr>Core components of ctf’s statewide home visiting initiative </vt:lpstr>
      <vt:lpstr>2. Preliminary Implementation Phase Updates</vt:lpstr>
      <vt:lpstr>Building out the full implementation phase of the ORC</vt:lpstr>
      <vt:lpstr>3. Full Implementation Phase Metrics, Definitions and, Pricing</vt:lpstr>
      <vt:lpstr>Full implementation phase Launch</vt:lpstr>
      <vt:lpstr>Full implementation Phase metrics: Home visiting participation</vt:lpstr>
      <vt:lpstr>Full implementation phase metrics: Child &amp; Family Well-being</vt:lpstr>
      <vt:lpstr>Full implementation phase metrics: School readiness </vt:lpstr>
      <vt:lpstr>Full implementation Phase: ORC Metrics and linked outcomes</vt:lpstr>
      <vt:lpstr>Pricing formula Overview  </vt:lpstr>
      <vt:lpstr>Full implementation phase: ORC metric Pricing  </vt:lpstr>
      <vt:lpstr>Statewide ORC in practice </vt:lpstr>
      <vt:lpstr>ORC reporting and incentive payment details</vt:lpstr>
      <vt:lpstr>4. Contract Amendment Details </vt:lpstr>
      <vt:lpstr>Next Steps: ORC Application and contracting details</vt:lpstr>
      <vt:lpstr>6. Q&amp;A</vt:lpstr>
      <vt:lpstr>Appendix</vt:lpstr>
      <vt:lpstr>Overview: What Is an Outcomes Rate Card?</vt:lpstr>
      <vt:lpstr>What is an outcomes rate card (ORC)?</vt:lpstr>
      <vt:lpstr>How does an ORC work?</vt:lpstr>
      <vt:lpstr>Statewide Home Visiting Outcomes Rate Card Overview</vt:lpstr>
      <vt:lpstr>Where We started: enhancing home visiting in Missouri</vt:lpstr>
      <vt:lpstr>Building an ideal hv system in Missouri</vt:lpstr>
      <vt:lpstr>Phased implementation approach</vt:lpstr>
      <vt:lpstr>Working timeline </vt:lpstr>
      <vt:lpstr>Priority enrollment populations </vt:lpstr>
      <vt:lpstr>Ongoing ORC Enrollment metrics and definitions</vt:lpstr>
      <vt:lpstr>Coordinated referral and intake system (CRIS) </vt:lpstr>
      <vt:lpstr>Statewide home visiting ORC Provider Eligibility Criteria</vt:lpstr>
      <vt:lpstr>ORC participation requirements</vt:lpstr>
      <vt:lpstr>ABOUT Social finance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 CTF Home Visiting Rate Card</dc:title>
  <dc:creator>Nicolina Kozak</dc:creator>
  <cp:lastModifiedBy>Goins, Tara</cp:lastModifiedBy>
  <cp:revision>439</cp:revision>
  <cp:lastPrinted>2023-04-19T17:18:22Z</cp:lastPrinted>
  <dcterms:created xsi:type="dcterms:W3CDTF">2022-01-06T15:05:15Z</dcterms:created>
  <dcterms:modified xsi:type="dcterms:W3CDTF">2023-05-12T19:31:24Z</dcterms:modified>
</cp:coreProperties>
</file>