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Intro Rust" charset="1" panose="00000500000000000000"/>
      <p:regular r:id="rId20"/>
    </p:embeddedFont>
    <p:embeddedFont>
      <p:font typeface="Helvetica World Bold Italics" charset="1" panose="020B0800040000090004"/>
      <p:regular r:id="rId21"/>
    </p:embeddedFont>
    <p:embeddedFont>
      <p:font typeface="Arial" charset="1" panose="020B0502020202020204"/>
      <p:regular r:id="rId22"/>
    </p:embeddedFont>
    <p:embeddedFont>
      <p:font typeface="Arial Bold" charset="1" panose="020B0802020202020204"/>
      <p:regular r:id="rId23"/>
    </p:embeddedFont>
    <p:embeddedFont>
      <p:font typeface="Canva Sans Bold" charset="1" panose="020B0803030501040103"/>
      <p:regular r:id="rId24"/>
    </p:embeddedFont>
    <p:embeddedFont>
      <p:font typeface="Canva Sans" charset="1" panose="020B0503030501040103"/>
      <p:regular r:id="rId25"/>
    </p:embeddedFont>
    <p:embeddedFont>
      <p:font typeface="Helvetica World Italics" charset="1" panose="020B0500040000090004"/>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14.png" Type="http://schemas.openxmlformats.org/officeDocument/2006/relationships/image"/><Relationship Id="rId13" Target="../media/image15.png" Type="http://schemas.openxmlformats.org/officeDocument/2006/relationships/image"/><Relationship Id="rId14" Target="../media/image16.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9.jpeg" Type="http://schemas.openxmlformats.org/officeDocument/2006/relationships/image"/><Relationship Id="rId5" Target="../media/image10.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png" Type="http://schemas.openxmlformats.org/officeDocument/2006/relationships/image"/><Relationship Id="rId12" Target="../media/image16.svg" Type="http://schemas.openxmlformats.org/officeDocument/2006/relationships/image"/><Relationship Id="rId13" Target="../media/image30.jpeg" Type="http://schemas.openxmlformats.org/officeDocument/2006/relationships/image"/><Relationship Id="rId14" Target="../media/image1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png" Type="http://schemas.openxmlformats.org/officeDocument/2006/relationships/image"/><Relationship Id="rId12" Target="../media/image16.svg" Type="http://schemas.openxmlformats.org/officeDocument/2006/relationships/image"/><Relationship Id="rId13" Target="../media/image31.jpeg" Type="http://schemas.openxmlformats.org/officeDocument/2006/relationships/image"/><Relationship Id="rId14" Target="../media/image1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png" Type="http://schemas.openxmlformats.org/officeDocument/2006/relationships/image"/><Relationship Id="rId12" Target="../media/image16.svg" Type="http://schemas.openxmlformats.org/officeDocument/2006/relationships/image"/><Relationship Id="rId13" Target="../media/image32.jpeg" Type="http://schemas.openxmlformats.org/officeDocument/2006/relationships/image"/><Relationship Id="rId14" Target="../media/image1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png" Type="http://schemas.openxmlformats.org/officeDocument/2006/relationships/image"/><Relationship Id="rId12" Target="../media/image16.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jpeg" Type="http://schemas.openxmlformats.org/officeDocument/2006/relationships/image"/><Relationship Id="rId11" Target="../media/VAGYLKkwkx0.mp4" Type="http://schemas.openxmlformats.org/officeDocument/2006/relationships/video"/><Relationship Id="rId12" Target="../media/VAGYLKkwkx0.mp4" Type="http://schemas.microsoft.com/office/2007/relationships/media"/><Relationship Id="rId13" Target="../media/image1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jpeg" Type="http://schemas.openxmlformats.org/officeDocument/2006/relationships/image"/><Relationship Id="rId11" Target="../media/image10.png" Type="http://schemas.openxmlformats.org/officeDocument/2006/relationships/image"/><Relationship Id="rId12" Target="../media/image14.png" Type="http://schemas.openxmlformats.org/officeDocument/2006/relationships/image"/><Relationship Id="rId13" Target="../media/image15.png" Type="http://schemas.openxmlformats.org/officeDocument/2006/relationships/image"/><Relationship Id="rId14" Target="../media/image16.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7.png" Type="http://schemas.openxmlformats.org/officeDocument/2006/relationships/image"/><Relationship Id="rId12" Target="../media/image14.png" Type="http://schemas.openxmlformats.org/officeDocument/2006/relationships/image"/><Relationship Id="rId13" Target="../media/image15.png" Type="http://schemas.openxmlformats.org/officeDocument/2006/relationships/image"/><Relationship Id="rId14" Target="../media/image16.svg" Type="http://schemas.openxmlformats.org/officeDocument/2006/relationships/image"/><Relationship Id="rId15" Target="../media/image18.png" Type="http://schemas.openxmlformats.org/officeDocument/2006/relationships/image"/><Relationship Id="rId16" Target="../media/image19.svg" Type="http://schemas.openxmlformats.org/officeDocument/2006/relationships/image"/><Relationship Id="rId17" Target="../media/image20.png" Type="http://schemas.openxmlformats.org/officeDocument/2006/relationships/image"/><Relationship Id="rId18" Target="../media/image21.svg" Type="http://schemas.openxmlformats.org/officeDocument/2006/relationships/image"/><Relationship Id="rId19" Target="../media/image22.png" Type="http://schemas.openxmlformats.org/officeDocument/2006/relationships/image"/><Relationship Id="rId2" Target="../media/image1.png" Type="http://schemas.openxmlformats.org/officeDocument/2006/relationships/image"/><Relationship Id="rId20" Target="../media/image23.svg" Type="http://schemas.openxmlformats.org/officeDocument/2006/relationships/image"/><Relationship Id="rId21" Target="../media/image24.png" Type="http://schemas.openxmlformats.org/officeDocument/2006/relationships/image"/><Relationship Id="rId22" Target="../media/image25.svg" Type="http://schemas.openxmlformats.org/officeDocument/2006/relationships/image"/><Relationship Id="rId23" Target="../media/image26.png" Type="http://schemas.openxmlformats.org/officeDocument/2006/relationships/image"/><Relationship Id="rId24" Target="../media/image27.sv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png" Type="http://schemas.openxmlformats.org/officeDocument/2006/relationships/image"/><Relationship Id="rId12" Target="../media/image16.svg" Type="http://schemas.openxmlformats.org/officeDocument/2006/relationships/image"/><Relationship Id="rId13" Target="../media/image18.png" Type="http://schemas.openxmlformats.org/officeDocument/2006/relationships/image"/><Relationship Id="rId14" Target="../media/image19.svg" Type="http://schemas.openxmlformats.org/officeDocument/2006/relationships/image"/><Relationship Id="rId15" Target="../media/image20.png" Type="http://schemas.openxmlformats.org/officeDocument/2006/relationships/image"/><Relationship Id="rId16" Target="../media/image21.svg" Type="http://schemas.openxmlformats.org/officeDocument/2006/relationships/image"/><Relationship Id="rId17" Target="../media/image22.png" Type="http://schemas.openxmlformats.org/officeDocument/2006/relationships/image"/><Relationship Id="rId18" Target="../media/image23.svg" Type="http://schemas.openxmlformats.org/officeDocument/2006/relationships/image"/><Relationship Id="rId19" Target="../media/image24.png" Type="http://schemas.openxmlformats.org/officeDocument/2006/relationships/image"/><Relationship Id="rId2" Target="../media/image1.png" Type="http://schemas.openxmlformats.org/officeDocument/2006/relationships/image"/><Relationship Id="rId20" Target="../media/image25.sv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png" Type="http://schemas.openxmlformats.org/officeDocument/2006/relationships/image"/><Relationship Id="rId12" Target="../media/image16.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15" Target="../media/image22.png" Type="http://schemas.openxmlformats.org/officeDocument/2006/relationships/image"/><Relationship Id="rId16" Target="../media/image23.svg" Type="http://schemas.openxmlformats.org/officeDocument/2006/relationships/image"/><Relationship Id="rId17" Target="../media/image24.png" Type="http://schemas.openxmlformats.org/officeDocument/2006/relationships/image"/><Relationship Id="rId18" Target="../media/image25.svg" Type="http://schemas.openxmlformats.org/officeDocument/2006/relationships/image"/><Relationship Id="rId19" Target="../media/image28.png" Type="http://schemas.openxmlformats.org/officeDocument/2006/relationships/image"/><Relationship Id="rId2" Target="../media/image1.png" Type="http://schemas.openxmlformats.org/officeDocument/2006/relationships/image"/><Relationship Id="rId20" Target="../media/image10.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1171575" y="2874699"/>
            <a:ext cx="6830445" cy="4771738"/>
          </a:xfrm>
          <a:custGeom>
            <a:avLst/>
            <a:gdLst/>
            <a:ahLst/>
            <a:cxnLst/>
            <a:rect r="r" b="b" t="t" l="l"/>
            <a:pathLst>
              <a:path h="4771738" w="6830445">
                <a:moveTo>
                  <a:pt x="0" y="0"/>
                </a:moveTo>
                <a:lnTo>
                  <a:pt x="6830445" y="0"/>
                </a:lnTo>
                <a:lnTo>
                  <a:pt x="6830445" y="4771738"/>
                </a:lnTo>
                <a:lnTo>
                  <a:pt x="0" y="4771738"/>
                </a:lnTo>
                <a:lnTo>
                  <a:pt x="0" y="0"/>
                </a:lnTo>
                <a:close/>
              </a:path>
            </a:pathLst>
          </a:custGeom>
          <a:blipFill>
            <a:blip r:embed="rId4"/>
            <a:stretch>
              <a:fillRect l="-49876" t="-14108" r="0" b="-28917"/>
            </a:stretch>
          </a:blipFill>
        </p:spPr>
      </p:sp>
      <p:sp>
        <p:nvSpPr>
          <p:cNvPr name="TextBox 10" id="10"/>
          <p:cNvSpPr txBox="true"/>
          <p:nvPr/>
        </p:nvSpPr>
        <p:spPr>
          <a:xfrm rot="0">
            <a:off x="8201785" y="5718373"/>
            <a:ext cx="9702835" cy="1707175"/>
          </a:xfrm>
          <a:prstGeom prst="rect">
            <a:avLst/>
          </a:prstGeom>
        </p:spPr>
        <p:txBody>
          <a:bodyPr anchor="t" rtlCol="false" tIns="0" lIns="0" bIns="0" rIns="0">
            <a:spAutoFit/>
          </a:bodyPr>
          <a:lstStyle/>
          <a:p>
            <a:pPr algn="ctr">
              <a:lnSpc>
                <a:spcPts val="12888"/>
              </a:lnSpc>
            </a:pPr>
            <a:r>
              <a:rPr lang="en-US" sz="13018">
                <a:solidFill>
                  <a:srgbClr val="013976"/>
                </a:solidFill>
                <a:latin typeface="Intro Rust"/>
                <a:ea typeface="Intro Rust"/>
                <a:cs typeface="Intro Rust"/>
                <a:sym typeface="Intro Rust"/>
              </a:rPr>
              <a:t>CRIS Link</a:t>
            </a:r>
          </a:p>
        </p:txBody>
      </p:sp>
      <p:sp>
        <p:nvSpPr>
          <p:cNvPr name="TextBox 11" id="11"/>
          <p:cNvSpPr txBox="true"/>
          <p:nvPr/>
        </p:nvSpPr>
        <p:spPr>
          <a:xfrm rot="0">
            <a:off x="8517454" y="5200749"/>
            <a:ext cx="9071497" cy="503613"/>
          </a:xfrm>
          <a:prstGeom prst="rect">
            <a:avLst/>
          </a:prstGeom>
        </p:spPr>
        <p:txBody>
          <a:bodyPr anchor="t" rtlCol="false" tIns="0" lIns="0" bIns="0" rIns="0">
            <a:spAutoFit/>
          </a:bodyPr>
          <a:lstStyle/>
          <a:p>
            <a:pPr algn="ctr">
              <a:lnSpc>
                <a:spcPts val="3490"/>
              </a:lnSpc>
            </a:pPr>
            <a:r>
              <a:rPr lang="en-US" b="true" sz="3525" i="true">
                <a:solidFill>
                  <a:srgbClr val="013976"/>
                </a:solidFill>
                <a:latin typeface="Helvetica World Bold Italics"/>
                <a:ea typeface="Helvetica World Bold Italics"/>
                <a:cs typeface="Helvetica World Bold Italics"/>
                <a:sym typeface="Helvetica World Bold Italics"/>
              </a:rPr>
              <a:t> Missouri Home Visiting Referral System</a:t>
            </a:r>
          </a:p>
        </p:txBody>
      </p:sp>
      <p:sp>
        <p:nvSpPr>
          <p:cNvPr name="Freeform 12" id="12"/>
          <p:cNvSpPr/>
          <p:nvPr/>
        </p:nvSpPr>
        <p:spPr>
          <a:xfrm flipH="false" flipV="false" rot="0">
            <a:off x="16591693" y="8923945"/>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5"/>
            <a:stretch>
              <a:fillRect l="0" t="0" r="0" b="-5452"/>
            </a:stretch>
          </a:blipFill>
        </p:spPr>
      </p:sp>
      <p:sp>
        <p:nvSpPr>
          <p:cNvPr name="Freeform 13" id="13"/>
          <p:cNvSpPr/>
          <p:nvPr/>
        </p:nvSpPr>
        <p:spPr>
          <a:xfrm flipH="false" flipV="false" rot="0">
            <a:off x="8659227" y="8874126"/>
            <a:ext cx="1224248" cy="627532"/>
          </a:xfrm>
          <a:custGeom>
            <a:avLst/>
            <a:gdLst/>
            <a:ahLst/>
            <a:cxnLst/>
            <a:rect r="r" b="b" t="t" l="l"/>
            <a:pathLst>
              <a:path h="627532" w="1224248">
                <a:moveTo>
                  <a:pt x="0" y="0"/>
                </a:moveTo>
                <a:lnTo>
                  <a:pt x="1224248" y="0"/>
                </a:lnTo>
                <a:lnTo>
                  <a:pt x="1224248" y="627531"/>
                </a:lnTo>
                <a:lnTo>
                  <a:pt x="0" y="627531"/>
                </a:lnTo>
                <a:lnTo>
                  <a:pt x="0" y="0"/>
                </a:lnTo>
                <a:close/>
              </a:path>
            </a:pathLst>
          </a:custGeom>
          <a:blipFill>
            <a:blip r:embed="rId6"/>
            <a:stretch>
              <a:fillRect l="0" t="0" r="0" b="0"/>
            </a:stretch>
          </a:blipFill>
        </p:spPr>
      </p:sp>
      <p:sp>
        <p:nvSpPr>
          <p:cNvPr name="Freeform 14" id="14"/>
          <p:cNvSpPr/>
          <p:nvPr/>
        </p:nvSpPr>
        <p:spPr>
          <a:xfrm flipH="false" flipV="false" rot="0">
            <a:off x="9786126" y="8716267"/>
            <a:ext cx="2116215" cy="1171557"/>
          </a:xfrm>
          <a:custGeom>
            <a:avLst/>
            <a:gdLst/>
            <a:ahLst/>
            <a:cxnLst/>
            <a:rect r="r" b="b" t="t" l="l"/>
            <a:pathLst>
              <a:path h="1171557" w="2116215">
                <a:moveTo>
                  <a:pt x="0" y="0"/>
                </a:moveTo>
                <a:lnTo>
                  <a:pt x="2116215" y="0"/>
                </a:lnTo>
                <a:lnTo>
                  <a:pt x="2116215" y="1171557"/>
                </a:lnTo>
                <a:lnTo>
                  <a:pt x="0" y="1171557"/>
                </a:lnTo>
                <a:lnTo>
                  <a:pt x="0" y="0"/>
                </a:lnTo>
                <a:close/>
              </a:path>
            </a:pathLst>
          </a:custGeom>
          <a:blipFill>
            <a:blip r:embed="rId7"/>
            <a:stretch>
              <a:fillRect l="0" t="0" r="0" b="0"/>
            </a:stretch>
          </a:blipFill>
        </p:spPr>
      </p:sp>
      <p:sp>
        <p:nvSpPr>
          <p:cNvPr name="Freeform 15" id="15"/>
          <p:cNvSpPr/>
          <p:nvPr/>
        </p:nvSpPr>
        <p:spPr>
          <a:xfrm flipH="false" flipV="false" rot="0">
            <a:off x="11841115" y="9059945"/>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8"/>
            <a:stretch>
              <a:fillRect l="0" t="0" r="0" b="0"/>
            </a:stretch>
          </a:blipFill>
        </p:spPr>
      </p:sp>
      <p:sp>
        <p:nvSpPr>
          <p:cNvPr name="Freeform 16" id="16"/>
          <p:cNvSpPr/>
          <p:nvPr/>
        </p:nvSpPr>
        <p:spPr>
          <a:xfrm flipH="false" flipV="false" rot="0">
            <a:off x="15230420" y="8768894"/>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9"/>
            <a:stretch>
              <a:fillRect l="0" t="0" r="0" b="0"/>
            </a:stretch>
          </a:blipFill>
        </p:spPr>
      </p:sp>
      <p:sp>
        <p:nvSpPr>
          <p:cNvPr name="Freeform 17" id="17"/>
          <p:cNvSpPr/>
          <p:nvPr/>
        </p:nvSpPr>
        <p:spPr>
          <a:xfrm flipH="false" flipV="false" rot="0">
            <a:off x="13625151" y="8647826"/>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10"/>
            <a:stretch>
              <a:fillRect l="0" t="0" r="0" b="0"/>
            </a:stretch>
          </a:blipFill>
        </p:spPr>
      </p:sp>
      <p:sp>
        <p:nvSpPr>
          <p:cNvPr name="Freeform 18" id="18"/>
          <p:cNvSpPr/>
          <p:nvPr/>
        </p:nvSpPr>
        <p:spPr>
          <a:xfrm flipH="false" flipV="false" rot="0">
            <a:off x="1055963" y="7646437"/>
            <a:ext cx="7061670" cy="794438"/>
          </a:xfrm>
          <a:custGeom>
            <a:avLst/>
            <a:gdLst/>
            <a:ahLst/>
            <a:cxnLst/>
            <a:rect r="r" b="b" t="t" l="l"/>
            <a:pathLst>
              <a:path h="794438" w="7061670">
                <a:moveTo>
                  <a:pt x="0" y="0"/>
                </a:moveTo>
                <a:lnTo>
                  <a:pt x="7061669" y="0"/>
                </a:lnTo>
                <a:lnTo>
                  <a:pt x="7061669" y="794438"/>
                </a:lnTo>
                <a:lnTo>
                  <a:pt x="0" y="794438"/>
                </a:lnTo>
                <a:lnTo>
                  <a:pt x="0" y="0"/>
                </a:lnTo>
                <a:close/>
              </a:path>
            </a:pathLst>
          </a:custGeom>
          <a:blipFill>
            <a:blip r:embed="rId11">
              <a:alphaModFix amt="75000"/>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741279" y="2957239"/>
            <a:ext cx="6895537" cy="4597025"/>
          </a:xfrm>
          <a:custGeom>
            <a:avLst/>
            <a:gdLst/>
            <a:ahLst/>
            <a:cxnLst/>
            <a:rect r="r" b="b" t="t" l="l"/>
            <a:pathLst>
              <a:path h="4597025" w="6895537">
                <a:moveTo>
                  <a:pt x="0" y="0"/>
                </a:moveTo>
                <a:lnTo>
                  <a:pt x="6895537" y="0"/>
                </a:lnTo>
                <a:lnTo>
                  <a:pt x="6895537" y="4597025"/>
                </a:lnTo>
                <a:lnTo>
                  <a:pt x="0" y="4597025"/>
                </a:lnTo>
                <a:lnTo>
                  <a:pt x="0" y="0"/>
                </a:lnTo>
                <a:close/>
              </a:path>
            </a:pathLst>
          </a:custGeom>
          <a:blipFill>
            <a:blip r:embed="rId4"/>
            <a:stretch>
              <a:fillRect l="0" t="0" r="0" b="0"/>
            </a:stretch>
          </a:blipFill>
        </p:spPr>
      </p:sp>
      <p:sp>
        <p:nvSpPr>
          <p:cNvPr name="Freeform 4" id="4"/>
          <p:cNvSpPr/>
          <p:nvPr/>
        </p:nvSpPr>
        <p:spPr>
          <a:xfrm flipH="false" flipV="false" rot="0">
            <a:off x="10428855" y="7546609"/>
            <a:ext cx="7641380" cy="859655"/>
          </a:xfrm>
          <a:custGeom>
            <a:avLst/>
            <a:gdLst/>
            <a:ahLst/>
            <a:cxnLst/>
            <a:rect r="r" b="b" t="t" l="l"/>
            <a:pathLst>
              <a:path h="859655" w="7641380">
                <a:moveTo>
                  <a:pt x="0" y="0"/>
                </a:moveTo>
                <a:lnTo>
                  <a:pt x="7641380" y="0"/>
                </a:lnTo>
                <a:lnTo>
                  <a:pt x="7641380" y="859655"/>
                </a:lnTo>
                <a:lnTo>
                  <a:pt x="0" y="859655"/>
                </a:lnTo>
                <a:lnTo>
                  <a:pt x="0" y="0"/>
                </a:lnTo>
                <a:close/>
              </a:path>
            </a:pathLst>
          </a:custGeom>
          <a:blipFill>
            <a:blip r:embed="rId5"/>
            <a:stretch>
              <a:fillRect l="0" t="0" r="0" b="0"/>
            </a:stretch>
          </a:blipFill>
        </p:spPr>
      </p:sp>
      <p:grpSp>
        <p:nvGrpSpPr>
          <p:cNvPr name="Group 5" id="5"/>
          <p:cNvGrpSpPr/>
          <p:nvPr/>
        </p:nvGrpSpPr>
        <p:grpSpPr>
          <a:xfrm rot="0">
            <a:off x="0" y="0"/>
            <a:ext cx="18288000" cy="579554"/>
            <a:chOff x="0" y="0"/>
            <a:chExt cx="13546667" cy="429299"/>
          </a:xfrm>
        </p:grpSpPr>
        <p:sp>
          <p:nvSpPr>
            <p:cNvPr name="Freeform 6" id="6"/>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7" id="7"/>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8" id="8"/>
          <p:cNvGrpSpPr/>
          <p:nvPr/>
        </p:nvGrpSpPr>
        <p:grpSpPr>
          <a:xfrm rot="0">
            <a:off x="0" y="9707446"/>
            <a:ext cx="18288000" cy="579554"/>
            <a:chOff x="0" y="0"/>
            <a:chExt cx="13546667" cy="429299"/>
          </a:xfrm>
        </p:grpSpPr>
        <p:sp>
          <p:nvSpPr>
            <p:cNvPr name="Freeform 9" id="9"/>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10" id="10"/>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11" id="11"/>
          <p:cNvSpPr/>
          <p:nvPr/>
        </p:nvSpPr>
        <p:spPr>
          <a:xfrm flipH="false" flipV="false" rot="0">
            <a:off x="8882774"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6"/>
            <a:stretch>
              <a:fillRect l="0" t="0" r="0" b="-5452"/>
            </a:stretch>
          </a:blipFill>
        </p:spPr>
      </p:sp>
      <p:sp>
        <p:nvSpPr>
          <p:cNvPr name="Freeform 12" id="12"/>
          <p:cNvSpPr/>
          <p:nvPr/>
        </p:nvSpPr>
        <p:spPr>
          <a:xfrm flipH="false" flipV="false" rot="0">
            <a:off x="950308"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7"/>
            <a:stretch>
              <a:fillRect l="0" t="0" r="0" b="0"/>
            </a:stretch>
          </a:blipFill>
        </p:spPr>
      </p:sp>
      <p:sp>
        <p:nvSpPr>
          <p:cNvPr name="Freeform 13" id="13"/>
          <p:cNvSpPr/>
          <p:nvPr/>
        </p:nvSpPr>
        <p:spPr>
          <a:xfrm flipH="false" flipV="false" rot="0">
            <a:off x="2077207"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8"/>
            <a:stretch>
              <a:fillRect l="0" t="0" r="0" b="0"/>
            </a:stretch>
          </a:blipFill>
        </p:spPr>
      </p:sp>
      <p:sp>
        <p:nvSpPr>
          <p:cNvPr name="Freeform 14" id="14"/>
          <p:cNvSpPr/>
          <p:nvPr/>
        </p:nvSpPr>
        <p:spPr>
          <a:xfrm flipH="false" flipV="false" rot="0">
            <a:off x="4132196"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9"/>
            <a:stretch>
              <a:fillRect l="0" t="0" r="0" b="0"/>
            </a:stretch>
          </a:blipFill>
        </p:spPr>
      </p:sp>
      <p:sp>
        <p:nvSpPr>
          <p:cNvPr name="Freeform 15" id="15"/>
          <p:cNvSpPr/>
          <p:nvPr/>
        </p:nvSpPr>
        <p:spPr>
          <a:xfrm flipH="false" flipV="false" rot="0">
            <a:off x="7521501"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10"/>
            <a:stretch>
              <a:fillRect l="0" t="0" r="0" b="0"/>
            </a:stretch>
          </a:blipFill>
        </p:spPr>
      </p:sp>
      <p:sp>
        <p:nvSpPr>
          <p:cNvPr name="Freeform 16" id="16"/>
          <p:cNvSpPr/>
          <p:nvPr/>
        </p:nvSpPr>
        <p:spPr>
          <a:xfrm flipH="false" flipV="false" rot="0">
            <a:off x="5916232"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11"/>
            <a:stretch>
              <a:fillRect l="0" t="0" r="0" b="0"/>
            </a:stretch>
          </a:blipFill>
        </p:spPr>
      </p:sp>
      <p:grpSp>
        <p:nvGrpSpPr>
          <p:cNvPr name="Group 17" id="17"/>
          <p:cNvGrpSpPr/>
          <p:nvPr/>
        </p:nvGrpSpPr>
        <p:grpSpPr>
          <a:xfrm rot="0">
            <a:off x="15098589" y="6916808"/>
            <a:ext cx="2205852" cy="2182750"/>
            <a:chOff x="0" y="0"/>
            <a:chExt cx="603396" cy="597077"/>
          </a:xfrm>
        </p:grpSpPr>
        <p:sp>
          <p:nvSpPr>
            <p:cNvPr name="Freeform 18" id="18"/>
            <p:cNvSpPr/>
            <p:nvPr/>
          </p:nvSpPr>
          <p:spPr>
            <a:xfrm flipH="false" flipV="false" rot="0">
              <a:off x="0" y="0"/>
              <a:ext cx="603396" cy="597077"/>
            </a:xfrm>
            <a:custGeom>
              <a:avLst/>
              <a:gdLst/>
              <a:ahLst/>
              <a:cxnLst/>
              <a:rect r="r" b="b" t="t" l="l"/>
              <a:pathLst>
                <a:path h="597077" w="603396">
                  <a:moveTo>
                    <a:pt x="0" y="0"/>
                  </a:moveTo>
                  <a:lnTo>
                    <a:pt x="603396" y="0"/>
                  </a:lnTo>
                  <a:lnTo>
                    <a:pt x="603396" y="597077"/>
                  </a:lnTo>
                  <a:lnTo>
                    <a:pt x="0" y="597077"/>
                  </a:lnTo>
                  <a:close/>
                </a:path>
              </a:pathLst>
            </a:custGeom>
            <a:solidFill>
              <a:srgbClr val="FDE623"/>
            </a:solidFill>
          </p:spPr>
        </p:sp>
        <p:sp>
          <p:nvSpPr>
            <p:cNvPr name="TextBox 19" id="19"/>
            <p:cNvSpPr txBox="true"/>
            <p:nvPr/>
          </p:nvSpPr>
          <p:spPr>
            <a:xfrm>
              <a:off x="0" y="-57150"/>
              <a:ext cx="603396" cy="654227"/>
            </a:xfrm>
            <a:prstGeom prst="rect">
              <a:avLst/>
            </a:prstGeom>
          </p:spPr>
          <p:txBody>
            <a:bodyPr anchor="ctr" rtlCol="false" tIns="50800" lIns="50800" bIns="50800" rIns="50800"/>
            <a:lstStyle/>
            <a:p>
              <a:pPr algn="ctr">
                <a:lnSpc>
                  <a:spcPts val="2296"/>
                </a:lnSpc>
              </a:pPr>
            </a:p>
          </p:txBody>
        </p:sp>
      </p:grpSp>
      <p:sp>
        <p:nvSpPr>
          <p:cNvPr name="Freeform 20" id="20"/>
          <p:cNvSpPr/>
          <p:nvPr/>
        </p:nvSpPr>
        <p:spPr>
          <a:xfrm flipH="false" flipV="false" rot="0">
            <a:off x="15218877" y="7001774"/>
            <a:ext cx="1965275" cy="1980335"/>
          </a:xfrm>
          <a:custGeom>
            <a:avLst/>
            <a:gdLst/>
            <a:ahLst/>
            <a:cxnLst/>
            <a:rect r="r" b="b" t="t" l="l"/>
            <a:pathLst>
              <a:path h="1980335" w="1965275">
                <a:moveTo>
                  <a:pt x="0" y="0"/>
                </a:moveTo>
                <a:lnTo>
                  <a:pt x="1965275" y="0"/>
                </a:lnTo>
                <a:lnTo>
                  <a:pt x="1965275" y="1980335"/>
                </a:lnTo>
                <a:lnTo>
                  <a:pt x="0" y="1980335"/>
                </a:lnTo>
                <a:lnTo>
                  <a:pt x="0" y="0"/>
                </a:lnTo>
                <a:close/>
              </a:path>
            </a:pathLst>
          </a:custGeom>
          <a:blipFill>
            <a:blip r:embed="rId12"/>
            <a:stretch>
              <a:fillRect l="0" t="0" r="0" b="0"/>
            </a:stretch>
          </a:blipFill>
        </p:spPr>
      </p:sp>
      <p:sp>
        <p:nvSpPr>
          <p:cNvPr name="Freeform 21" id="21"/>
          <p:cNvSpPr/>
          <p:nvPr/>
        </p:nvSpPr>
        <p:spPr>
          <a:xfrm flipH="true" flipV="true" rot="6313414">
            <a:off x="14594450" y="7128155"/>
            <a:ext cx="1008278" cy="746126"/>
          </a:xfrm>
          <a:custGeom>
            <a:avLst/>
            <a:gdLst/>
            <a:ahLst/>
            <a:cxnLst/>
            <a:rect r="r" b="b" t="t" l="l"/>
            <a:pathLst>
              <a:path h="746126" w="1008278">
                <a:moveTo>
                  <a:pt x="1008278" y="746125"/>
                </a:moveTo>
                <a:lnTo>
                  <a:pt x="0" y="746125"/>
                </a:lnTo>
                <a:lnTo>
                  <a:pt x="0" y="0"/>
                </a:lnTo>
                <a:lnTo>
                  <a:pt x="1008278" y="0"/>
                </a:lnTo>
                <a:lnTo>
                  <a:pt x="1008278" y="746125"/>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1028700" y="2291426"/>
            <a:ext cx="8921292" cy="1445926"/>
          </a:xfrm>
          <a:prstGeom prst="rect">
            <a:avLst/>
          </a:prstGeom>
        </p:spPr>
        <p:txBody>
          <a:bodyPr anchor="t" rtlCol="false" tIns="0" lIns="0" bIns="0" rIns="0">
            <a:spAutoFit/>
          </a:bodyPr>
          <a:lstStyle/>
          <a:p>
            <a:pPr algn="l">
              <a:lnSpc>
                <a:spcPts val="5587"/>
              </a:lnSpc>
            </a:pPr>
            <a:r>
              <a:rPr lang="en-US" sz="5644">
                <a:solidFill>
                  <a:srgbClr val="013976"/>
                </a:solidFill>
                <a:latin typeface="Intro Rust"/>
                <a:ea typeface="Intro Rust"/>
                <a:cs typeface="Intro Rust"/>
                <a:sym typeface="Intro Rust"/>
              </a:rPr>
              <a:t>What about my other referral partners? </a:t>
            </a:r>
          </a:p>
        </p:txBody>
      </p:sp>
      <p:sp>
        <p:nvSpPr>
          <p:cNvPr name="TextBox 23" id="23"/>
          <p:cNvSpPr txBox="true"/>
          <p:nvPr/>
        </p:nvSpPr>
        <p:spPr>
          <a:xfrm rot="0">
            <a:off x="1103772" y="3987910"/>
            <a:ext cx="8835457" cy="2966998"/>
          </a:xfrm>
          <a:prstGeom prst="rect">
            <a:avLst/>
          </a:prstGeom>
        </p:spPr>
        <p:txBody>
          <a:bodyPr anchor="t" rtlCol="false" tIns="0" lIns="0" bIns="0" rIns="0">
            <a:spAutoFit/>
          </a:bodyPr>
          <a:lstStyle/>
          <a:p>
            <a:pPr algn="l">
              <a:lnSpc>
                <a:spcPts val="3860"/>
              </a:lnSpc>
            </a:pPr>
            <a:r>
              <a:rPr lang="en-US" sz="3217">
                <a:solidFill>
                  <a:srgbClr val="000000"/>
                </a:solidFill>
                <a:latin typeface="Arial"/>
                <a:ea typeface="Arial"/>
                <a:cs typeface="Arial"/>
                <a:sym typeface="Arial"/>
              </a:rPr>
              <a:t>Joining and using the CRIS does not exclude you from working with other referral partners. If you have relationships and agreements with other referral networks, you can maintain these while also incorporating your CRIS Network as needed.</a:t>
            </a:r>
          </a:p>
        </p:txBody>
      </p:sp>
      <p:sp>
        <p:nvSpPr>
          <p:cNvPr name="TextBox 24" id="24"/>
          <p:cNvSpPr txBox="true"/>
          <p:nvPr/>
        </p:nvSpPr>
        <p:spPr>
          <a:xfrm rot="0">
            <a:off x="13374965" y="9156709"/>
            <a:ext cx="5653099" cy="549289"/>
          </a:xfrm>
          <a:prstGeom prst="rect">
            <a:avLst/>
          </a:prstGeom>
        </p:spPr>
        <p:txBody>
          <a:bodyPr anchor="t" rtlCol="false" tIns="0" lIns="0" bIns="0" rIns="0">
            <a:spAutoFit/>
          </a:bodyPr>
          <a:lstStyle/>
          <a:p>
            <a:pPr algn="ctr">
              <a:lnSpc>
                <a:spcPts val="1911"/>
              </a:lnSpc>
            </a:pPr>
            <a:r>
              <a:rPr lang="en-US" b="true" sz="2197" i="true">
                <a:solidFill>
                  <a:srgbClr val="013976"/>
                </a:solidFill>
                <a:latin typeface="Helvetica World Bold Italics"/>
                <a:ea typeface="Helvetica World Bold Italics"/>
                <a:cs typeface="Helvetica World Bold Italics"/>
                <a:sym typeface="Helvetica World Bold Italics"/>
              </a:rPr>
              <a:t>Learn more or </a:t>
            </a:r>
          </a:p>
          <a:p>
            <a:pPr algn="ctr">
              <a:lnSpc>
                <a:spcPts val="1911"/>
              </a:lnSpc>
            </a:pPr>
            <a:r>
              <a:rPr lang="en-US" b="true" sz="2197" i="true">
                <a:solidFill>
                  <a:srgbClr val="013976"/>
                </a:solidFill>
                <a:latin typeface="Helvetica World Bold Italics"/>
                <a:ea typeface="Helvetica World Bold Italics"/>
                <a:cs typeface="Helvetica World Bold Italics"/>
                <a:sym typeface="Helvetica World Bold Italics"/>
              </a:rPr>
              <a:t>start a referral</a:t>
            </a:r>
          </a:p>
        </p:txBody>
      </p:sp>
      <p:sp>
        <p:nvSpPr>
          <p:cNvPr name="TextBox 25" id="25"/>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26" id="26"/>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8882774"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0" id="10"/>
          <p:cNvSpPr/>
          <p:nvPr/>
        </p:nvSpPr>
        <p:spPr>
          <a:xfrm flipH="false" flipV="false" rot="0">
            <a:off x="950308"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1" id="11"/>
          <p:cNvSpPr/>
          <p:nvPr/>
        </p:nvSpPr>
        <p:spPr>
          <a:xfrm flipH="false" flipV="false" rot="0">
            <a:off x="2077207"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2" id="12"/>
          <p:cNvSpPr/>
          <p:nvPr/>
        </p:nvSpPr>
        <p:spPr>
          <a:xfrm flipH="false" flipV="false" rot="0">
            <a:off x="4132196"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3" id="13"/>
          <p:cNvSpPr/>
          <p:nvPr/>
        </p:nvSpPr>
        <p:spPr>
          <a:xfrm flipH="false" flipV="false" rot="0">
            <a:off x="7521501"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4" id="14"/>
          <p:cNvSpPr/>
          <p:nvPr/>
        </p:nvSpPr>
        <p:spPr>
          <a:xfrm flipH="false" flipV="false" rot="0">
            <a:off x="5916232"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grpSp>
        <p:nvGrpSpPr>
          <p:cNvPr name="Group 15" id="15"/>
          <p:cNvGrpSpPr/>
          <p:nvPr/>
        </p:nvGrpSpPr>
        <p:grpSpPr>
          <a:xfrm rot="0">
            <a:off x="14540100" y="7411935"/>
            <a:ext cx="2612649" cy="2585288"/>
            <a:chOff x="0" y="0"/>
            <a:chExt cx="603396" cy="597077"/>
          </a:xfrm>
        </p:grpSpPr>
        <p:sp>
          <p:nvSpPr>
            <p:cNvPr name="Freeform 16" id="16"/>
            <p:cNvSpPr/>
            <p:nvPr/>
          </p:nvSpPr>
          <p:spPr>
            <a:xfrm flipH="false" flipV="false" rot="0">
              <a:off x="0" y="0"/>
              <a:ext cx="603396" cy="597077"/>
            </a:xfrm>
            <a:custGeom>
              <a:avLst/>
              <a:gdLst/>
              <a:ahLst/>
              <a:cxnLst/>
              <a:rect r="r" b="b" t="t" l="l"/>
              <a:pathLst>
                <a:path h="597077" w="603396">
                  <a:moveTo>
                    <a:pt x="0" y="0"/>
                  </a:moveTo>
                  <a:lnTo>
                    <a:pt x="603396" y="0"/>
                  </a:lnTo>
                  <a:lnTo>
                    <a:pt x="603396" y="597077"/>
                  </a:lnTo>
                  <a:lnTo>
                    <a:pt x="0" y="597077"/>
                  </a:lnTo>
                  <a:close/>
                </a:path>
              </a:pathLst>
            </a:custGeom>
            <a:solidFill>
              <a:srgbClr val="FDE623"/>
            </a:solidFill>
          </p:spPr>
        </p:sp>
        <p:sp>
          <p:nvSpPr>
            <p:cNvPr name="TextBox 17" id="17"/>
            <p:cNvSpPr txBox="true"/>
            <p:nvPr/>
          </p:nvSpPr>
          <p:spPr>
            <a:xfrm>
              <a:off x="0" y="-57150"/>
              <a:ext cx="603396" cy="654227"/>
            </a:xfrm>
            <a:prstGeom prst="rect">
              <a:avLst/>
            </a:prstGeom>
          </p:spPr>
          <p:txBody>
            <a:bodyPr anchor="ctr" rtlCol="false" tIns="50800" lIns="50800" bIns="50800" rIns="50800"/>
            <a:lstStyle/>
            <a:p>
              <a:pPr algn="ctr">
                <a:lnSpc>
                  <a:spcPts val="2296"/>
                </a:lnSpc>
              </a:pPr>
            </a:p>
          </p:txBody>
        </p:sp>
      </p:grpSp>
      <p:sp>
        <p:nvSpPr>
          <p:cNvPr name="Freeform 18" id="18"/>
          <p:cNvSpPr/>
          <p:nvPr/>
        </p:nvSpPr>
        <p:spPr>
          <a:xfrm flipH="false" flipV="false" rot="0">
            <a:off x="14682571" y="7512570"/>
            <a:ext cx="2327706" cy="2345543"/>
          </a:xfrm>
          <a:custGeom>
            <a:avLst/>
            <a:gdLst/>
            <a:ahLst/>
            <a:cxnLst/>
            <a:rect r="r" b="b" t="t" l="l"/>
            <a:pathLst>
              <a:path h="2345543" w="2327706">
                <a:moveTo>
                  <a:pt x="0" y="0"/>
                </a:moveTo>
                <a:lnTo>
                  <a:pt x="2327707" y="0"/>
                </a:lnTo>
                <a:lnTo>
                  <a:pt x="2327707" y="2345544"/>
                </a:lnTo>
                <a:lnTo>
                  <a:pt x="0" y="2345544"/>
                </a:lnTo>
                <a:lnTo>
                  <a:pt x="0" y="0"/>
                </a:lnTo>
                <a:close/>
              </a:path>
            </a:pathLst>
          </a:custGeom>
          <a:blipFill>
            <a:blip r:embed="rId10"/>
            <a:stretch>
              <a:fillRect l="0" t="0" r="0" b="0"/>
            </a:stretch>
          </a:blipFill>
        </p:spPr>
      </p:sp>
      <p:sp>
        <p:nvSpPr>
          <p:cNvPr name="Freeform 19" id="19"/>
          <p:cNvSpPr/>
          <p:nvPr/>
        </p:nvSpPr>
        <p:spPr>
          <a:xfrm flipH="true" flipV="true" rot="6313414">
            <a:off x="13942989" y="7662258"/>
            <a:ext cx="1194222" cy="883724"/>
          </a:xfrm>
          <a:custGeom>
            <a:avLst/>
            <a:gdLst/>
            <a:ahLst/>
            <a:cxnLst/>
            <a:rect r="r" b="b" t="t" l="l"/>
            <a:pathLst>
              <a:path h="883724" w="1194222">
                <a:moveTo>
                  <a:pt x="1194222" y="883724"/>
                </a:moveTo>
                <a:lnTo>
                  <a:pt x="0" y="883724"/>
                </a:lnTo>
                <a:lnTo>
                  <a:pt x="0" y="0"/>
                </a:lnTo>
                <a:lnTo>
                  <a:pt x="1194222" y="0"/>
                </a:lnTo>
                <a:lnTo>
                  <a:pt x="1194222" y="883724"/>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0656131" y="2387779"/>
            <a:ext cx="6594691" cy="4042690"/>
          </a:xfrm>
          <a:custGeom>
            <a:avLst/>
            <a:gdLst/>
            <a:ahLst/>
            <a:cxnLst/>
            <a:rect r="r" b="b" t="t" l="l"/>
            <a:pathLst>
              <a:path h="4042690" w="6594691">
                <a:moveTo>
                  <a:pt x="0" y="0"/>
                </a:moveTo>
                <a:lnTo>
                  <a:pt x="6594690" y="0"/>
                </a:lnTo>
                <a:lnTo>
                  <a:pt x="6594690" y="4042690"/>
                </a:lnTo>
                <a:lnTo>
                  <a:pt x="0" y="4042690"/>
                </a:lnTo>
                <a:lnTo>
                  <a:pt x="0" y="0"/>
                </a:lnTo>
                <a:close/>
              </a:path>
            </a:pathLst>
          </a:custGeom>
          <a:blipFill>
            <a:blip r:embed="rId13"/>
            <a:stretch>
              <a:fillRect l="0" t="-4375" r="0" b="-4375"/>
            </a:stretch>
          </a:blipFill>
        </p:spPr>
      </p:sp>
      <p:sp>
        <p:nvSpPr>
          <p:cNvPr name="TextBox 21" id="21"/>
          <p:cNvSpPr txBox="true"/>
          <p:nvPr/>
        </p:nvSpPr>
        <p:spPr>
          <a:xfrm rot="0">
            <a:off x="1103772" y="1826510"/>
            <a:ext cx="8921292" cy="1445926"/>
          </a:xfrm>
          <a:prstGeom prst="rect">
            <a:avLst/>
          </a:prstGeom>
        </p:spPr>
        <p:txBody>
          <a:bodyPr anchor="t" rtlCol="false" tIns="0" lIns="0" bIns="0" rIns="0">
            <a:spAutoFit/>
          </a:bodyPr>
          <a:lstStyle/>
          <a:p>
            <a:pPr algn="l">
              <a:lnSpc>
                <a:spcPts val="5587"/>
              </a:lnSpc>
            </a:pPr>
            <a:r>
              <a:rPr lang="en-US" sz="5644">
                <a:solidFill>
                  <a:srgbClr val="013976"/>
                </a:solidFill>
                <a:latin typeface="Intro Rust"/>
                <a:ea typeface="Intro Rust"/>
                <a:cs typeface="Intro Rust"/>
                <a:sym typeface="Intro Rust"/>
              </a:rPr>
              <a:t>What if my agency reaches capacity?</a:t>
            </a:r>
          </a:p>
        </p:txBody>
      </p:sp>
      <p:sp>
        <p:nvSpPr>
          <p:cNvPr name="TextBox 22" id="22"/>
          <p:cNvSpPr txBox="true"/>
          <p:nvPr/>
        </p:nvSpPr>
        <p:spPr>
          <a:xfrm rot="0">
            <a:off x="1103772" y="3317266"/>
            <a:ext cx="8835457" cy="4705350"/>
          </a:xfrm>
          <a:prstGeom prst="rect">
            <a:avLst/>
          </a:prstGeom>
        </p:spPr>
        <p:txBody>
          <a:bodyPr anchor="t" rtlCol="false" tIns="0" lIns="0" bIns="0" rIns="0">
            <a:spAutoFit/>
          </a:bodyPr>
          <a:lstStyle/>
          <a:p>
            <a:pPr algn="l">
              <a:lnSpc>
                <a:spcPts val="3860"/>
              </a:lnSpc>
            </a:pPr>
            <a:r>
              <a:rPr lang="en-US" sz="3217">
                <a:solidFill>
                  <a:srgbClr val="000000"/>
                </a:solidFill>
                <a:latin typeface="Arial"/>
                <a:ea typeface="Arial"/>
                <a:cs typeface="Arial"/>
                <a:sym typeface="Arial"/>
              </a:rPr>
              <a:t>The software that runs this adaptive referral system is smart and efficient. Participating home visiting providers are able to connect with their regional Collective Impact (CI) site when they are at capacity (or are unable to take referrals during a period of time). </a:t>
            </a:r>
          </a:p>
          <a:p>
            <a:pPr algn="l">
              <a:lnSpc>
                <a:spcPts val="2123"/>
              </a:lnSpc>
            </a:pPr>
          </a:p>
          <a:p>
            <a:pPr algn="l">
              <a:lnSpc>
                <a:spcPts val="3860"/>
              </a:lnSpc>
            </a:pPr>
            <a:r>
              <a:rPr lang="en-US" sz="3217">
                <a:solidFill>
                  <a:srgbClr val="000000"/>
                </a:solidFill>
                <a:latin typeface="Arial"/>
                <a:ea typeface="Arial"/>
                <a:cs typeface="Arial"/>
                <a:sym typeface="Arial"/>
              </a:rPr>
              <a:t>The CI site monitors and maintains CRIS and can easily turn off referrals to manage capacity and turn them back on when you’re ready. </a:t>
            </a:r>
          </a:p>
        </p:txBody>
      </p:sp>
      <p:sp>
        <p:nvSpPr>
          <p:cNvPr name="TextBox 23" id="23"/>
          <p:cNvSpPr txBox="true"/>
          <p:nvPr/>
        </p:nvSpPr>
        <p:spPr>
          <a:xfrm rot="0">
            <a:off x="12498610" y="6682580"/>
            <a:ext cx="6695630" cy="729356"/>
          </a:xfrm>
          <a:prstGeom prst="rect">
            <a:avLst/>
          </a:prstGeom>
        </p:spPr>
        <p:txBody>
          <a:bodyPr anchor="t" rtlCol="false" tIns="0" lIns="0" bIns="0" rIns="0">
            <a:spAutoFit/>
          </a:bodyPr>
          <a:lstStyle/>
          <a:p>
            <a:pPr algn="ctr">
              <a:lnSpc>
                <a:spcPts val="2576"/>
              </a:lnSpc>
            </a:pPr>
            <a:r>
              <a:rPr lang="en-US" b="true" sz="2602" i="true">
                <a:solidFill>
                  <a:srgbClr val="013976"/>
                </a:solidFill>
                <a:latin typeface="Helvetica World Bold Italics"/>
                <a:ea typeface="Helvetica World Bold Italics"/>
                <a:cs typeface="Helvetica World Bold Italics"/>
                <a:sym typeface="Helvetica World Bold Italics"/>
              </a:rPr>
              <a:t>Learn more or </a:t>
            </a:r>
          </a:p>
          <a:p>
            <a:pPr algn="ctr">
              <a:lnSpc>
                <a:spcPts val="2576"/>
              </a:lnSpc>
            </a:pPr>
            <a:r>
              <a:rPr lang="en-US" b="true" sz="2602" i="true">
                <a:solidFill>
                  <a:srgbClr val="013976"/>
                </a:solidFill>
                <a:latin typeface="Helvetica World Bold Italics"/>
                <a:ea typeface="Helvetica World Bold Italics"/>
                <a:cs typeface="Helvetica World Bold Italics"/>
                <a:sym typeface="Helvetica World Bold Italics"/>
              </a:rPr>
              <a:t>start a referral</a:t>
            </a:r>
          </a:p>
        </p:txBody>
      </p:sp>
      <p:sp>
        <p:nvSpPr>
          <p:cNvPr name="Freeform 24" id="24"/>
          <p:cNvSpPr/>
          <p:nvPr/>
        </p:nvSpPr>
        <p:spPr>
          <a:xfrm flipH="false" flipV="false" rot="0">
            <a:off x="10448091" y="6415000"/>
            <a:ext cx="7061670" cy="794438"/>
          </a:xfrm>
          <a:custGeom>
            <a:avLst/>
            <a:gdLst/>
            <a:ahLst/>
            <a:cxnLst/>
            <a:rect r="r" b="b" t="t" l="l"/>
            <a:pathLst>
              <a:path h="794438" w="7061670">
                <a:moveTo>
                  <a:pt x="0" y="0"/>
                </a:moveTo>
                <a:lnTo>
                  <a:pt x="7061670" y="0"/>
                </a:lnTo>
                <a:lnTo>
                  <a:pt x="7061670" y="794438"/>
                </a:lnTo>
                <a:lnTo>
                  <a:pt x="0" y="794438"/>
                </a:lnTo>
                <a:lnTo>
                  <a:pt x="0" y="0"/>
                </a:lnTo>
                <a:close/>
              </a:path>
            </a:pathLst>
          </a:custGeom>
          <a:blipFill>
            <a:blip r:embed="rId14">
              <a:alphaModFix amt="75000"/>
            </a:blip>
            <a:stretch>
              <a:fillRect l="0" t="0" r="0" b="0"/>
            </a:stretch>
          </a:blipFill>
        </p:spPr>
      </p:sp>
      <p:sp>
        <p:nvSpPr>
          <p:cNvPr name="TextBox 25" id="25"/>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26" id="26"/>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8882774"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0" id="10"/>
          <p:cNvSpPr/>
          <p:nvPr/>
        </p:nvSpPr>
        <p:spPr>
          <a:xfrm flipH="false" flipV="false" rot="0">
            <a:off x="950308"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1" id="11"/>
          <p:cNvSpPr/>
          <p:nvPr/>
        </p:nvSpPr>
        <p:spPr>
          <a:xfrm flipH="false" flipV="false" rot="0">
            <a:off x="2077207"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2" id="12"/>
          <p:cNvSpPr/>
          <p:nvPr/>
        </p:nvSpPr>
        <p:spPr>
          <a:xfrm flipH="false" flipV="false" rot="0">
            <a:off x="4132196"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3" id="13"/>
          <p:cNvSpPr/>
          <p:nvPr/>
        </p:nvSpPr>
        <p:spPr>
          <a:xfrm flipH="false" flipV="false" rot="0">
            <a:off x="7521501"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4" id="14"/>
          <p:cNvSpPr/>
          <p:nvPr/>
        </p:nvSpPr>
        <p:spPr>
          <a:xfrm flipH="false" flipV="false" rot="0">
            <a:off x="5916232"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grpSp>
        <p:nvGrpSpPr>
          <p:cNvPr name="Group 15" id="15"/>
          <p:cNvGrpSpPr/>
          <p:nvPr/>
        </p:nvGrpSpPr>
        <p:grpSpPr>
          <a:xfrm rot="0">
            <a:off x="14913156" y="7749885"/>
            <a:ext cx="2350374" cy="2325759"/>
            <a:chOff x="0" y="0"/>
            <a:chExt cx="603396" cy="597077"/>
          </a:xfrm>
        </p:grpSpPr>
        <p:sp>
          <p:nvSpPr>
            <p:cNvPr name="Freeform 16" id="16"/>
            <p:cNvSpPr/>
            <p:nvPr/>
          </p:nvSpPr>
          <p:spPr>
            <a:xfrm flipH="false" flipV="false" rot="0">
              <a:off x="0" y="0"/>
              <a:ext cx="603396" cy="597077"/>
            </a:xfrm>
            <a:custGeom>
              <a:avLst/>
              <a:gdLst/>
              <a:ahLst/>
              <a:cxnLst/>
              <a:rect r="r" b="b" t="t" l="l"/>
              <a:pathLst>
                <a:path h="597077" w="603396">
                  <a:moveTo>
                    <a:pt x="0" y="0"/>
                  </a:moveTo>
                  <a:lnTo>
                    <a:pt x="603396" y="0"/>
                  </a:lnTo>
                  <a:lnTo>
                    <a:pt x="603396" y="597077"/>
                  </a:lnTo>
                  <a:lnTo>
                    <a:pt x="0" y="597077"/>
                  </a:lnTo>
                  <a:close/>
                </a:path>
              </a:pathLst>
            </a:custGeom>
            <a:solidFill>
              <a:srgbClr val="FDE623"/>
            </a:solidFill>
          </p:spPr>
        </p:sp>
        <p:sp>
          <p:nvSpPr>
            <p:cNvPr name="TextBox 17" id="17"/>
            <p:cNvSpPr txBox="true"/>
            <p:nvPr/>
          </p:nvSpPr>
          <p:spPr>
            <a:xfrm>
              <a:off x="0" y="-57150"/>
              <a:ext cx="603396" cy="654227"/>
            </a:xfrm>
            <a:prstGeom prst="rect">
              <a:avLst/>
            </a:prstGeom>
          </p:spPr>
          <p:txBody>
            <a:bodyPr anchor="ctr" rtlCol="false" tIns="50800" lIns="50800" bIns="50800" rIns="50800"/>
            <a:lstStyle/>
            <a:p>
              <a:pPr algn="ctr">
                <a:lnSpc>
                  <a:spcPts val="2296"/>
                </a:lnSpc>
              </a:pPr>
            </a:p>
          </p:txBody>
        </p:sp>
      </p:grpSp>
      <p:sp>
        <p:nvSpPr>
          <p:cNvPr name="Freeform 18" id="18"/>
          <p:cNvSpPr/>
          <p:nvPr/>
        </p:nvSpPr>
        <p:spPr>
          <a:xfrm flipH="false" flipV="false" rot="0">
            <a:off x="15041325" y="7840418"/>
            <a:ext cx="2094035" cy="2110081"/>
          </a:xfrm>
          <a:custGeom>
            <a:avLst/>
            <a:gdLst/>
            <a:ahLst/>
            <a:cxnLst/>
            <a:rect r="r" b="b" t="t" l="l"/>
            <a:pathLst>
              <a:path h="2110081" w="2094035">
                <a:moveTo>
                  <a:pt x="0" y="0"/>
                </a:moveTo>
                <a:lnTo>
                  <a:pt x="2094035" y="0"/>
                </a:lnTo>
                <a:lnTo>
                  <a:pt x="2094035" y="2110081"/>
                </a:lnTo>
                <a:lnTo>
                  <a:pt x="0" y="2110081"/>
                </a:lnTo>
                <a:lnTo>
                  <a:pt x="0" y="0"/>
                </a:lnTo>
                <a:close/>
              </a:path>
            </a:pathLst>
          </a:custGeom>
          <a:blipFill>
            <a:blip r:embed="rId10"/>
            <a:stretch>
              <a:fillRect l="0" t="0" r="0" b="0"/>
            </a:stretch>
          </a:blipFill>
        </p:spPr>
      </p:sp>
      <p:sp>
        <p:nvSpPr>
          <p:cNvPr name="Freeform 19" id="19"/>
          <p:cNvSpPr/>
          <p:nvPr/>
        </p:nvSpPr>
        <p:spPr>
          <a:xfrm flipH="true" flipV="true" rot="6313414">
            <a:off x="14375987" y="7975079"/>
            <a:ext cx="1074338" cy="795010"/>
          </a:xfrm>
          <a:custGeom>
            <a:avLst/>
            <a:gdLst/>
            <a:ahLst/>
            <a:cxnLst/>
            <a:rect r="r" b="b" t="t" l="l"/>
            <a:pathLst>
              <a:path h="795010" w="1074338">
                <a:moveTo>
                  <a:pt x="1074338" y="795010"/>
                </a:moveTo>
                <a:lnTo>
                  <a:pt x="0" y="795010"/>
                </a:lnTo>
                <a:lnTo>
                  <a:pt x="0" y="0"/>
                </a:lnTo>
                <a:lnTo>
                  <a:pt x="1074338" y="0"/>
                </a:lnTo>
                <a:lnTo>
                  <a:pt x="1074338" y="79501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1313801" y="2160066"/>
            <a:ext cx="6149491" cy="4447194"/>
          </a:xfrm>
          <a:custGeom>
            <a:avLst/>
            <a:gdLst/>
            <a:ahLst/>
            <a:cxnLst/>
            <a:rect r="r" b="b" t="t" l="l"/>
            <a:pathLst>
              <a:path h="4447194" w="6149491">
                <a:moveTo>
                  <a:pt x="0" y="0"/>
                </a:moveTo>
                <a:lnTo>
                  <a:pt x="6149491" y="0"/>
                </a:lnTo>
                <a:lnTo>
                  <a:pt x="6149491" y="4447194"/>
                </a:lnTo>
                <a:lnTo>
                  <a:pt x="0" y="4447194"/>
                </a:lnTo>
                <a:lnTo>
                  <a:pt x="0" y="0"/>
                </a:lnTo>
                <a:close/>
              </a:path>
            </a:pathLst>
          </a:custGeom>
          <a:blipFill>
            <a:blip r:embed="rId13"/>
            <a:stretch>
              <a:fillRect l="-28846" t="-24939" r="-6768" b="0"/>
            </a:stretch>
          </a:blipFill>
        </p:spPr>
      </p:sp>
      <p:sp>
        <p:nvSpPr>
          <p:cNvPr name="TextBox 21" id="21"/>
          <p:cNvSpPr txBox="true"/>
          <p:nvPr/>
        </p:nvSpPr>
        <p:spPr>
          <a:xfrm rot="0">
            <a:off x="1103772" y="1826510"/>
            <a:ext cx="8921292" cy="1445926"/>
          </a:xfrm>
          <a:prstGeom prst="rect">
            <a:avLst/>
          </a:prstGeom>
        </p:spPr>
        <p:txBody>
          <a:bodyPr anchor="t" rtlCol="false" tIns="0" lIns="0" bIns="0" rIns="0">
            <a:spAutoFit/>
          </a:bodyPr>
          <a:lstStyle/>
          <a:p>
            <a:pPr algn="l">
              <a:lnSpc>
                <a:spcPts val="5587"/>
              </a:lnSpc>
            </a:pPr>
            <a:r>
              <a:rPr lang="en-US" sz="5644">
                <a:solidFill>
                  <a:srgbClr val="013976"/>
                </a:solidFill>
                <a:latin typeface="Intro Rust"/>
                <a:ea typeface="Intro Rust"/>
                <a:cs typeface="Intro Rust"/>
                <a:sym typeface="Intro Rust"/>
              </a:rPr>
              <a:t>Is there any training involved?</a:t>
            </a:r>
          </a:p>
        </p:txBody>
      </p:sp>
      <p:sp>
        <p:nvSpPr>
          <p:cNvPr name="TextBox 22" id="22"/>
          <p:cNvSpPr txBox="true"/>
          <p:nvPr/>
        </p:nvSpPr>
        <p:spPr>
          <a:xfrm rot="0">
            <a:off x="1103772" y="3317266"/>
            <a:ext cx="9251649" cy="4705350"/>
          </a:xfrm>
          <a:prstGeom prst="rect">
            <a:avLst/>
          </a:prstGeom>
        </p:spPr>
        <p:txBody>
          <a:bodyPr anchor="t" rtlCol="false" tIns="0" lIns="0" bIns="0" rIns="0">
            <a:spAutoFit/>
          </a:bodyPr>
          <a:lstStyle/>
          <a:p>
            <a:pPr algn="l">
              <a:lnSpc>
                <a:spcPts val="3860"/>
              </a:lnSpc>
            </a:pPr>
            <a:r>
              <a:rPr lang="en-US" sz="3217">
                <a:solidFill>
                  <a:srgbClr val="000000"/>
                </a:solidFill>
                <a:latin typeface="Arial"/>
                <a:ea typeface="Arial"/>
                <a:cs typeface="Arial"/>
                <a:sym typeface="Arial"/>
              </a:rPr>
              <a:t>If you or your team needs help learning how to navigate CRIS or wants to learn more about the other opportunities through the collective impact site in your region, your Regional Collective Impact Site Coordinator can help.</a:t>
            </a:r>
          </a:p>
          <a:p>
            <a:pPr algn="l">
              <a:lnSpc>
                <a:spcPts val="2123"/>
              </a:lnSpc>
            </a:pPr>
          </a:p>
          <a:p>
            <a:pPr algn="l">
              <a:lnSpc>
                <a:spcPts val="3860"/>
              </a:lnSpc>
            </a:pPr>
            <a:r>
              <a:rPr lang="en-US" sz="3217">
                <a:solidFill>
                  <a:srgbClr val="000000"/>
                </a:solidFill>
                <a:latin typeface="Arial"/>
                <a:ea typeface="Arial"/>
                <a:cs typeface="Arial"/>
                <a:sym typeface="Arial"/>
              </a:rPr>
              <a:t>CRIS allows the CI site to track, organize and report out aggregate referral data and they can provide you with your own referral data that matters to you.</a:t>
            </a:r>
          </a:p>
        </p:txBody>
      </p:sp>
      <p:sp>
        <p:nvSpPr>
          <p:cNvPr name="TextBox 23" id="23"/>
          <p:cNvSpPr txBox="true"/>
          <p:nvPr/>
        </p:nvSpPr>
        <p:spPr>
          <a:xfrm rot="0">
            <a:off x="13076604" y="7089960"/>
            <a:ext cx="6023477" cy="659926"/>
          </a:xfrm>
          <a:prstGeom prst="rect">
            <a:avLst/>
          </a:prstGeom>
        </p:spPr>
        <p:txBody>
          <a:bodyPr anchor="t" rtlCol="false" tIns="0" lIns="0" bIns="0" rIns="0">
            <a:spAutoFit/>
          </a:bodyPr>
          <a:lstStyle/>
          <a:p>
            <a:pPr algn="ctr">
              <a:lnSpc>
                <a:spcPts val="2317"/>
              </a:lnSpc>
            </a:pPr>
            <a:r>
              <a:rPr lang="en-US" b="true" sz="2341" i="true">
                <a:solidFill>
                  <a:srgbClr val="013976"/>
                </a:solidFill>
                <a:latin typeface="Helvetica World Bold Italics"/>
                <a:ea typeface="Helvetica World Bold Italics"/>
                <a:cs typeface="Helvetica World Bold Italics"/>
                <a:sym typeface="Helvetica World Bold Italics"/>
              </a:rPr>
              <a:t>Learn more or </a:t>
            </a:r>
          </a:p>
          <a:p>
            <a:pPr algn="ctr">
              <a:lnSpc>
                <a:spcPts val="2317"/>
              </a:lnSpc>
            </a:pPr>
            <a:r>
              <a:rPr lang="en-US" b="true" sz="2341" i="true">
                <a:solidFill>
                  <a:srgbClr val="013976"/>
                </a:solidFill>
                <a:latin typeface="Helvetica World Bold Italics"/>
                <a:ea typeface="Helvetica World Bold Italics"/>
                <a:cs typeface="Helvetica World Bold Italics"/>
                <a:sym typeface="Helvetica World Bold Italics"/>
              </a:rPr>
              <a:t>start a referral</a:t>
            </a:r>
          </a:p>
        </p:txBody>
      </p:sp>
      <p:sp>
        <p:nvSpPr>
          <p:cNvPr name="TextBox 24" id="24"/>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25" id="25"/>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
        <p:nvSpPr>
          <p:cNvPr name="Freeform 26" id="26"/>
          <p:cNvSpPr/>
          <p:nvPr/>
        </p:nvSpPr>
        <p:spPr>
          <a:xfrm flipH="false" flipV="false" rot="0">
            <a:off x="10882548" y="6597735"/>
            <a:ext cx="7011999" cy="788850"/>
          </a:xfrm>
          <a:custGeom>
            <a:avLst/>
            <a:gdLst/>
            <a:ahLst/>
            <a:cxnLst/>
            <a:rect r="r" b="b" t="t" l="l"/>
            <a:pathLst>
              <a:path h="788850" w="7011999">
                <a:moveTo>
                  <a:pt x="0" y="0"/>
                </a:moveTo>
                <a:lnTo>
                  <a:pt x="7011998" y="0"/>
                </a:lnTo>
                <a:lnTo>
                  <a:pt x="7011998" y="788850"/>
                </a:lnTo>
                <a:lnTo>
                  <a:pt x="0" y="788850"/>
                </a:lnTo>
                <a:lnTo>
                  <a:pt x="0" y="0"/>
                </a:lnTo>
                <a:close/>
              </a:path>
            </a:pathLst>
          </a:custGeom>
          <a:blipFill>
            <a:blip r:embed="rId14">
              <a:alphaModFix amt="75000"/>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8882774"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0" id="10"/>
          <p:cNvSpPr/>
          <p:nvPr/>
        </p:nvSpPr>
        <p:spPr>
          <a:xfrm flipH="false" flipV="false" rot="0">
            <a:off x="950308"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1" id="11"/>
          <p:cNvSpPr/>
          <p:nvPr/>
        </p:nvSpPr>
        <p:spPr>
          <a:xfrm flipH="false" flipV="false" rot="0">
            <a:off x="2077207"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2" id="12"/>
          <p:cNvSpPr/>
          <p:nvPr/>
        </p:nvSpPr>
        <p:spPr>
          <a:xfrm flipH="false" flipV="false" rot="0">
            <a:off x="4132196"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3" id="13"/>
          <p:cNvSpPr/>
          <p:nvPr/>
        </p:nvSpPr>
        <p:spPr>
          <a:xfrm flipH="false" flipV="false" rot="0">
            <a:off x="7521501"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4" id="14"/>
          <p:cNvSpPr/>
          <p:nvPr/>
        </p:nvSpPr>
        <p:spPr>
          <a:xfrm flipH="false" flipV="false" rot="0">
            <a:off x="5916232"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grpSp>
        <p:nvGrpSpPr>
          <p:cNvPr name="Group 15" id="15"/>
          <p:cNvGrpSpPr/>
          <p:nvPr/>
        </p:nvGrpSpPr>
        <p:grpSpPr>
          <a:xfrm rot="0">
            <a:off x="15295268" y="7311007"/>
            <a:ext cx="1967903" cy="1947293"/>
            <a:chOff x="0" y="0"/>
            <a:chExt cx="603396" cy="597077"/>
          </a:xfrm>
        </p:grpSpPr>
        <p:sp>
          <p:nvSpPr>
            <p:cNvPr name="Freeform 16" id="16"/>
            <p:cNvSpPr/>
            <p:nvPr/>
          </p:nvSpPr>
          <p:spPr>
            <a:xfrm flipH="false" flipV="false" rot="0">
              <a:off x="0" y="0"/>
              <a:ext cx="603396" cy="597077"/>
            </a:xfrm>
            <a:custGeom>
              <a:avLst/>
              <a:gdLst/>
              <a:ahLst/>
              <a:cxnLst/>
              <a:rect r="r" b="b" t="t" l="l"/>
              <a:pathLst>
                <a:path h="597077" w="603396">
                  <a:moveTo>
                    <a:pt x="0" y="0"/>
                  </a:moveTo>
                  <a:lnTo>
                    <a:pt x="603396" y="0"/>
                  </a:lnTo>
                  <a:lnTo>
                    <a:pt x="603396" y="597077"/>
                  </a:lnTo>
                  <a:lnTo>
                    <a:pt x="0" y="597077"/>
                  </a:lnTo>
                  <a:close/>
                </a:path>
              </a:pathLst>
            </a:custGeom>
            <a:solidFill>
              <a:srgbClr val="FDE623"/>
            </a:solidFill>
          </p:spPr>
        </p:sp>
        <p:sp>
          <p:nvSpPr>
            <p:cNvPr name="TextBox 17" id="17"/>
            <p:cNvSpPr txBox="true"/>
            <p:nvPr/>
          </p:nvSpPr>
          <p:spPr>
            <a:xfrm>
              <a:off x="0" y="-57150"/>
              <a:ext cx="603396" cy="654227"/>
            </a:xfrm>
            <a:prstGeom prst="rect">
              <a:avLst/>
            </a:prstGeom>
          </p:spPr>
          <p:txBody>
            <a:bodyPr anchor="ctr" rtlCol="false" tIns="50800" lIns="50800" bIns="50800" rIns="50800"/>
            <a:lstStyle/>
            <a:p>
              <a:pPr algn="ctr">
                <a:lnSpc>
                  <a:spcPts val="2296"/>
                </a:lnSpc>
              </a:pPr>
            </a:p>
          </p:txBody>
        </p:sp>
      </p:grpSp>
      <p:sp>
        <p:nvSpPr>
          <p:cNvPr name="Freeform 18" id="18"/>
          <p:cNvSpPr/>
          <p:nvPr/>
        </p:nvSpPr>
        <p:spPr>
          <a:xfrm flipH="false" flipV="false" rot="0">
            <a:off x="15402580" y="7386807"/>
            <a:ext cx="1753278" cy="1766713"/>
          </a:xfrm>
          <a:custGeom>
            <a:avLst/>
            <a:gdLst/>
            <a:ahLst/>
            <a:cxnLst/>
            <a:rect r="r" b="b" t="t" l="l"/>
            <a:pathLst>
              <a:path h="1766713" w="1753278">
                <a:moveTo>
                  <a:pt x="0" y="0"/>
                </a:moveTo>
                <a:lnTo>
                  <a:pt x="1753278" y="0"/>
                </a:lnTo>
                <a:lnTo>
                  <a:pt x="1753278" y="1766713"/>
                </a:lnTo>
                <a:lnTo>
                  <a:pt x="0" y="1766713"/>
                </a:lnTo>
                <a:lnTo>
                  <a:pt x="0" y="0"/>
                </a:lnTo>
                <a:close/>
              </a:path>
            </a:pathLst>
          </a:custGeom>
          <a:blipFill>
            <a:blip r:embed="rId10"/>
            <a:stretch>
              <a:fillRect l="0" t="0" r="0" b="0"/>
            </a:stretch>
          </a:blipFill>
        </p:spPr>
      </p:sp>
      <p:sp>
        <p:nvSpPr>
          <p:cNvPr name="Freeform 19" id="19"/>
          <p:cNvSpPr/>
          <p:nvPr/>
        </p:nvSpPr>
        <p:spPr>
          <a:xfrm flipH="true" flipV="true" rot="6313414">
            <a:off x="14845511" y="7499555"/>
            <a:ext cx="899513" cy="665640"/>
          </a:xfrm>
          <a:custGeom>
            <a:avLst/>
            <a:gdLst/>
            <a:ahLst/>
            <a:cxnLst/>
            <a:rect r="r" b="b" t="t" l="l"/>
            <a:pathLst>
              <a:path h="665640" w="899513">
                <a:moveTo>
                  <a:pt x="899513" y="665639"/>
                </a:moveTo>
                <a:lnTo>
                  <a:pt x="0" y="665639"/>
                </a:lnTo>
                <a:lnTo>
                  <a:pt x="0" y="0"/>
                </a:lnTo>
                <a:lnTo>
                  <a:pt x="899513" y="0"/>
                </a:lnTo>
                <a:lnTo>
                  <a:pt x="899513" y="665639"/>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0363564" y="2419957"/>
            <a:ext cx="7248359" cy="4159583"/>
          </a:xfrm>
          <a:custGeom>
            <a:avLst/>
            <a:gdLst/>
            <a:ahLst/>
            <a:cxnLst/>
            <a:rect r="r" b="b" t="t" l="l"/>
            <a:pathLst>
              <a:path h="4159583" w="7248359">
                <a:moveTo>
                  <a:pt x="0" y="0"/>
                </a:moveTo>
                <a:lnTo>
                  <a:pt x="7248359" y="0"/>
                </a:lnTo>
                <a:lnTo>
                  <a:pt x="7248359" y="4159584"/>
                </a:lnTo>
                <a:lnTo>
                  <a:pt x="0" y="4159584"/>
                </a:lnTo>
                <a:lnTo>
                  <a:pt x="0" y="0"/>
                </a:lnTo>
                <a:close/>
              </a:path>
            </a:pathLst>
          </a:custGeom>
          <a:blipFill>
            <a:blip r:embed="rId13"/>
            <a:stretch>
              <a:fillRect l="0" t="-16171" r="0" b="0"/>
            </a:stretch>
          </a:blipFill>
        </p:spPr>
      </p:sp>
      <p:sp>
        <p:nvSpPr>
          <p:cNvPr name="TextBox 21" id="21"/>
          <p:cNvSpPr txBox="true"/>
          <p:nvPr/>
        </p:nvSpPr>
        <p:spPr>
          <a:xfrm rot="0">
            <a:off x="1017937" y="2291426"/>
            <a:ext cx="8921292" cy="741076"/>
          </a:xfrm>
          <a:prstGeom prst="rect">
            <a:avLst/>
          </a:prstGeom>
        </p:spPr>
        <p:txBody>
          <a:bodyPr anchor="t" rtlCol="false" tIns="0" lIns="0" bIns="0" rIns="0">
            <a:spAutoFit/>
          </a:bodyPr>
          <a:lstStyle/>
          <a:p>
            <a:pPr algn="l">
              <a:lnSpc>
                <a:spcPts val="5587"/>
              </a:lnSpc>
            </a:pPr>
            <a:r>
              <a:rPr lang="en-US" sz="5644">
                <a:solidFill>
                  <a:srgbClr val="013976"/>
                </a:solidFill>
                <a:latin typeface="Intro Rust"/>
                <a:ea typeface="Intro Rust"/>
                <a:cs typeface="Intro Rust"/>
                <a:sym typeface="Intro Rust"/>
              </a:rPr>
              <a:t>How do I join?</a:t>
            </a:r>
          </a:p>
        </p:txBody>
      </p:sp>
      <p:sp>
        <p:nvSpPr>
          <p:cNvPr name="TextBox 22" id="22"/>
          <p:cNvSpPr txBox="true"/>
          <p:nvPr/>
        </p:nvSpPr>
        <p:spPr>
          <a:xfrm rot="0">
            <a:off x="1103772" y="3317266"/>
            <a:ext cx="8835457" cy="4191000"/>
          </a:xfrm>
          <a:prstGeom prst="rect">
            <a:avLst/>
          </a:prstGeom>
        </p:spPr>
        <p:txBody>
          <a:bodyPr anchor="t" rtlCol="false" tIns="0" lIns="0" bIns="0" rIns="0">
            <a:spAutoFit/>
          </a:bodyPr>
          <a:lstStyle/>
          <a:p>
            <a:pPr algn="l">
              <a:lnSpc>
                <a:spcPts val="3860"/>
              </a:lnSpc>
            </a:pPr>
            <a:r>
              <a:rPr lang="en-US" sz="3217">
                <a:solidFill>
                  <a:srgbClr val="000000"/>
                </a:solidFill>
                <a:latin typeface="Arial"/>
                <a:ea typeface="Arial"/>
                <a:cs typeface="Arial"/>
                <a:sym typeface="Arial"/>
              </a:rPr>
              <a:t>Join our growing network of home visiting providers across Missouri. Visit </a:t>
            </a:r>
            <a:r>
              <a:rPr lang="en-US" sz="3217" b="true">
                <a:solidFill>
                  <a:srgbClr val="013976"/>
                </a:solidFill>
                <a:latin typeface="Arial Bold"/>
                <a:ea typeface="Arial Bold"/>
                <a:cs typeface="Arial Bold"/>
                <a:sym typeface="Arial Bold"/>
              </a:rPr>
              <a:t>ctf4kids.org/cris-start-a-referral</a:t>
            </a:r>
            <a:r>
              <a:rPr lang="en-US" sz="3217">
                <a:solidFill>
                  <a:srgbClr val="000000"/>
                </a:solidFill>
                <a:latin typeface="Arial"/>
                <a:ea typeface="Arial"/>
                <a:cs typeface="Arial"/>
                <a:sym typeface="Arial"/>
              </a:rPr>
              <a:t> to be linked to the Regional Collective Impact Coordinator in your area.</a:t>
            </a:r>
          </a:p>
          <a:p>
            <a:pPr algn="l">
              <a:lnSpc>
                <a:spcPts val="1898"/>
              </a:lnSpc>
            </a:pPr>
          </a:p>
          <a:p>
            <a:pPr algn="l">
              <a:lnSpc>
                <a:spcPts val="3860"/>
              </a:lnSpc>
            </a:pPr>
            <a:r>
              <a:rPr lang="en-US" sz="3217">
                <a:solidFill>
                  <a:srgbClr val="000000"/>
                </a:solidFill>
                <a:latin typeface="Arial"/>
                <a:ea typeface="Arial"/>
                <a:cs typeface="Arial"/>
                <a:sym typeface="Arial"/>
              </a:rPr>
              <a:t>You can also scan the QR code to be taken directly to the CRIS Link.</a:t>
            </a:r>
          </a:p>
          <a:p>
            <a:pPr algn="l">
              <a:lnSpc>
                <a:spcPts val="3860"/>
              </a:lnSpc>
            </a:pPr>
          </a:p>
        </p:txBody>
      </p:sp>
      <p:sp>
        <p:nvSpPr>
          <p:cNvPr name="TextBox 23" id="23"/>
          <p:cNvSpPr txBox="true"/>
          <p:nvPr/>
        </p:nvSpPr>
        <p:spPr>
          <a:xfrm rot="0">
            <a:off x="13757574" y="6756694"/>
            <a:ext cx="5043290" cy="554313"/>
          </a:xfrm>
          <a:prstGeom prst="rect">
            <a:avLst/>
          </a:prstGeom>
        </p:spPr>
        <p:txBody>
          <a:bodyPr anchor="t" rtlCol="false" tIns="0" lIns="0" bIns="0" rIns="0">
            <a:spAutoFit/>
          </a:bodyPr>
          <a:lstStyle/>
          <a:p>
            <a:pPr algn="ctr">
              <a:lnSpc>
                <a:spcPts val="1940"/>
              </a:lnSpc>
            </a:pPr>
            <a:r>
              <a:rPr lang="en-US" b="true" sz="1960" i="true">
                <a:solidFill>
                  <a:srgbClr val="013976"/>
                </a:solidFill>
                <a:latin typeface="Helvetica World Bold Italics"/>
                <a:ea typeface="Helvetica World Bold Italics"/>
                <a:cs typeface="Helvetica World Bold Italics"/>
                <a:sym typeface="Helvetica World Bold Italics"/>
              </a:rPr>
              <a:t>Learn more or </a:t>
            </a:r>
          </a:p>
          <a:p>
            <a:pPr algn="ctr">
              <a:lnSpc>
                <a:spcPts val="1940"/>
              </a:lnSpc>
            </a:pPr>
            <a:r>
              <a:rPr lang="en-US" b="true" sz="1960" i="true">
                <a:solidFill>
                  <a:srgbClr val="013976"/>
                </a:solidFill>
                <a:latin typeface="Helvetica World Bold Italics"/>
                <a:ea typeface="Helvetica World Bold Italics"/>
                <a:cs typeface="Helvetica World Bold Italics"/>
                <a:sym typeface="Helvetica World Bold Italics"/>
              </a:rPr>
              <a:t>start a referral</a:t>
            </a:r>
          </a:p>
        </p:txBody>
      </p:sp>
      <p:sp>
        <p:nvSpPr>
          <p:cNvPr name="TextBox 24" id="24"/>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25" id="25"/>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
        <p:nvSpPr>
          <p:cNvPr name="Freeform 26" id="26"/>
          <p:cNvSpPr/>
          <p:nvPr/>
        </p:nvSpPr>
        <p:spPr>
          <a:xfrm flipH="false" flipV="false" rot="0">
            <a:off x="10448091" y="6579541"/>
            <a:ext cx="7061670" cy="794438"/>
          </a:xfrm>
          <a:custGeom>
            <a:avLst/>
            <a:gdLst/>
            <a:ahLst/>
            <a:cxnLst/>
            <a:rect r="r" b="b" t="t" l="l"/>
            <a:pathLst>
              <a:path h="794438" w="7061670">
                <a:moveTo>
                  <a:pt x="0" y="0"/>
                </a:moveTo>
                <a:lnTo>
                  <a:pt x="7061670" y="0"/>
                </a:lnTo>
                <a:lnTo>
                  <a:pt x="7061670" y="794437"/>
                </a:lnTo>
                <a:lnTo>
                  <a:pt x="0" y="794437"/>
                </a:lnTo>
                <a:lnTo>
                  <a:pt x="0" y="0"/>
                </a:lnTo>
                <a:close/>
              </a:path>
            </a:pathLst>
          </a:custGeom>
          <a:blipFill>
            <a:blip r:embed="rId14">
              <a:alphaModFix amt="75000"/>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8882774"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0" id="10"/>
          <p:cNvSpPr/>
          <p:nvPr/>
        </p:nvSpPr>
        <p:spPr>
          <a:xfrm flipH="false" flipV="false" rot="0">
            <a:off x="950308"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1" id="11"/>
          <p:cNvSpPr/>
          <p:nvPr/>
        </p:nvSpPr>
        <p:spPr>
          <a:xfrm flipH="false" flipV="false" rot="0">
            <a:off x="2077207"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2" id="12"/>
          <p:cNvSpPr/>
          <p:nvPr/>
        </p:nvSpPr>
        <p:spPr>
          <a:xfrm flipH="false" flipV="false" rot="0">
            <a:off x="4132196"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3" id="13"/>
          <p:cNvSpPr/>
          <p:nvPr/>
        </p:nvSpPr>
        <p:spPr>
          <a:xfrm flipH="false" flipV="false" rot="0">
            <a:off x="7521501"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4" id="14"/>
          <p:cNvSpPr/>
          <p:nvPr/>
        </p:nvSpPr>
        <p:spPr>
          <a:xfrm flipH="false" flipV="false" rot="0">
            <a:off x="5916232"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grpSp>
        <p:nvGrpSpPr>
          <p:cNvPr name="Group 15" id="15"/>
          <p:cNvGrpSpPr/>
          <p:nvPr/>
        </p:nvGrpSpPr>
        <p:grpSpPr>
          <a:xfrm rot="0">
            <a:off x="14784053" y="6900831"/>
            <a:ext cx="2382420" cy="2357469"/>
            <a:chOff x="0" y="0"/>
            <a:chExt cx="603396" cy="597077"/>
          </a:xfrm>
        </p:grpSpPr>
        <p:sp>
          <p:nvSpPr>
            <p:cNvPr name="Freeform 16" id="16"/>
            <p:cNvSpPr/>
            <p:nvPr/>
          </p:nvSpPr>
          <p:spPr>
            <a:xfrm flipH="false" flipV="false" rot="0">
              <a:off x="0" y="0"/>
              <a:ext cx="603396" cy="597077"/>
            </a:xfrm>
            <a:custGeom>
              <a:avLst/>
              <a:gdLst/>
              <a:ahLst/>
              <a:cxnLst/>
              <a:rect r="r" b="b" t="t" l="l"/>
              <a:pathLst>
                <a:path h="597077" w="603396">
                  <a:moveTo>
                    <a:pt x="0" y="0"/>
                  </a:moveTo>
                  <a:lnTo>
                    <a:pt x="603396" y="0"/>
                  </a:lnTo>
                  <a:lnTo>
                    <a:pt x="603396" y="597077"/>
                  </a:lnTo>
                  <a:lnTo>
                    <a:pt x="0" y="597077"/>
                  </a:lnTo>
                  <a:close/>
                </a:path>
              </a:pathLst>
            </a:custGeom>
            <a:solidFill>
              <a:srgbClr val="FDE623"/>
            </a:solidFill>
          </p:spPr>
        </p:sp>
        <p:sp>
          <p:nvSpPr>
            <p:cNvPr name="TextBox 17" id="17"/>
            <p:cNvSpPr txBox="true"/>
            <p:nvPr/>
          </p:nvSpPr>
          <p:spPr>
            <a:xfrm>
              <a:off x="0" y="-57150"/>
              <a:ext cx="603396" cy="654227"/>
            </a:xfrm>
            <a:prstGeom prst="rect">
              <a:avLst/>
            </a:prstGeom>
          </p:spPr>
          <p:txBody>
            <a:bodyPr anchor="ctr" rtlCol="false" tIns="50800" lIns="50800" bIns="50800" rIns="50800"/>
            <a:lstStyle/>
            <a:p>
              <a:pPr algn="ctr">
                <a:lnSpc>
                  <a:spcPts val="2296"/>
                </a:lnSpc>
              </a:pPr>
            </a:p>
          </p:txBody>
        </p:sp>
      </p:grpSp>
      <p:sp>
        <p:nvSpPr>
          <p:cNvPr name="Freeform 18" id="18"/>
          <p:cNvSpPr/>
          <p:nvPr/>
        </p:nvSpPr>
        <p:spPr>
          <a:xfrm flipH="false" flipV="false" rot="0">
            <a:off x="14913969" y="6992598"/>
            <a:ext cx="2122586" cy="2138851"/>
          </a:xfrm>
          <a:custGeom>
            <a:avLst/>
            <a:gdLst/>
            <a:ahLst/>
            <a:cxnLst/>
            <a:rect r="r" b="b" t="t" l="l"/>
            <a:pathLst>
              <a:path h="2138851" w="2122586">
                <a:moveTo>
                  <a:pt x="0" y="0"/>
                </a:moveTo>
                <a:lnTo>
                  <a:pt x="2122587" y="0"/>
                </a:lnTo>
                <a:lnTo>
                  <a:pt x="2122587" y="2138851"/>
                </a:lnTo>
                <a:lnTo>
                  <a:pt x="0" y="2138851"/>
                </a:lnTo>
                <a:lnTo>
                  <a:pt x="0" y="0"/>
                </a:lnTo>
                <a:close/>
              </a:path>
            </a:pathLst>
          </a:custGeom>
          <a:blipFill>
            <a:blip r:embed="rId10"/>
            <a:stretch>
              <a:fillRect l="0" t="0" r="0" b="0"/>
            </a:stretch>
          </a:blipFill>
        </p:spPr>
      </p:sp>
      <p:sp>
        <p:nvSpPr>
          <p:cNvPr name="Freeform 19" id="19"/>
          <p:cNvSpPr/>
          <p:nvPr/>
        </p:nvSpPr>
        <p:spPr>
          <a:xfrm flipH="true" flipV="true" rot="6313414">
            <a:off x="14239560" y="7148144"/>
            <a:ext cx="1088986" cy="805849"/>
          </a:xfrm>
          <a:custGeom>
            <a:avLst/>
            <a:gdLst/>
            <a:ahLst/>
            <a:cxnLst/>
            <a:rect r="r" b="b" t="t" l="l"/>
            <a:pathLst>
              <a:path h="805849" w="1088986">
                <a:moveTo>
                  <a:pt x="1088985" y="805850"/>
                </a:moveTo>
                <a:lnTo>
                  <a:pt x="0" y="805850"/>
                </a:lnTo>
                <a:lnTo>
                  <a:pt x="0" y="0"/>
                </a:lnTo>
                <a:lnTo>
                  <a:pt x="1088985" y="0"/>
                </a:lnTo>
                <a:lnTo>
                  <a:pt x="1088985" y="80585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370224" y="2822798"/>
            <a:ext cx="9547552" cy="4641405"/>
            <a:chOff x="0" y="0"/>
            <a:chExt cx="2514582" cy="1222428"/>
          </a:xfrm>
        </p:grpSpPr>
        <p:sp>
          <p:nvSpPr>
            <p:cNvPr name="Freeform 21" id="21"/>
            <p:cNvSpPr/>
            <p:nvPr/>
          </p:nvSpPr>
          <p:spPr>
            <a:xfrm flipH="false" flipV="false" rot="0">
              <a:off x="0" y="0"/>
              <a:ext cx="2514582" cy="1222428"/>
            </a:xfrm>
            <a:custGeom>
              <a:avLst/>
              <a:gdLst/>
              <a:ahLst/>
              <a:cxnLst/>
              <a:rect r="r" b="b" t="t" l="l"/>
              <a:pathLst>
                <a:path h="1222428" w="2514582">
                  <a:moveTo>
                    <a:pt x="0" y="0"/>
                  </a:moveTo>
                  <a:lnTo>
                    <a:pt x="2514582" y="0"/>
                  </a:lnTo>
                  <a:lnTo>
                    <a:pt x="2514582" y="1222428"/>
                  </a:lnTo>
                  <a:lnTo>
                    <a:pt x="0" y="1222428"/>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22" id="22"/>
            <p:cNvSpPr txBox="true"/>
            <p:nvPr/>
          </p:nvSpPr>
          <p:spPr>
            <a:xfrm>
              <a:off x="0" y="-57150"/>
              <a:ext cx="2514582" cy="1279578"/>
            </a:xfrm>
            <a:prstGeom prst="rect">
              <a:avLst/>
            </a:prstGeom>
          </p:spPr>
          <p:txBody>
            <a:bodyPr anchor="ctr" rtlCol="false" tIns="50800" lIns="50800" bIns="50800" rIns="50800"/>
            <a:lstStyle/>
            <a:p>
              <a:pPr algn="ctr">
                <a:lnSpc>
                  <a:spcPts val="2296"/>
                </a:lnSpc>
              </a:pPr>
            </a:p>
          </p:txBody>
        </p:sp>
      </p:grpSp>
      <p:grpSp>
        <p:nvGrpSpPr>
          <p:cNvPr name="Group 23" id="23"/>
          <p:cNvGrpSpPr/>
          <p:nvPr/>
        </p:nvGrpSpPr>
        <p:grpSpPr>
          <a:xfrm rot="0">
            <a:off x="4475111" y="2942466"/>
            <a:ext cx="9337777" cy="4402067"/>
            <a:chOff x="0" y="0"/>
            <a:chExt cx="2459332" cy="1159392"/>
          </a:xfrm>
        </p:grpSpPr>
        <p:sp>
          <p:nvSpPr>
            <p:cNvPr name="Freeform 24" id="24"/>
            <p:cNvSpPr/>
            <p:nvPr/>
          </p:nvSpPr>
          <p:spPr>
            <a:xfrm flipH="false" flipV="false" rot="0">
              <a:off x="0" y="0"/>
              <a:ext cx="2459332" cy="1159392"/>
            </a:xfrm>
            <a:custGeom>
              <a:avLst/>
              <a:gdLst/>
              <a:ahLst/>
              <a:cxnLst/>
              <a:rect r="r" b="b" t="t" l="l"/>
              <a:pathLst>
                <a:path h="1159392" w="2459332">
                  <a:moveTo>
                    <a:pt x="0" y="0"/>
                  </a:moveTo>
                  <a:lnTo>
                    <a:pt x="2459332" y="0"/>
                  </a:lnTo>
                  <a:lnTo>
                    <a:pt x="2459332" y="1159392"/>
                  </a:lnTo>
                  <a:lnTo>
                    <a:pt x="0" y="1159392"/>
                  </a:lnTo>
                  <a:close/>
                </a:path>
              </a:pathLst>
            </a:custGeom>
            <a:solidFill>
              <a:srgbClr val="FFFFFF"/>
            </a:solidFill>
          </p:spPr>
        </p:sp>
        <p:sp>
          <p:nvSpPr>
            <p:cNvPr name="TextBox 25" id="25"/>
            <p:cNvSpPr txBox="true"/>
            <p:nvPr/>
          </p:nvSpPr>
          <p:spPr>
            <a:xfrm>
              <a:off x="0" y="-57150"/>
              <a:ext cx="2459332" cy="1216542"/>
            </a:xfrm>
            <a:prstGeom prst="rect">
              <a:avLst/>
            </a:prstGeom>
          </p:spPr>
          <p:txBody>
            <a:bodyPr anchor="ctr" rtlCol="false" tIns="50800" lIns="50800" bIns="50800" rIns="50800"/>
            <a:lstStyle/>
            <a:p>
              <a:pPr algn="ctr">
                <a:lnSpc>
                  <a:spcPts val="2296"/>
                </a:lnSpc>
              </a:pPr>
            </a:p>
          </p:txBody>
        </p:sp>
      </p:grpSp>
      <p:sp>
        <p:nvSpPr>
          <p:cNvPr name="TextBox 26" id="26"/>
          <p:cNvSpPr txBox="true"/>
          <p:nvPr/>
        </p:nvSpPr>
        <p:spPr>
          <a:xfrm rot="0">
            <a:off x="4683354" y="4176111"/>
            <a:ext cx="8921292" cy="967389"/>
          </a:xfrm>
          <a:prstGeom prst="rect">
            <a:avLst/>
          </a:prstGeom>
        </p:spPr>
        <p:txBody>
          <a:bodyPr anchor="t" rtlCol="false" tIns="0" lIns="0" bIns="0" rIns="0">
            <a:spAutoFit/>
          </a:bodyPr>
          <a:lstStyle/>
          <a:p>
            <a:pPr algn="ctr">
              <a:lnSpc>
                <a:spcPts val="7270"/>
              </a:lnSpc>
            </a:pPr>
            <a:r>
              <a:rPr lang="en-US" sz="7343">
                <a:solidFill>
                  <a:srgbClr val="013976"/>
                </a:solidFill>
                <a:latin typeface="Intro Rust"/>
                <a:ea typeface="Intro Rust"/>
                <a:cs typeface="Intro Rust"/>
                <a:sym typeface="Intro Rust"/>
              </a:rPr>
              <a:t>Questions?</a:t>
            </a:r>
          </a:p>
        </p:txBody>
      </p:sp>
      <p:sp>
        <p:nvSpPr>
          <p:cNvPr name="TextBox 27" id="27"/>
          <p:cNvSpPr txBox="true"/>
          <p:nvPr/>
        </p:nvSpPr>
        <p:spPr>
          <a:xfrm rot="0">
            <a:off x="12922461" y="6231258"/>
            <a:ext cx="6105604" cy="669573"/>
          </a:xfrm>
          <a:prstGeom prst="rect">
            <a:avLst/>
          </a:prstGeom>
        </p:spPr>
        <p:txBody>
          <a:bodyPr anchor="t" rtlCol="false" tIns="0" lIns="0" bIns="0" rIns="0">
            <a:spAutoFit/>
          </a:bodyPr>
          <a:lstStyle/>
          <a:p>
            <a:pPr algn="ctr">
              <a:lnSpc>
                <a:spcPts val="2349"/>
              </a:lnSpc>
            </a:pPr>
            <a:r>
              <a:rPr lang="en-US" b="true" sz="2373" i="true">
                <a:solidFill>
                  <a:srgbClr val="013976"/>
                </a:solidFill>
                <a:latin typeface="Helvetica World Bold Italics"/>
                <a:ea typeface="Helvetica World Bold Italics"/>
                <a:cs typeface="Helvetica World Bold Italics"/>
                <a:sym typeface="Helvetica World Bold Italics"/>
              </a:rPr>
              <a:t>Learn more or </a:t>
            </a:r>
          </a:p>
          <a:p>
            <a:pPr algn="ctr">
              <a:lnSpc>
                <a:spcPts val="2349"/>
              </a:lnSpc>
            </a:pPr>
            <a:r>
              <a:rPr lang="en-US" b="true" sz="2373" i="true">
                <a:solidFill>
                  <a:srgbClr val="013976"/>
                </a:solidFill>
                <a:latin typeface="Helvetica World Bold Italics"/>
                <a:ea typeface="Helvetica World Bold Italics"/>
                <a:cs typeface="Helvetica World Bold Italics"/>
                <a:sym typeface="Helvetica World Bold Italics"/>
              </a:rPr>
              <a:t>start a referral</a:t>
            </a:r>
          </a:p>
        </p:txBody>
      </p:sp>
      <p:sp>
        <p:nvSpPr>
          <p:cNvPr name="TextBox 28" id="28"/>
          <p:cNvSpPr txBox="true"/>
          <p:nvPr/>
        </p:nvSpPr>
        <p:spPr>
          <a:xfrm rot="0">
            <a:off x="4608251" y="5219700"/>
            <a:ext cx="9071497" cy="1427538"/>
          </a:xfrm>
          <a:prstGeom prst="rect">
            <a:avLst/>
          </a:prstGeom>
        </p:spPr>
        <p:txBody>
          <a:bodyPr anchor="t" rtlCol="false" tIns="0" lIns="0" bIns="0" rIns="0">
            <a:spAutoFit/>
          </a:bodyPr>
          <a:lstStyle/>
          <a:p>
            <a:pPr algn="ctr">
              <a:lnSpc>
                <a:spcPts val="3490"/>
              </a:lnSpc>
            </a:pPr>
            <a:r>
              <a:rPr lang="en-US" b="true" sz="3525" i="true">
                <a:solidFill>
                  <a:srgbClr val="013976"/>
                </a:solidFill>
                <a:latin typeface="Helvetica World Bold Italics"/>
                <a:ea typeface="Helvetica World Bold Italics"/>
                <a:cs typeface="Helvetica World Bold Italics"/>
                <a:sym typeface="Helvetica World Bold Italics"/>
              </a:rPr>
              <a:t>I’d love to hear from you!</a:t>
            </a:r>
          </a:p>
          <a:p>
            <a:pPr algn="ctr">
              <a:lnSpc>
                <a:spcPts val="3490"/>
              </a:lnSpc>
            </a:pPr>
          </a:p>
          <a:p>
            <a:pPr algn="ctr">
              <a:lnSpc>
                <a:spcPts val="3490"/>
              </a:lnSpc>
            </a:pPr>
            <a:r>
              <a:rPr lang="en-US" sz="3525" i="true">
                <a:solidFill>
                  <a:srgbClr val="013976"/>
                </a:solidFill>
                <a:latin typeface="Helvetica World Italics"/>
                <a:ea typeface="Helvetica World Italics"/>
                <a:cs typeface="Helvetica World Italics"/>
                <a:sym typeface="Helvetica World Italics"/>
              </a:rPr>
              <a:t>email</a:t>
            </a:r>
          </a:p>
        </p:txBody>
      </p:sp>
      <p:sp>
        <p:nvSpPr>
          <p:cNvPr name="TextBox 29" id="29"/>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30" id="30"/>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
        <p:nvSpPr>
          <p:cNvPr name="TextBox 31" id="31"/>
          <p:cNvSpPr txBox="true"/>
          <p:nvPr/>
        </p:nvSpPr>
        <p:spPr>
          <a:xfrm rot="0">
            <a:off x="4608251" y="2092688"/>
            <a:ext cx="9071497" cy="503613"/>
          </a:xfrm>
          <a:prstGeom prst="rect">
            <a:avLst/>
          </a:prstGeom>
        </p:spPr>
        <p:txBody>
          <a:bodyPr anchor="t" rtlCol="false" tIns="0" lIns="0" bIns="0" rIns="0">
            <a:spAutoFit/>
          </a:bodyPr>
          <a:lstStyle/>
          <a:p>
            <a:pPr algn="ctr">
              <a:lnSpc>
                <a:spcPts val="3490"/>
              </a:lnSpc>
            </a:pPr>
            <a:r>
              <a:rPr lang="en-US" b="true" sz="3525" i="true">
                <a:solidFill>
                  <a:srgbClr val="013976"/>
                </a:solidFill>
                <a:latin typeface="Helvetica World Bold Italics"/>
                <a:ea typeface="Helvetica World Bold Italics"/>
                <a:cs typeface="Helvetica World Bold Italics"/>
                <a:sym typeface="Helvetica World Bold Italics"/>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61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16591693" y="8923945"/>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0" id="10"/>
          <p:cNvSpPr/>
          <p:nvPr/>
        </p:nvSpPr>
        <p:spPr>
          <a:xfrm flipH="false" flipV="false" rot="0">
            <a:off x="8659227" y="8874126"/>
            <a:ext cx="1224248" cy="627532"/>
          </a:xfrm>
          <a:custGeom>
            <a:avLst/>
            <a:gdLst/>
            <a:ahLst/>
            <a:cxnLst/>
            <a:rect r="r" b="b" t="t" l="l"/>
            <a:pathLst>
              <a:path h="627532" w="1224248">
                <a:moveTo>
                  <a:pt x="0" y="0"/>
                </a:moveTo>
                <a:lnTo>
                  <a:pt x="1224248" y="0"/>
                </a:lnTo>
                <a:lnTo>
                  <a:pt x="1224248" y="627531"/>
                </a:lnTo>
                <a:lnTo>
                  <a:pt x="0" y="627531"/>
                </a:lnTo>
                <a:lnTo>
                  <a:pt x="0" y="0"/>
                </a:lnTo>
                <a:close/>
              </a:path>
            </a:pathLst>
          </a:custGeom>
          <a:blipFill>
            <a:blip r:embed="rId5"/>
            <a:stretch>
              <a:fillRect l="0" t="0" r="0" b="0"/>
            </a:stretch>
          </a:blipFill>
        </p:spPr>
      </p:sp>
      <p:sp>
        <p:nvSpPr>
          <p:cNvPr name="Freeform 11" id="11"/>
          <p:cNvSpPr/>
          <p:nvPr/>
        </p:nvSpPr>
        <p:spPr>
          <a:xfrm flipH="false" flipV="false" rot="0">
            <a:off x="9786126" y="8716267"/>
            <a:ext cx="2116215" cy="1171557"/>
          </a:xfrm>
          <a:custGeom>
            <a:avLst/>
            <a:gdLst/>
            <a:ahLst/>
            <a:cxnLst/>
            <a:rect r="r" b="b" t="t" l="l"/>
            <a:pathLst>
              <a:path h="1171557" w="2116215">
                <a:moveTo>
                  <a:pt x="0" y="0"/>
                </a:moveTo>
                <a:lnTo>
                  <a:pt x="2116215" y="0"/>
                </a:lnTo>
                <a:lnTo>
                  <a:pt x="2116215" y="1171557"/>
                </a:lnTo>
                <a:lnTo>
                  <a:pt x="0" y="1171557"/>
                </a:lnTo>
                <a:lnTo>
                  <a:pt x="0" y="0"/>
                </a:lnTo>
                <a:close/>
              </a:path>
            </a:pathLst>
          </a:custGeom>
          <a:blipFill>
            <a:blip r:embed="rId6"/>
            <a:stretch>
              <a:fillRect l="0" t="0" r="0" b="0"/>
            </a:stretch>
          </a:blipFill>
        </p:spPr>
      </p:sp>
      <p:sp>
        <p:nvSpPr>
          <p:cNvPr name="Freeform 12" id="12"/>
          <p:cNvSpPr/>
          <p:nvPr/>
        </p:nvSpPr>
        <p:spPr>
          <a:xfrm flipH="false" flipV="false" rot="0">
            <a:off x="11841115" y="9059945"/>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3" id="13"/>
          <p:cNvSpPr/>
          <p:nvPr/>
        </p:nvSpPr>
        <p:spPr>
          <a:xfrm flipH="false" flipV="false" rot="0">
            <a:off x="15230420" y="8768894"/>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4" id="14"/>
          <p:cNvSpPr/>
          <p:nvPr/>
        </p:nvSpPr>
        <p:spPr>
          <a:xfrm flipH="false" flipV="false" rot="0">
            <a:off x="13625151" y="8647826"/>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pic>
        <p:nvPicPr>
          <p:cNvPr name="Picture 15" id="15">
            <a:hlinkClick action="ppaction://media"/>
          </p:cNvPr>
          <p:cNvPicPr>
            <a:picLocks noChangeAspect="true"/>
          </p:cNvPicPr>
          <p:nvPr>
            <a:videoFile r:link="rId11"/>
            <p:extLst>
              <p:ext uri="{DAA4B4D4-6D71-4841-9C94-3DE7FCFB9230}">
                <p14:media xmlns:p14="http://schemas.microsoft.com/office/powerpoint/2010/main" r:embed="rId12"/>
              </p:ext>
            </p:extLst>
          </p:nvPr>
        </p:nvPicPr>
        <p:blipFill>
          <a:blip r:embed="rId10"/>
          <a:srcRect l="0" t="7582" r="0" b="7193"/>
          <a:stretch>
            <a:fillRect/>
          </a:stretch>
        </p:blipFill>
        <p:spPr>
          <a:xfrm flipH="false" flipV="false" rot="0">
            <a:off x="12696594" y="1672204"/>
            <a:ext cx="3900699" cy="5909913"/>
          </a:xfrm>
          <a:prstGeom prst="rect">
            <a:avLst/>
          </a:prstGeom>
        </p:spPr>
      </p:pic>
      <p:sp>
        <p:nvSpPr>
          <p:cNvPr name="TextBox 16" id="16"/>
          <p:cNvSpPr txBox="true"/>
          <p:nvPr/>
        </p:nvSpPr>
        <p:spPr>
          <a:xfrm rot="0">
            <a:off x="1207496" y="1757929"/>
            <a:ext cx="12417655" cy="1514507"/>
          </a:xfrm>
          <a:prstGeom prst="rect">
            <a:avLst/>
          </a:prstGeom>
        </p:spPr>
        <p:txBody>
          <a:bodyPr anchor="t" rtlCol="false" tIns="0" lIns="0" bIns="0" rIns="0">
            <a:spAutoFit/>
          </a:bodyPr>
          <a:lstStyle/>
          <a:p>
            <a:pPr algn="l">
              <a:lnSpc>
                <a:spcPts val="5851"/>
              </a:lnSpc>
            </a:pPr>
            <a:r>
              <a:rPr lang="en-US" sz="5626">
                <a:solidFill>
                  <a:srgbClr val="013976"/>
                </a:solidFill>
                <a:latin typeface="Intro Rust"/>
                <a:ea typeface="Intro Rust"/>
                <a:cs typeface="Intro Rust"/>
                <a:sym typeface="Intro Rust"/>
              </a:rPr>
              <a:t>Missouri Home Visiting Referral System</a:t>
            </a:r>
          </a:p>
        </p:txBody>
      </p:sp>
      <p:sp>
        <p:nvSpPr>
          <p:cNvPr name="TextBox 17" id="17"/>
          <p:cNvSpPr txBox="true"/>
          <p:nvPr/>
        </p:nvSpPr>
        <p:spPr>
          <a:xfrm rot="0">
            <a:off x="1223812" y="3399345"/>
            <a:ext cx="9809996" cy="4229578"/>
          </a:xfrm>
          <a:prstGeom prst="rect">
            <a:avLst/>
          </a:prstGeom>
        </p:spPr>
        <p:txBody>
          <a:bodyPr anchor="t" rtlCol="false" tIns="0" lIns="0" bIns="0" rIns="0">
            <a:spAutoFit/>
          </a:bodyPr>
          <a:lstStyle/>
          <a:p>
            <a:pPr algn="l">
              <a:lnSpc>
                <a:spcPts val="4738"/>
              </a:lnSpc>
              <a:spcBef>
                <a:spcPct val="0"/>
              </a:spcBef>
            </a:pPr>
            <a:r>
              <a:rPr lang="en-US" sz="2889" spc="-158">
                <a:solidFill>
                  <a:srgbClr val="000000"/>
                </a:solidFill>
                <a:latin typeface="Arial"/>
                <a:ea typeface="Arial"/>
                <a:cs typeface="Arial"/>
                <a:sym typeface="Arial"/>
              </a:rPr>
              <a:t>The Missouri Home Visiting Referral System is a web-based platform that makes it easy to refer a family to home visiting services anywhere in the state through one of five Regional Coordinated Referral &amp; Intake System (CRIS) networks. Each regional CRIS network is managed by a state-funded home visiting collective impact site and includes a variety of home visiting programs and models in its specific service area.</a:t>
            </a:r>
          </a:p>
        </p:txBody>
      </p:sp>
      <p:sp>
        <p:nvSpPr>
          <p:cNvPr name="TextBox 18" id="18"/>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19" id="19"/>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
        <p:nvSpPr>
          <p:cNvPr name="Freeform 20" id="20"/>
          <p:cNvSpPr/>
          <p:nvPr/>
        </p:nvSpPr>
        <p:spPr>
          <a:xfrm flipH="false" flipV="false" rot="0">
            <a:off x="12372472" y="7582117"/>
            <a:ext cx="4548943" cy="511756"/>
          </a:xfrm>
          <a:custGeom>
            <a:avLst/>
            <a:gdLst/>
            <a:ahLst/>
            <a:cxnLst/>
            <a:rect r="r" b="b" t="t" l="l"/>
            <a:pathLst>
              <a:path h="511756" w="4548943">
                <a:moveTo>
                  <a:pt x="0" y="0"/>
                </a:moveTo>
                <a:lnTo>
                  <a:pt x="4548943" y="0"/>
                </a:lnTo>
                <a:lnTo>
                  <a:pt x="4548943" y="511756"/>
                </a:lnTo>
                <a:lnTo>
                  <a:pt x="0" y="511756"/>
                </a:lnTo>
                <a:lnTo>
                  <a:pt x="0" y="0"/>
                </a:lnTo>
                <a:close/>
              </a:path>
            </a:pathLst>
          </a:custGeom>
          <a:blipFill>
            <a:blip r:embed="rId13">
              <a:alphaModFix amt="75000"/>
            </a:blip>
            <a:stretch>
              <a:fillRect l="0" t="0" r="0" b="0"/>
            </a:stretch>
          </a:blipFill>
        </p:spPr>
      </p:sp>
    </p:spTree>
  </p:cSld>
  <p:clrMapOvr>
    <a:masterClrMapping/>
  </p:clrMapOvr>
  <p:timing>
    <p:tnLst>
      <p:par>
        <p:cTn dur="indefinite" restart="never" nodeType="tmRoot">
          <p:childTnLst>
            <p:video>
              <p:cMediaNode vol="100000">
                <p:cTn fill="hold" display="false">
                  <p:stCondLst>
                    <p:cond delay="indefinite"/>
                  </p:stCondLst>
                </p:cTn>
                <p:tgtEl>
                  <p:spTgt spid="15"/>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TextBox 9" id="9"/>
          <p:cNvSpPr txBox="true"/>
          <p:nvPr/>
        </p:nvSpPr>
        <p:spPr>
          <a:xfrm rot="0">
            <a:off x="823364" y="1817812"/>
            <a:ext cx="8267177" cy="1454624"/>
          </a:xfrm>
          <a:prstGeom prst="rect">
            <a:avLst/>
          </a:prstGeom>
        </p:spPr>
        <p:txBody>
          <a:bodyPr anchor="t" rtlCol="false" tIns="0" lIns="0" bIns="0" rIns="0">
            <a:spAutoFit/>
          </a:bodyPr>
          <a:lstStyle/>
          <a:p>
            <a:pPr algn="ctr">
              <a:lnSpc>
                <a:spcPts val="10981"/>
              </a:lnSpc>
            </a:pPr>
            <a:r>
              <a:rPr lang="en-US" sz="11092">
                <a:solidFill>
                  <a:srgbClr val="013976"/>
                </a:solidFill>
                <a:latin typeface="Intro Rust"/>
                <a:ea typeface="Intro Rust"/>
                <a:cs typeface="Intro Rust"/>
                <a:sym typeface="Intro Rust"/>
              </a:rPr>
              <a:t>CRIS Link?</a:t>
            </a:r>
          </a:p>
        </p:txBody>
      </p:sp>
      <p:sp>
        <p:nvSpPr>
          <p:cNvPr name="TextBox 10" id="10"/>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Freeform 11" id="11"/>
          <p:cNvSpPr/>
          <p:nvPr/>
        </p:nvSpPr>
        <p:spPr>
          <a:xfrm flipH="false" flipV="false" rot="0">
            <a:off x="8473199"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2" id="12"/>
          <p:cNvSpPr/>
          <p:nvPr/>
        </p:nvSpPr>
        <p:spPr>
          <a:xfrm flipH="false" flipV="false" rot="0">
            <a:off x="540733"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3" id="13"/>
          <p:cNvSpPr/>
          <p:nvPr/>
        </p:nvSpPr>
        <p:spPr>
          <a:xfrm flipH="false" flipV="false" rot="0">
            <a:off x="1667632"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4" id="14"/>
          <p:cNvSpPr/>
          <p:nvPr/>
        </p:nvSpPr>
        <p:spPr>
          <a:xfrm flipH="false" flipV="false" rot="0">
            <a:off x="3722621"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5" id="15"/>
          <p:cNvSpPr/>
          <p:nvPr/>
        </p:nvSpPr>
        <p:spPr>
          <a:xfrm flipH="false" flipV="false" rot="0">
            <a:off x="7111926"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6" id="16"/>
          <p:cNvSpPr/>
          <p:nvPr/>
        </p:nvSpPr>
        <p:spPr>
          <a:xfrm flipH="false" flipV="false" rot="0">
            <a:off x="5506657"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sp>
        <p:nvSpPr>
          <p:cNvPr name="TextBox 17" id="17"/>
          <p:cNvSpPr txBox="true"/>
          <p:nvPr/>
        </p:nvSpPr>
        <p:spPr>
          <a:xfrm rot="0">
            <a:off x="1017937" y="1375505"/>
            <a:ext cx="8777714" cy="503613"/>
          </a:xfrm>
          <a:prstGeom prst="rect">
            <a:avLst/>
          </a:prstGeom>
        </p:spPr>
        <p:txBody>
          <a:bodyPr anchor="t" rtlCol="false" tIns="0" lIns="0" bIns="0" rIns="0">
            <a:spAutoFit/>
          </a:bodyPr>
          <a:lstStyle/>
          <a:p>
            <a:pPr algn="l">
              <a:lnSpc>
                <a:spcPts val="3490"/>
              </a:lnSpc>
            </a:pPr>
            <a:r>
              <a:rPr lang="en-US" sz="3525" i="true" b="true">
                <a:solidFill>
                  <a:srgbClr val="013976"/>
                </a:solidFill>
                <a:latin typeface="Helvetica World Bold Italics"/>
                <a:ea typeface="Helvetica World Bold Italics"/>
                <a:cs typeface="Helvetica World Bold Italics"/>
                <a:sym typeface="Helvetica World Bold Italics"/>
              </a:rPr>
              <a:t>What is the</a:t>
            </a:r>
          </a:p>
        </p:txBody>
      </p:sp>
      <p:sp>
        <p:nvSpPr>
          <p:cNvPr name="TextBox 18" id="18"/>
          <p:cNvSpPr txBox="true"/>
          <p:nvPr/>
        </p:nvSpPr>
        <p:spPr>
          <a:xfrm rot="0">
            <a:off x="904675" y="3259616"/>
            <a:ext cx="8881451" cy="5124450"/>
          </a:xfrm>
          <a:prstGeom prst="rect">
            <a:avLst/>
          </a:prstGeom>
        </p:spPr>
        <p:txBody>
          <a:bodyPr anchor="t" rtlCol="false" tIns="0" lIns="0" bIns="0" rIns="0">
            <a:spAutoFit/>
          </a:bodyPr>
          <a:lstStyle/>
          <a:p>
            <a:pPr algn="l">
              <a:lnSpc>
                <a:spcPts val="3406"/>
              </a:lnSpc>
            </a:pPr>
            <a:r>
              <a:rPr lang="en-US" sz="2838" b="true">
                <a:solidFill>
                  <a:srgbClr val="013976"/>
                </a:solidFill>
                <a:latin typeface="Arial Bold"/>
                <a:ea typeface="Arial Bold"/>
                <a:cs typeface="Arial Bold"/>
                <a:sym typeface="Arial Bold"/>
              </a:rPr>
              <a:t>The CRIS Link is FREE &amp; EASY for anyone to use. </a:t>
            </a:r>
          </a:p>
          <a:p>
            <a:pPr algn="l">
              <a:lnSpc>
                <a:spcPts val="1419"/>
              </a:lnSpc>
            </a:pPr>
          </a:p>
          <a:p>
            <a:pPr algn="l">
              <a:lnSpc>
                <a:spcPts val="3406"/>
              </a:lnSpc>
            </a:pPr>
            <a:r>
              <a:rPr lang="en-US" sz="2838">
                <a:solidFill>
                  <a:srgbClr val="000000"/>
                </a:solidFill>
                <a:latin typeface="Arial"/>
                <a:ea typeface="Arial"/>
                <a:cs typeface="Arial"/>
                <a:sym typeface="Arial"/>
              </a:rPr>
              <a:t>The CRIS Link is the connector of the home visiting referral system. It is a one-stop shop for anyone in Missouri who wants to make a referral for home visiting services (prenatal to five). The CRIS Link connects users to one of five regional referral networks — called a Coordinated Referral &amp; Intake System (CRIS) — to submit a referral based on their location. </a:t>
            </a:r>
          </a:p>
          <a:p>
            <a:pPr algn="l">
              <a:lnSpc>
                <a:spcPts val="1419"/>
              </a:lnSpc>
            </a:pPr>
          </a:p>
          <a:p>
            <a:pPr algn="l">
              <a:lnSpc>
                <a:spcPts val="3406"/>
              </a:lnSpc>
            </a:pPr>
            <a:r>
              <a:rPr lang="en-US" sz="2838">
                <a:solidFill>
                  <a:srgbClr val="000000"/>
                </a:solidFill>
                <a:latin typeface="Arial"/>
                <a:ea typeface="Arial"/>
                <a:cs typeface="Arial"/>
                <a:sym typeface="Arial"/>
              </a:rPr>
              <a:t>Each CRIS network is led by a collective impact site that manages the collaborative efforts of participating home visiting programs and models within its region.</a:t>
            </a:r>
          </a:p>
        </p:txBody>
      </p:sp>
      <p:sp>
        <p:nvSpPr>
          <p:cNvPr name="Freeform 19" id="19"/>
          <p:cNvSpPr/>
          <p:nvPr/>
        </p:nvSpPr>
        <p:spPr>
          <a:xfrm flipH="false" flipV="false" rot="-212273">
            <a:off x="11397090" y="946227"/>
            <a:ext cx="5757642" cy="4240133"/>
          </a:xfrm>
          <a:custGeom>
            <a:avLst/>
            <a:gdLst/>
            <a:ahLst/>
            <a:cxnLst/>
            <a:rect r="r" b="b" t="t" l="l"/>
            <a:pathLst>
              <a:path h="4240133" w="5757642">
                <a:moveTo>
                  <a:pt x="0" y="0"/>
                </a:moveTo>
                <a:lnTo>
                  <a:pt x="5757643" y="0"/>
                </a:lnTo>
                <a:lnTo>
                  <a:pt x="5757643" y="4240133"/>
                </a:lnTo>
                <a:lnTo>
                  <a:pt x="0" y="4240133"/>
                </a:lnTo>
                <a:lnTo>
                  <a:pt x="0" y="0"/>
                </a:lnTo>
                <a:close/>
              </a:path>
            </a:pathLst>
          </a:custGeom>
          <a:blipFill>
            <a:blip r:embed="rId10"/>
            <a:stretch>
              <a:fillRect l="0" t="0" r="0" b="-4897"/>
            </a:stretch>
          </a:blipFill>
        </p:spPr>
      </p:sp>
      <p:grpSp>
        <p:nvGrpSpPr>
          <p:cNvPr name="Group 20" id="20"/>
          <p:cNvGrpSpPr/>
          <p:nvPr/>
        </p:nvGrpSpPr>
        <p:grpSpPr>
          <a:xfrm rot="0">
            <a:off x="11748276" y="5753754"/>
            <a:ext cx="5531796" cy="531311"/>
            <a:chOff x="0" y="0"/>
            <a:chExt cx="1742268" cy="167339"/>
          </a:xfrm>
        </p:grpSpPr>
        <p:sp>
          <p:nvSpPr>
            <p:cNvPr name="Freeform 21" id="21"/>
            <p:cNvSpPr/>
            <p:nvPr/>
          </p:nvSpPr>
          <p:spPr>
            <a:xfrm flipH="false" flipV="false" rot="0">
              <a:off x="0" y="0"/>
              <a:ext cx="1742268" cy="167339"/>
            </a:xfrm>
            <a:custGeom>
              <a:avLst/>
              <a:gdLst/>
              <a:ahLst/>
              <a:cxnLst/>
              <a:rect r="r" b="b" t="t" l="l"/>
              <a:pathLst>
                <a:path h="167339" w="1742268">
                  <a:moveTo>
                    <a:pt x="0" y="0"/>
                  </a:moveTo>
                  <a:lnTo>
                    <a:pt x="1742268" y="0"/>
                  </a:lnTo>
                  <a:lnTo>
                    <a:pt x="1742268" y="167339"/>
                  </a:lnTo>
                  <a:lnTo>
                    <a:pt x="0" y="167339"/>
                  </a:lnTo>
                  <a:close/>
                </a:path>
              </a:pathLst>
            </a:custGeom>
            <a:solidFill>
              <a:srgbClr val="FF7E16"/>
            </a:solidFill>
          </p:spPr>
        </p:sp>
        <p:sp>
          <p:nvSpPr>
            <p:cNvPr name="TextBox 22" id="22"/>
            <p:cNvSpPr txBox="true"/>
            <p:nvPr/>
          </p:nvSpPr>
          <p:spPr>
            <a:xfrm>
              <a:off x="0" y="-57150"/>
              <a:ext cx="1742268" cy="224489"/>
            </a:xfrm>
            <a:prstGeom prst="rect">
              <a:avLst/>
            </a:prstGeom>
          </p:spPr>
          <p:txBody>
            <a:bodyPr anchor="ctr" rtlCol="false" tIns="50800" lIns="50800" bIns="50800" rIns="50800"/>
            <a:lstStyle/>
            <a:p>
              <a:pPr algn="ctr">
                <a:lnSpc>
                  <a:spcPts val="2296"/>
                </a:lnSpc>
              </a:pPr>
            </a:p>
          </p:txBody>
        </p:sp>
      </p:grpSp>
      <p:grpSp>
        <p:nvGrpSpPr>
          <p:cNvPr name="Group 23" id="23"/>
          <p:cNvGrpSpPr/>
          <p:nvPr/>
        </p:nvGrpSpPr>
        <p:grpSpPr>
          <a:xfrm rot="0">
            <a:off x="11748276" y="6405801"/>
            <a:ext cx="5531796" cy="552119"/>
            <a:chOff x="0" y="0"/>
            <a:chExt cx="1742268" cy="173893"/>
          </a:xfrm>
        </p:grpSpPr>
        <p:sp>
          <p:nvSpPr>
            <p:cNvPr name="Freeform 24" id="24"/>
            <p:cNvSpPr/>
            <p:nvPr/>
          </p:nvSpPr>
          <p:spPr>
            <a:xfrm flipH="false" flipV="false" rot="0">
              <a:off x="0" y="0"/>
              <a:ext cx="1742268" cy="173893"/>
            </a:xfrm>
            <a:custGeom>
              <a:avLst/>
              <a:gdLst/>
              <a:ahLst/>
              <a:cxnLst/>
              <a:rect r="r" b="b" t="t" l="l"/>
              <a:pathLst>
                <a:path h="173893" w="1742268">
                  <a:moveTo>
                    <a:pt x="0" y="0"/>
                  </a:moveTo>
                  <a:lnTo>
                    <a:pt x="1742268" y="0"/>
                  </a:lnTo>
                  <a:lnTo>
                    <a:pt x="1742268" y="173893"/>
                  </a:lnTo>
                  <a:lnTo>
                    <a:pt x="0" y="173893"/>
                  </a:lnTo>
                  <a:close/>
                </a:path>
              </a:pathLst>
            </a:custGeom>
            <a:solidFill>
              <a:srgbClr val="8E18C0"/>
            </a:solidFill>
          </p:spPr>
        </p:sp>
        <p:sp>
          <p:nvSpPr>
            <p:cNvPr name="TextBox 25" id="25"/>
            <p:cNvSpPr txBox="true"/>
            <p:nvPr/>
          </p:nvSpPr>
          <p:spPr>
            <a:xfrm>
              <a:off x="0" y="-57150"/>
              <a:ext cx="1742268" cy="231043"/>
            </a:xfrm>
            <a:prstGeom prst="rect">
              <a:avLst/>
            </a:prstGeom>
          </p:spPr>
          <p:txBody>
            <a:bodyPr anchor="ctr" rtlCol="false" tIns="50800" lIns="50800" bIns="50800" rIns="50800"/>
            <a:lstStyle/>
            <a:p>
              <a:pPr algn="ctr">
                <a:lnSpc>
                  <a:spcPts val="2296"/>
                </a:lnSpc>
              </a:pPr>
            </a:p>
          </p:txBody>
        </p:sp>
      </p:grpSp>
      <p:grpSp>
        <p:nvGrpSpPr>
          <p:cNvPr name="Group 26" id="26"/>
          <p:cNvGrpSpPr/>
          <p:nvPr/>
        </p:nvGrpSpPr>
        <p:grpSpPr>
          <a:xfrm rot="0">
            <a:off x="11748276" y="7052798"/>
            <a:ext cx="5531796" cy="509951"/>
            <a:chOff x="0" y="0"/>
            <a:chExt cx="1742268" cy="160612"/>
          </a:xfrm>
        </p:grpSpPr>
        <p:sp>
          <p:nvSpPr>
            <p:cNvPr name="Freeform 27" id="27"/>
            <p:cNvSpPr/>
            <p:nvPr/>
          </p:nvSpPr>
          <p:spPr>
            <a:xfrm flipH="false" flipV="false" rot="0">
              <a:off x="0" y="0"/>
              <a:ext cx="1742268" cy="160612"/>
            </a:xfrm>
            <a:custGeom>
              <a:avLst/>
              <a:gdLst/>
              <a:ahLst/>
              <a:cxnLst/>
              <a:rect r="r" b="b" t="t" l="l"/>
              <a:pathLst>
                <a:path h="160612" w="1742268">
                  <a:moveTo>
                    <a:pt x="0" y="0"/>
                  </a:moveTo>
                  <a:lnTo>
                    <a:pt x="1742268" y="0"/>
                  </a:lnTo>
                  <a:lnTo>
                    <a:pt x="1742268" y="160612"/>
                  </a:lnTo>
                  <a:lnTo>
                    <a:pt x="0" y="160612"/>
                  </a:lnTo>
                  <a:close/>
                </a:path>
              </a:pathLst>
            </a:custGeom>
            <a:solidFill>
              <a:srgbClr val="47BF13"/>
            </a:solidFill>
          </p:spPr>
        </p:sp>
        <p:sp>
          <p:nvSpPr>
            <p:cNvPr name="TextBox 28" id="28"/>
            <p:cNvSpPr txBox="true"/>
            <p:nvPr/>
          </p:nvSpPr>
          <p:spPr>
            <a:xfrm>
              <a:off x="0" y="-57150"/>
              <a:ext cx="1742268" cy="217762"/>
            </a:xfrm>
            <a:prstGeom prst="rect">
              <a:avLst/>
            </a:prstGeom>
          </p:spPr>
          <p:txBody>
            <a:bodyPr anchor="ctr" rtlCol="false" tIns="50800" lIns="50800" bIns="50800" rIns="50800"/>
            <a:lstStyle/>
            <a:p>
              <a:pPr algn="ctr">
                <a:lnSpc>
                  <a:spcPts val="2296"/>
                </a:lnSpc>
              </a:pPr>
            </a:p>
          </p:txBody>
        </p:sp>
      </p:grpSp>
      <p:grpSp>
        <p:nvGrpSpPr>
          <p:cNvPr name="Group 29" id="29"/>
          <p:cNvGrpSpPr/>
          <p:nvPr/>
        </p:nvGrpSpPr>
        <p:grpSpPr>
          <a:xfrm rot="0">
            <a:off x="11748276" y="7699796"/>
            <a:ext cx="5531796" cy="533319"/>
            <a:chOff x="0" y="0"/>
            <a:chExt cx="1742268" cy="167972"/>
          </a:xfrm>
        </p:grpSpPr>
        <p:sp>
          <p:nvSpPr>
            <p:cNvPr name="Freeform 30" id="30"/>
            <p:cNvSpPr/>
            <p:nvPr/>
          </p:nvSpPr>
          <p:spPr>
            <a:xfrm flipH="false" flipV="false" rot="0">
              <a:off x="0" y="0"/>
              <a:ext cx="1742268" cy="167972"/>
            </a:xfrm>
            <a:custGeom>
              <a:avLst/>
              <a:gdLst/>
              <a:ahLst/>
              <a:cxnLst/>
              <a:rect r="r" b="b" t="t" l="l"/>
              <a:pathLst>
                <a:path h="167972" w="1742268">
                  <a:moveTo>
                    <a:pt x="0" y="0"/>
                  </a:moveTo>
                  <a:lnTo>
                    <a:pt x="1742268" y="0"/>
                  </a:lnTo>
                  <a:lnTo>
                    <a:pt x="1742268" y="167972"/>
                  </a:lnTo>
                  <a:lnTo>
                    <a:pt x="0" y="167972"/>
                  </a:lnTo>
                  <a:close/>
                </a:path>
              </a:pathLst>
            </a:custGeom>
            <a:solidFill>
              <a:srgbClr val="56CCE0"/>
            </a:solidFill>
          </p:spPr>
        </p:sp>
        <p:sp>
          <p:nvSpPr>
            <p:cNvPr name="TextBox 31" id="31"/>
            <p:cNvSpPr txBox="true"/>
            <p:nvPr/>
          </p:nvSpPr>
          <p:spPr>
            <a:xfrm>
              <a:off x="0" y="-57150"/>
              <a:ext cx="1742268" cy="225122"/>
            </a:xfrm>
            <a:prstGeom prst="rect">
              <a:avLst/>
            </a:prstGeom>
          </p:spPr>
          <p:txBody>
            <a:bodyPr anchor="ctr" rtlCol="false" tIns="50800" lIns="50800" bIns="50800" rIns="50800"/>
            <a:lstStyle/>
            <a:p>
              <a:pPr algn="ctr">
                <a:lnSpc>
                  <a:spcPts val="2296"/>
                </a:lnSpc>
              </a:pPr>
            </a:p>
          </p:txBody>
        </p:sp>
      </p:grpSp>
      <p:grpSp>
        <p:nvGrpSpPr>
          <p:cNvPr name="Group 32" id="32"/>
          <p:cNvGrpSpPr/>
          <p:nvPr/>
        </p:nvGrpSpPr>
        <p:grpSpPr>
          <a:xfrm rot="0">
            <a:off x="11748276" y="8370161"/>
            <a:ext cx="5531796" cy="589728"/>
            <a:chOff x="0" y="0"/>
            <a:chExt cx="1742268" cy="185738"/>
          </a:xfrm>
        </p:grpSpPr>
        <p:sp>
          <p:nvSpPr>
            <p:cNvPr name="Freeform 33" id="33"/>
            <p:cNvSpPr/>
            <p:nvPr/>
          </p:nvSpPr>
          <p:spPr>
            <a:xfrm flipH="false" flipV="false" rot="0">
              <a:off x="0" y="0"/>
              <a:ext cx="1742268" cy="185738"/>
            </a:xfrm>
            <a:custGeom>
              <a:avLst/>
              <a:gdLst/>
              <a:ahLst/>
              <a:cxnLst/>
              <a:rect r="r" b="b" t="t" l="l"/>
              <a:pathLst>
                <a:path h="185738" w="1742268">
                  <a:moveTo>
                    <a:pt x="0" y="0"/>
                  </a:moveTo>
                  <a:lnTo>
                    <a:pt x="1742268" y="0"/>
                  </a:lnTo>
                  <a:lnTo>
                    <a:pt x="1742268" y="185738"/>
                  </a:lnTo>
                  <a:lnTo>
                    <a:pt x="0" y="185738"/>
                  </a:lnTo>
                  <a:close/>
                </a:path>
              </a:pathLst>
            </a:custGeom>
            <a:solidFill>
              <a:srgbClr val="FDE623"/>
            </a:solidFill>
          </p:spPr>
        </p:sp>
        <p:sp>
          <p:nvSpPr>
            <p:cNvPr name="TextBox 34" id="34"/>
            <p:cNvSpPr txBox="true"/>
            <p:nvPr/>
          </p:nvSpPr>
          <p:spPr>
            <a:xfrm>
              <a:off x="0" y="-57150"/>
              <a:ext cx="1742268" cy="242888"/>
            </a:xfrm>
            <a:prstGeom prst="rect">
              <a:avLst/>
            </a:prstGeom>
          </p:spPr>
          <p:txBody>
            <a:bodyPr anchor="ctr" rtlCol="false" tIns="50800" lIns="50800" bIns="50800" rIns="50800"/>
            <a:lstStyle/>
            <a:p>
              <a:pPr algn="ctr">
                <a:lnSpc>
                  <a:spcPts val="2296"/>
                </a:lnSpc>
              </a:pPr>
            </a:p>
          </p:txBody>
        </p:sp>
      </p:grpSp>
      <p:grpSp>
        <p:nvGrpSpPr>
          <p:cNvPr name="Group 35" id="35"/>
          <p:cNvGrpSpPr/>
          <p:nvPr/>
        </p:nvGrpSpPr>
        <p:grpSpPr>
          <a:xfrm rot="0">
            <a:off x="12977737" y="5820887"/>
            <a:ext cx="4220482" cy="400925"/>
            <a:chOff x="0" y="0"/>
            <a:chExt cx="1329262" cy="126273"/>
          </a:xfrm>
        </p:grpSpPr>
        <p:sp>
          <p:nvSpPr>
            <p:cNvPr name="Freeform 36" id="36"/>
            <p:cNvSpPr/>
            <p:nvPr/>
          </p:nvSpPr>
          <p:spPr>
            <a:xfrm flipH="false" flipV="false" rot="0">
              <a:off x="0" y="0"/>
              <a:ext cx="1329262" cy="126273"/>
            </a:xfrm>
            <a:custGeom>
              <a:avLst/>
              <a:gdLst/>
              <a:ahLst/>
              <a:cxnLst/>
              <a:rect r="r" b="b" t="t" l="l"/>
              <a:pathLst>
                <a:path h="126273" w="1329262">
                  <a:moveTo>
                    <a:pt x="0" y="0"/>
                  </a:moveTo>
                  <a:lnTo>
                    <a:pt x="1329262" y="0"/>
                  </a:lnTo>
                  <a:lnTo>
                    <a:pt x="1329262" y="126273"/>
                  </a:lnTo>
                  <a:lnTo>
                    <a:pt x="0" y="126273"/>
                  </a:lnTo>
                  <a:close/>
                </a:path>
              </a:pathLst>
            </a:custGeom>
            <a:solidFill>
              <a:srgbClr val="FFFFFF">
                <a:alpha val="81961"/>
              </a:srgbClr>
            </a:solidFill>
          </p:spPr>
        </p:sp>
        <p:sp>
          <p:nvSpPr>
            <p:cNvPr name="TextBox 37" id="37"/>
            <p:cNvSpPr txBox="true"/>
            <p:nvPr/>
          </p:nvSpPr>
          <p:spPr>
            <a:xfrm>
              <a:off x="0" y="-57150"/>
              <a:ext cx="1329262" cy="183423"/>
            </a:xfrm>
            <a:prstGeom prst="rect">
              <a:avLst/>
            </a:prstGeom>
          </p:spPr>
          <p:txBody>
            <a:bodyPr anchor="ctr" rtlCol="false" tIns="50800" lIns="50800" bIns="50800" rIns="50800"/>
            <a:lstStyle/>
            <a:p>
              <a:pPr algn="ctr">
                <a:lnSpc>
                  <a:spcPts val="2296"/>
                </a:lnSpc>
              </a:pPr>
            </a:p>
          </p:txBody>
        </p:sp>
      </p:grpSp>
      <p:grpSp>
        <p:nvGrpSpPr>
          <p:cNvPr name="Group 38" id="38"/>
          <p:cNvGrpSpPr/>
          <p:nvPr/>
        </p:nvGrpSpPr>
        <p:grpSpPr>
          <a:xfrm rot="0">
            <a:off x="12977737" y="6470410"/>
            <a:ext cx="4204231" cy="403174"/>
            <a:chOff x="0" y="0"/>
            <a:chExt cx="1324144" cy="126982"/>
          </a:xfrm>
        </p:grpSpPr>
        <p:sp>
          <p:nvSpPr>
            <p:cNvPr name="Freeform 39" id="39"/>
            <p:cNvSpPr/>
            <p:nvPr/>
          </p:nvSpPr>
          <p:spPr>
            <a:xfrm flipH="false" flipV="false" rot="0">
              <a:off x="0" y="0"/>
              <a:ext cx="1324144" cy="126982"/>
            </a:xfrm>
            <a:custGeom>
              <a:avLst/>
              <a:gdLst/>
              <a:ahLst/>
              <a:cxnLst/>
              <a:rect r="r" b="b" t="t" l="l"/>
              <a:pathLst>
                <a:path h="126982" w="1324144">
                  <a:moveTo>
                    <a:pt x="0" y="0"/>
                  </a:moveTo>
                  <a:lnTo>
                    <a:pt x="1324144" y="0"/>
                  </a:lnTo>
                  <a:lnTo>
                    <a:pt x="1324144" y="126982"/>
                  </a:lnTo>
                  <a:lnTo>
                    <a:pt x="0" y="126982"/>
                  </a:lnTo>
                  <a:close/>
                </a:path>
              </a:pathLst>
            </a:custGeom>
            <a:solidFill>
              <a:srgbClr val="FFFFFF">
                <a:alpha val="81961"/>
              </a:srgbClr>
            </a:solidFill>
          </p:spPr>
        </p:sp>
        <p:sp>
          <p:nvSpPr>
            <p:cNvPr name="TextBox 40" id="40"/>
            <p:cNvSpPr txBox="true"/>
            <p:nvPr/>
          </p:nvSpPr>
          <p:spPr>
            <a:xfrm>
              <a:off x="0" y="-57150"/>
              <a:ext cx="1324144" cy="184132"/>
            </a:xfrm>
            <a:prstGeom prst="rect">
              <a:avLst/>
            </a:prstGeom>
          </p:spPr>
          <p:txBody>
            <a:bodyPr anchor="ctr" rtlCol="false" tIns="50800" lIns="50800" bIns="50800" rIns="50800"/>
            <a:lstStyle/>
            <a:p>
              <a:pPr algn="ctr">
                <a:lnSpc>
                  <a:spcPts val="2296"/>
                </a:lnSpc>
              </a:pPr>
            </a:p>
          </p:txBody>
        </p:sp>
      </p:grpSp>
      <p:grpSp>
        <p:nvGrpSpPr>
          <p:cNvPr name="Group 41" id="41"/>
          <p:cNvGrpSpPr/>
          <p:nvPr/>
        </p:nvGrpSpPr>
        <p:grpSpPr>
          <a:xfrm rot="0">
            <a:off x="12977737" y="7119932"/>
            <a:ext cx="4220482" cy="379565"/>
            <a:chOff x="0" y="0"/>
            <a:chExt cx="1329262" cy="119546"/>
          </a:xfrm>
        </p:grpSpPr>
        <p:sp>
          <p:nvSpPr>
            <p:cNvPr name="Freeform 42" id="42"/>
            <p:cNvSpPr/>
            <p:nvPr/>
          </p:nvSpPr>
          <p:spPr>
            <a:xfrm flipH="false" flipV="false" rot="0">
              <a:off x="0" y="0"/>
              <a:ext cx="1329262" cy="119546"/>
            </a:xfrm>
            <a:custGeom>
              <a:avLst/>
              <a:gdLst/>
              <a:ahLst/>
              <a:cxnLst/>
              <a:rect r="r" b="b" t="t" l="l"/>
              <a:pathLst>
                <a:path h="119546" w="1329262">
                  <a:moveTo>
                    <a:pt x="0" y="0"/>
                  </a:moveTo>
                  <a:lnTo>
                    <a:pt x="1329262" y="0"/>
                  </a:lnTo>
                  <a:lnTo>
                    <a:pt x="1329262" y="119546"/>
                  </a:lnTo>
                  <a:lnTo>
                    <a:pt x="0" y="119546"/>
                  </a:lnTo>
                  <a:close/>
                </a:path>
              </a:pathLst>
            </a:custGeom>
            <a:solidFill>
              <a:srgbClr val="FFFFFF">
                <a:alpha val="81961"/>
              </a:srgbClr>
            </a:solidFill>
          </p:spPr>
        </p:sp>
        <p:sp>
          <p:nvSpPr>
            <p:cNvPr name="TextBox 43" id="43"/>
            <p:cNvSpPr txBox="true"/>
            <p:nvPr/>
          </p:nvSpPr>
          <p:spPr>
            <a:xfrm>
              <a:off x="0" y="-57150"/>
              <a:ext cx="1329262" cy="176696"/>
            </a:xfrm>
            <a:prstGeom prst="rect">
              <a:avLst/>
            </a:prstGeom>
          </p:spPr>
          <p:txBody>
            <a:bodyPr anchor="ctr" rtlCol="false" tIns="50800" lIns="50800" bIns="50800" rIns="50800"/>
            <a:lstStyle/>
            <a:p>
              <a:pPr algn="ctr">
                <a:lnSpc>
                  <a:spcPts val="2296"/>
                </a:lnSpc>
              </a:pPr>
            </a:p>
          </p:txBody>
        </p:sp>
      </p:grpSp>
      <p:grpSp>
        <p:nvGrpSpPr>
          <p:cNvPr name="Group 44" id="44"/>
          <p:cNvGrpSpPr/>
          <p:nvPr/>
        </p:nvGrpSpPr>
        <p:grpSpPr>
          <a:xfrm rot="0">
            <a:off x="13043411" y="7763048"/>
            <a:ext cx="4172161" cy="401908"/>
            <a:chOff x="0" y="0"/>
            <a:chExt cx="1314043" cy="126583"/>
          </a:xfrm>
        </p:grpSpPr>
        <p:sp>
          <p:nvSpPr>
            <p:cNvPr name="Freeform 45" id="45"/>
            <p:cNvSpPr/>
            <p:nvPr/>
          </p:nvSpPr>
          <p:spPr>
            <a:xfrm flipH="false" flipV="false" rot="0">
              <a:off x="0" y="0"/>
              <a:ext cx="1314043" cy="126583"/>
            </a:xfrm>
            <a:custGeom>
              <a:avLst/>
              <a:gdLst/>
              <a:ahLst/>
              <a:cxnLst/>
              <a:rect r="r" b="b" t="t" l="l"/>
              <a:pathLst>
                <a:path h="126583" w="1314043">
                  <a:moveTo>
                    <a:pt x="0" y="0"/>
                  </a:moveTo>
                  <a:lnTo>
                    <a:pt x="1314043" y="0"/>
                  </a:lnTo>
                  <a:lnTo>
                    <a:pt x="1314043" y="126583"/>
                  </a:lnTo>
                  <a:lnTo>
                    <a:pt x="0" y="126583"/>
                  </a:lnTo>
                  <a:close/>
                </a:path>
              </a:pathLst>
            </a:custGeom>
            <a:solidFill>
              <a:srgbClr val="FFFFFF">
                <a:alpha val="81961"/>
              </a:srgbClr>
            </a:solidFill>
          </p:spPr>
        </p:sp>
        <p:sp>
          <p:nvSpPr>
            <p:cNvPr name="TextBox 46" id="46"/>
            <p:cNvSpPr txBox="true"/>
            <p:nvPr/>
          </p:nvSpPr>
          <p:spPr>
            <a:xfrm>
              <a:off x="0" y="-57150"/>
              <a:ext cx="1314043" cy="183733"/>
            </a:xfrm>
            <a:prstGeom prst="rect">
              <a:avLst/>
            </a:prstGeom>
          </p:spPr>
          <p:txBody>
            <a:bodyPr anchor="ctr" rtlCol="false" tIns="50800" lIns="50800" bIns="50800" rIns="50800"/>
            <a:lstStyle/>
            <a:p>
              <a:pPr algn="ctr">
                <a:lnSpc>
                  <a:spcPts val="2296"/>
                </a:lnSpc>
              </a:pPr>
            </a:p>
          </p:txBody>
        </p:sp>
      </p:grpSp>
      <p:grpSp>
        <p:nvGrpSpPr>
          <p:cNvPr name="Group 47" id="47"/>
          <p:cNvGrpSpPr/>
          <p:nvPr/>
        </p:nvGrpSpPr>
        <p:grpSpPr>
          <a:xfrm rot="0">
            <a:off x="12977737" y="8437294"/>
            <a:ext cx="4204231" cy="442533"/>
            <a:chOff x="0" y="0"/>
            <a:chExt cx="1324144" cy="139378"/>
          </a:xfrm>
        </p:grpSpPr>
        <p:sp>
          <p:nvSpPr>
            <p:cNvPr name="Freeform 48" id="48"/>
            <p:cNvSpPr/>
            <p:nvPr/>
          </p:nvSpPr>
          <p:spPr>
            <a:xfrm flipH="false" flipV="false" rot="0">
              <a:off x="0" y="0"/>
              <a:ext cx="1324144" cy="139378"/>
            </a:xfrm>
            <a:custGeom>
              <a:avLst/>
              <a:gdLst/>
              <a:ahLst/>
              <a:cxnLst/>
              <a:rect r="r" b="b" t="t" l="l"/>
              <a:pathLst>
                <a:path h="139378" w="1324144">
                  <a:moveTo>
                    <a:pt x="0" y="0"/>
                  </a:moveTo>
                  <a:lnTo>
                    <a:pt x="1324144" y="0"/>
                  </a:lnTo>
                  <a:lnTo>
                    <a:pt x="1324144" y="139378"/>
                  </a:lnTo>
                  <a:lnTo>
                    <a:pt x="0" y="139378"/>
                  </a:lnTo>
                  <a:close/>
                </a:path>
              </a:pathLst>
            </a:custGeom>
            <a:solidFill>
              <a:srgbClr val="FFFFFF">
                <a:alpha val="81961"/>
              </a:srgbClr>
            </a:solidFill>
          </p:spPr>
        </p:sp>
        <p:sp>
          <p:nvSpPr>
            <p:cNvPr name="TextBox 49" id="49"/>
            <p:cNvSpPr txBox="true"/>
            <p:nvPr/>
          </p:nvSpPr>
          <p:spPr>
            <a:xfrm>
              <a:off x="0" y="-57150"/>
              <a:ext cx="1324144" cy="196528"/>
            </a:xfrm>
            <a:prstGeom prst="rect">
              <a:avLst/>
            </a:prstGeom>
          </p:spPr>
          <p:txBody>
            <a:bodyPr anchor="ctr" rtlCol="false" tIns="50800" lIns="50800" bIns="50800" rIns="50800"/>
            <a:lstStyle/>
            <a:p>
              <a:pPr algn="ctr">
                <a:lnSpc>
                  <a:spcPts val="2296"/>
                </a:lnSpc>
              </a:pPr>
            </a:p>
          </p:txBody>
        </p:sp>
      </p:grpSp>
      <p:sp>
        <p:nvSpPr>
          <p:cNvPr name="TextBox 50" id="50"/>
          <p:cNvSpPr txBox="true"/>
          <p:nvPr/>
        </p:nvSpPr>
        <p:spPr>
          <a:xfrm rot="0">
            <a:off x="12218665" y="5847463"/>
            <a:ext cx="179790" cy="252147"/>
          </a:xfrm>
          <a:prstGeom prst="rect">
            <a:avLst/>
          </a:prstGeom>
        </p:spPr>
        <p:txBody>
          <a:bodyPr anchor="t" rtlCol="false" tIns="0" lIns="0" bIns="0" rIns="0">
            <a:spAutoFit/>
          </a:bodyPr>
          <a:lstStyle/>
          <a:p>
            <a:pPr algn="ctr">
              <a:lnSpc>
                <a:spcPts val="2124"/>
              </a:lnSpc>
            </a:pPr>
            <a:r>
              <a:rPr lang="en-US" sz="1517" b="true">
                <a:solidFill>
                  <a:srgbClr val="FFFFFF"/>
                </a:solidFill>
                <a:latin typeface="Canva Sans Bold"/>
                <a:ea typeface="Canva Sans Bold"/>
                <a:cs typeface="Canva Sans Bold"/>
                <a:sym typeface="Canva Sans Bold"/>
              </a:rPr>
              <a:t>1</a:t>
            </a:r>
          </a:p>
        </p:txBody>
      </p:sp>
      <p:sp>
        <p:nvSpPr>
          <p:cNvPr name="TextBox 51" id="51"/>
          <p:cNvSpPr txBox="true"/>
          <p:nvPr/>
        </p:nvSpPr>
        <p:spPr>
          <a:xfrm rot="0">
            <a:off x="12204631" y="6536052"/>
            <a:ext cx="189866" cy="252148"/>
          </a:xfrm>
          <a:prstGeom prst="rect">
            <a:avLst/>
          </a:prstGeom>
        </p:spPr>
        <p:txBody>
          <a:bodyPr anchor="t" rtlCol="false" tIns="0" lIns="0" bIns="0" rIns="0">
            <a:spAutoFit/>
          </a:bodyPr>
          <a:lstStyle/>
          <a:p>
            <a:pPr algn="ctr">
              <a:lnSpc>
                <a:spcPts val="2124"/>
              </a:lnSpc>
            </a:pPr>
            <a:r>
              <a:rPr lang="en-US" sz="1517" b="true">
                <a:solidFill>
                  <a:srgbClr val="FFFFFF"/>
                </a:solidFill>
                <a:latin typeface="Canva Sans Bold"/>
                <a:ea typeface="Canva Sans Bold"/>
                <a:cs typeface="Canva Sans Bold"/>
                <a:sym typeface="Canva Sans Bold"/>
              </a:rPr>
              <a:t>2</a:t>
            </a:r>
          </a:p>
        </p:txBody>
      </p:sp>
      <p:sp>
        <p:nvSpPr>
          <p:cNvPr name="TextBox 52" id="52"/>
          <p:cNvSpPr txBox="true"/>
          <p:nvPr/>
        </p:nvSpPr>
        <p:spPr>
          <a:xfrm rot="0">
            <a:off x="12181144" y="7151798"/>
            <a:ext cx="201516" cy="252148"/>
          </a:xfrm>
          <a:prstGeom prst="rect">
            <a:avLst/>
          </a:prstGeom>
        </p:spPr>
        <p:txBody>
          <a:bodyPr anchor="t" rtlCol="false" tIns="0" lIns="0" bIns="0" rIns="0">
            <a:spAutoFit/>
          </a:bodyPr>
          <a:lstStyle/>
          <a:p>
            <a:pPr algn="ctr">
              <a:lnSpc>
                <a:spcPts val="2124"/>
              </a:lnSpc>
            </a:pPr>
            <a:r>
              <a:rPr lang="en-US" sz="1517" b="true">
                <a:solidFill>
                  <a:srgbClr val="FFFFFF"/>
                </a:solidFill>
                <a:latin typeface="Canva Sans Bold"/>
                <a:ea typeface="Canva Sans Bold"/>
                <a:cs typeface="Canva Sans Bold"/>
                <a:sym typeface="Canva Sans Bold"/>
              </a:rPr>
              <a:t>3</a:t>
            </a:r>
          </a:p>
        </p:txBody>
      </p:sp>
      <p:sp>
        <p:nvSpPr>
          <p:cNvPr name="TextBox 53" id="53"/>
          <p:cNvSpPr txBox="true"/>
          <p:nvPr/>
        </p:nvSpPr>
        <p:spPr>
          <a:xfrm rot="0">
            <a:off x="12175792" y="7808226"/>
            <a:ext cx="212221" cy="252148"/>
          </a:xfrm>
          <a:prstGeom prst="rect">
            <a:avLst/>
          </a:prstGeom>
        </p:spPr>
        <p:txBody>
          <a:bodyPr anchor="t" rtlCol="false" tIns="0" lIns="0" bIns="0" rIns="0">
            <a:spAutoFit/>
          </a:bodyPr>
          <a:lstStyle/>
          <a:p>
            <a:pPr algn="ctr">
              <a:lnSpc>
                <a:spcPts val="2124"/>
              </a:lnSpc>
            </a:pPr>
            <a:r>
              <a:rPr lang="en-US" sz="1517" b="true">
                <a:solidFill>
                  <a:srgbClr val="FFFFFF"/>
                </a:solidFill>
                <a:latin typeface="Canva Sans Bold"/>
                <a:ea typeface="Canva Sans Bold"/>
                <a:cs typeface="Canva Sans Bold"/>
                <a:sym typeface="Canva Sans Bold"/>
              </a:rPr>
              <a:t>4</a:t>
            </a:r>
          </a:p>
        </p:txBody>
      </p:sp>
      <p:sp>
        <p:nvSpPr>
          <p:cNvPr name="TextBox 54" id="54"/>
          <p:cNvSpPr txBox="true"/>
          <p:nvPr/>
        </p:nvSpPr>
        <p:spPr>
          <a:xfrm rot="0">
            <a:off x="12175792" y="8500854"/>
            <a:ext cx="205294" cy="252148"/>
          </a:xfrm>
          <a:prstGeom prst="rect">
            <a:avLst/>
          </a:prstGeom>
        </p:spPr>
        <p:txBody>
          <a:bodyPr anchor="t" rtlCol="false" tIns="0" lIns="0" bIns="0" rIns="0">
            <a:spAutoFit/>
          </a:bodyPr>
          <a:lstStyle/>
          <a:p>
            <a:pPr algn="ctr">
              <a:lnSpc>
                <a:spcPts val="2124"/>
              </a:lnSpc>
            </a:pPr>
            <a:r>
              <a:rPr lang="en-US" sz="1517" b="true">
                <a:solidFill>
                  <a:srgbClr val="000000"/>
                </a:solidFill>
                <a:latin typeface="Canva Sans Bold"/>
                <a:ea typeface="Canva Sans Bold"/>
                <a:cs typeface="Canva Sans Bold"/>
                <a:sym typeface="Canva Sans Bold"/>
              </a:rPr>
              <a:t>5</a:t>
            </a:r>
          </a:p>
        </p:txBody>
      </p:sp>
      <p:sp>
        <p:nvSpPr>
          <p:cNvPr name="TextBox 55" id="55"/>
          <p:cNvSpPr txBox="true"/>
          <p:nvPr/>
        </p:nvSpPr>
        <p:spPr>
          <a:xfrm rot="0">
            <a:off x="14029414" y="5481886"/>
            <a:ext cx="2117128" cy="180694"/>
          </a:xfrm>
          <a:prstGeom prst="rect">
            <a:avLst/>
          </a:prstGeom>
        </p:spPr>
        <p:txBody>
          <a:bodyPr anchor="t" rtlCol="false" tIns="0" lIns="0" bIns="0" rIns="0">
            <a:spAutoFit/>
          </a:bodyPr>
          <a:lstStyle/>
          <a:p>
            <a:pPr algn="ctr">
              <a:lnSpc>
                <a:spcPts val="1549"/>
              </a:lnSpc>
            </a:pPr>
            <a:r>
              <a:rPr lang="en-US" sz="1106" b="true">
                <a:solidFill>
                  <a:srgbClr val="000000"/>
                </a:solidFill>
                <a:latin typeface="Canva Sans Bold"/>
                <a:ea typeface="Canva Sans Bold"/>
                <a:cs typeface="Canva Sans Bold"/>
                <a:sym typeface="Canva Sans Bold"/>
              </a:rPr>
              <a:t>CRIS Coordinator</a:t>
            </a:r>
          </a:p>
        </p:txBody>
      </p:sp>
      <p:sp>
        <p:nvSpPr>
          <p:cNvPr name="TextBox 56" id="56"/>
          <p:cNvSpPr txBox="true"/>
          <p:nvPr/>
        </p:nvSpPr>
        <p:spPr>
          <a:xfrm rot="0">
            <a:off x="11925200" y="5436168"/>
            <a:ext cx="946509" cy="211878"/>
          </a:xfrm>
          <a:prstGeom prst="rect">
            <a:avLst/>
          </a:prstGeom>
        </p:spPr>
        <p:txBody>
          <a:bodyPr anchor="t" rtlCol="false" tIns="0" lIns="0" bIns="0" rIns="0">
            <a:spAutoFit/>
          </a:bodyPr>
          <a:lstStyle/>
          <a:p>
            <a:pPr algn="ctr">
              <a:lnSpc>
                <a:spcPts val="1757"/>
              </a:lnSpc>
            </a:pPr>
            <a:r>
              <a:rPr lang="en-US" sz="1255" b="true">
                <a:solidFill>
                  <a:srgbClr val="000000"/>
                </a:solidFill>
                <a:latin typeface="Canva Sans Bold"/>
                <a:ea typeface="Canva Sans Bold"/>
                <a:cs typeface="Canva Sans Bold"/>
                <a:sym typeface="Canva Sans Bold"/>
              </a:rPr>
              <a:t>Region</a:t>
            </a:r>
          </a:p>
        </p:txBody>
      </p:sp>
      <p:sp>
        <p:nvSpPr>
          <p:cNvPr name="TextBox 57" id="57"/>
          <p:cNvSpPr txBox="true"/>
          <p:nvPr/>
        </p:nvSpPr>
        <p:spPr>
          <a:xfrm rot="0">
            <a:off x="13518935" y="5844693"/>
            <a:ext cx="3138087" cy="308641"/>
          </a:xfrm>
          <a:prstGeom prst="rect">
            <a:avLst/>
          </a:prstGeom>
        </p:spPr>
        <p:txBody>
          <a:bodyPr anchor="t" rtlCol="false" tIns="0" lIns="0" bIns="0" rIns="0">
            <a:spAutoFit/>
          </a:bodyPr>
          <a:lstStyle/>
          <a:p>
            <a:pPr algn="ctr">
              <a:lnSpc>
                <a:spcPts val="2682"/>
              </a:lnSpc>
              <a:spcBef>
                <a:spcPct val="0"/>
              </a:spcBef>
            </a:pPr>
            <a:r>
              <a:rPr lang="en-US" sz="1635">
                <a:solidFill>
                  <a:srgbClr val="000000"/>
                </a:solidFill>
                <a:latin typeface="Canva Sans"/>
                <a:ea typeface="Canva Sans"/>
                <a:cs typeface="Canva Sans"/>
                <a:sym typeface="Canva Sans"/>
              </a:rPr>
              <a:t>Brighter Beginnings</a:t>
            </a:r>
          </a:p>
        </p:txBody>
      </p:sp>
      <p:sp>
        <p:nvSpPr>
          <p:cNvPr name="TextBox 58" id="58"/>
          <p:cNvSpPr txBox="true"/>
          <p:nvPr/>
        </p:nvSpPr>
        <p:spPr>
          <a:xfrm rot="0">
            <a:off x="13735739" y="6507917"/>
            <a:ext cx="2787504" cy="308641"/>
          </a:xfrm>
          <a:prstGeom prst="rect">
            <a:avLst/>
          </a:prstGeom>
        </p:spPr>
        <p:txBody>
          <a:bodyPr anchor="t" rtlCol="false" tIns="0" lIns="0" bIns="0" rIns="0">
            <a:spAutoFit/>
          </a:bodyPr>
          <a:lstStyle/>
          <a:p>
            <a:pPr algn="ctr">
              <a:lnSpc>
                <a:spcPts val="2682"/>
              </a:lnSpc>
              <a:spcBef>
                <a:spcPct val="0"/>
              </a:spcBef>
            </a:pPr>
            <a:r>
              <a:rPr lang="en-US" sz="1635">
                <a:solidFill>
                  <a:srgbClr val="000000"/>
                </a:solidFill>
                <a:latin typeface="Canva Sans"/>
                <a:ea typeface="Canva Sans"/>
                <a:cs typeface="Canva Sans"/>
                <a:sym typeface="Canva Sans"/>
              </a:rPr>
              <a:t>Generate Health</a:t>
            </a:r>
          </a:p>
        </p:txBody>
      </p:sp>
      <p:sp>
        <p:nvSpPr>
          <p:cNvPr name="TextBox 59" id="59"/>
          <p:cNvSpPr txBox="true"/>
          <p:nvPr/>
        </p:nvSpPr>
        <p:spPr>
          <a:xfrm rot="0">
            <a:off x="13093008" y="7154142"/>
            <a:ext cx="3989941" cy="308641"/>
          </a:xfrm>
          <a:prstGeom prst="rect">
            <a:avLst/>
          </a:prstGeom>
        </p:spPr>
        <p:txBody>
          <a:bodyPr anchor="t" rtlCol="false" tIns="0" lIns="0" bIns="0" rIns="0">
            <a:spAutoFit/>
          </a:bodyPr>
          <a:lstStyle/>
          <a:p>
            <a:pPr algn="ctr">
              <a:lnSpc>
                <a:spcPts val="2682"/>
              </a:lnSpc>
              <a:spcBef>
                <a:spcPct val="0"/>
              </a:spcBef>
            </a:pPr>
            <a:r>
              <a:rPr lang="en-US" sz="1635">
                <a:solidFill>
                  <a:srgbClr val="000000"/>
                </a:solidFill>
                <a:latin typeface="Canva Sans"/>
                <a:ea typeface="Canva Sans"/>
                <a:cs typeface="Canva Sans"/>
                <a:sym typeface="Canva Sans"/>
              </a:rPr>
              <a:t>Family Focused Network</a:t>
            </a:r>
          </a:p>
        </p:txBody>
      </p:sp>
      <p:sp>
        <p:nvSpPr>
          <p:cNvPr name="TextBox 60" id="60"/>
          <p:cNvSpPr txBox="true"/>
          <p:nvPr/>
        </p:nvSpPr>
        <p:spPr>
          <a:xfrm rot="0">
            <a:off x="13685887" y="7780992"/>
            <a:ext cx="2787504" cy="308641"/>
          </a:xfrm>
          <a:prstGeom prst="rect">
            <a:avLst/>
          </a:prstGeom>
        </p:spPr>
        <p:txBody>
          <a:bodyPr anchor="t" rtlCol="false" tIns="0" lIns="0" bIns="0" rIns="0">
            <a:spAutoFit/>
          </a:bodyPr>
          <a:lstStyle/>
          <a:p>
            <a:pPr algn="ctr">
              <a:lnSpc>
                <a:spcPts val="2682"/>
              </a:lnSpc>
              <a:spcBef>
                <a:spcPct val="0"/>
              </a:spcBef>
            </a:pPr>
            <a:r>
              <a:rPr lang="en-US" sz="1635">
                <a:solidFill>
                  <a:srgbClr val="000000"/>
                </a:solidFill>
                <a:latin typeface="Canva Sans"/>
                <a:ea typeface="Canva Sans"/>
                <a:cs typeface="Canva Sans"/>
                <a:sym typeface="Canva Sans"/>
              </a:rPr>
              <a:t>Promise 1000</a:t>
            </a:r>
          </a:p>
        </p:txBody>
      </p:sp>
      <p:sp>
        <p:nvSpPr>
          <p:cNvPr name="TextBox 61" id="61"/>
          <p:cNvSpPr txBox="true"/>
          <p:nvPr/>
        </p:nvSpPr>
        <p:spPr>
          <a:xfrm rot="0">
            <a:off x="13389448" y="8483845"/>
            <a:ext cx="3380384" cy="308641"/>
          </a:xfrm>
          <a:prstGeom prst="rect">
            <a:avLst/>
          </a:prstGeom>
        </p:spPr>
        <p:txBody>
          <a:bodyPr anchor="t" rtlCol="false" tIns="0" lIns="0" bIns="0" rIns="0">
            <a:spAutoFit/>
          </a:bodyPr>
          <a:lstStyle/>
          <a:p>
            <a:pPr algn="ctr">
              <a:lnSpc>
                <a:spcPts val="2682"/>
              </a:lnSpc>
              <a:spcBef>
                <a:spcPct val="0"/>
              </a:spcBef>
            </a:pPr>
            <a:r>
              <a:rPr lang="en-US" sz="1635">
                <a:solidFill>
                  <a:srgbClr val="000000"/>
                </a:solidFill>
                <a:latin typeface="Canva Sans"/>
                <a:ea typeface="Canva Sans"/>
                <a:cs typeface="Canva Sans"/>
                <a:sym typeface="Canva Sans"/>
              </a:rPr>
              <a:t>Whole Kids Outreach</a:t>
            </a:r>
          </a:p>
        </p:txBody>
      </p:sp>
      <p:sp>
        <p:nvSpPr>
          <p:cNvPr name="TextBox 62" id="62"/>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TextBox 9" id="9"/>
          <p:cNvSpPr txBox="true"/>
          <p:nvPr/>
        </p:nvSpPr>
        <p:spPr>
          <a:xfrm rot="0">
            <a:off x="823364" y="1817812"/>
            <a:ext cx="8267177" cy="1454624"/>
          </a:xfrm>
          <a:prstGeom prst="rect">
            <a:avLst/>
          </a:prstGeom>
        </p:spPr>
        <p:txBody>
          <a:bodyPr anchor="t" rtlCol="false" tIns="0" lIns="0" bIns="0" rIns="0">
            <a:spAutoFit/>
          </a:bodyPr>
          <a:lstStyle/>
          <a:p>
            <a:pPr algn="ctr">
              <a:lnSpc>
                <a:spcPts val="10981"/>
              </a:lnSpc>
            </a:pPr>
            <a:r>
              <a:rPr lang="en-US" sz="11092">
                <a:solidFill>
                  <a:srgbClr val="013976"/>
                </a:solidFill>
                <a:latin typeface="Intro Rust"/>
                <a:ea typeface="Intro Rust"/>
                <a:cs typeface="Intro Rust"/>
                <a:sym typeface="Intro Rust"/>
              </a:rPr>
              <a:t>CRIS Link?</a:t>
            </a:r>
          </a:p>
        </p:txBody>
      </p:sp>
      <p:sp>
        <p:nvSpPr>
          <p:cNvPr name="TextBox 10" id="10"/>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Freeform 11" id="11"/>
          <p:cNvSpPr/>
          <p:nvPr/>
        </p:nvSpPr>
        <p:spPr>
          <a:xfrm flipH="false" flipV="false" rot="0">
            <a:off x="8473199"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2" id="12"/>
          <p:cNvSpPr/>
          <p:nvPr/>
        </p:nvSpPr>
        <p:spPr>
          <a:xfrm flipH="false" flipV="false" rot="0">
            <a:off x="540733"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3" id="13"/>
          <p:cNvSpPr/>
          <p:nvPr/>
        </p:nvSpPr>
        <p:spPr>
          <a:xfrm flipH="false" flipV="false" rot="0">
            <a:off x="1667632"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4" id="14"/>
          <p:cNvSpPr/>
          <p:nvPr/>
        </p:nvSpPr>
        <p:spPr>
          <a:xfrm flipH="false" flipV="false" rot="0">
            <a:off x="3722621"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5" id="15"/>
          <p:cNvSpPr/>
          <p:nvPr/>
        </p:nvSpPr>
        <p:spPr>
          <a:xfrm flipH="false" flipV="false" rot="0">
            <a:off x="7111926"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6" id="16"/>
          <p:cNvSpPr/>
          <p:nvPr/>
        </p:nvSpPr>
        <p:spPr>
          <a:xfrm flipH="false" flipV="false" rot="0">
            <a:off x="5506657"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sp>
        <p:nvSpPr>
          <p:cNvPr name="TextBox 17" id="17"/>
          <p:cNvSpPr txBox="true"/>
          <p:nvPr/>
        </p:nvSpPr>
        <p:spPr>
          <a:xfrm rot="0">
            <a:off x="1017937" y="1375505"/>
            <a:ext cx="8777714" cy="503613"/>
          </a:xfrm>
          <a:prstGeom prst="rect">
            <a:avLst/>
          </a:prstGeom>
        </p:spPr>
        <p:txBody>
          <a:bodyPr anchor="t" rtlCol="false" tIns="0" lIns="0" bIns="0" rIns="0">
            <a:spAutoFit/>
          </a:bodyPr>
          <a:lstStyle/>
          <a:p>
            <a:pPr algn="l">
              <a:lnSpc>
                <a:spcPts val="3490"/>
              </a:lnSpc>
            </a:pPr>
            <a:r>
              <a:rPr lang="en-US" sz="3525" i="true" b="true">
                <a:solidFill>
                  <a:srgbClr val="013976"/>
                </a:solidFill>
                <a:latin typeface="Helvetica World Bold Italics"/>
                <a:ea typeface="Helvetica World Bold Italics"/>
                <a:cs typeface="Helvetica World Bold Italics"/>
                <a:sym typeface="Helvetica World Bold Italics"/>
              </a:rPr>
              <a:t>What is the</a:t>
            </a:r>
          </a:p>
        </p:txBody>
      </p:sp>
      <p:sp>
        <p:nvSpPr>
          <p:cNvPr name="Freeform 18" id="18"/>
          <p:cNvSpPr/>
          <p:nvPr/>
        </p:nvSpPr>
        <p:spPr>
          <a:xfrm flipH="false" flipV="false" rot="-212273">
            <a:off x="8126579" y="1471982"/>
            <a:ext cx="11076954" cy="8157464"/>
          </a:xfrm>
          <a:custGeom>
            <a:avLst/>
            <a:gdLst/>
            <a:ahLst/>
            <a:cxnLst/>
            <a:rect r="r" b="b" t="t" l="l"/>
            <a:pathLst>
              <a:path h="8157464" w="11076954">
                <a:moveTo>
                  <a:pt x="0" y="0"/>
                </a:moveTo>
                <a:lnTo>
                  <a:pt x="11076954" y="0"/>
                </a:lnTo>
                <a:lnTo>
                  <a:pt x="11076954" y="8157464"/>
                </a:lnTo>
                <a:lnTo>
                  <a:pt x="0" y="8157464"/>
                </a:lnTo>
                <a:lnTo>
                  <a:pt x="0" y="0"/>
                </a:lnTo>
                <a:close/>
              </a:path>
            </a:pathLst>
          </a:custGeom>
          <a:blipFill>
            <a:blip r:embed="rId10"/>
            <a:stretch>
              <a:fillRect l="0" t="0" r="0" b="-4897"/>
            </a:stretch>
          </a:blipFill>
        </p:spPr>
      </p:sp>
      <p:grpSp>
        <p:nvGrpSpPr>
          <p:cNvPr name="Group 19" id="19"/>
          <p:cNvGrpSpPr/>
          <p:nvPr/>
        </p:nvGrpSpPr>
        <p:grpSpPr>
          <a:xfrm rot="0">
            <a:off x="956723" y="3671212"/>
            <a:ext cx="7632747" cy="733100"/>
            <a:chOff x="0" y="0"/>
            <a:chExt cx="1742268" cy="167339"/>
          </a:xfrm>
        </p:grpSpPr>
        <p:sp>
          <p:nvSpPr>
            <p:cNvPr name="Freeform 20" id="20"/>
            <p:cNvSpPr/>
            <p:nvPr/>
          </p:nvSpPr>
          <p:spPr>
            <a:xfrm flipH="false" flipV="false" rot="0">
              <a:off x="0" y="0"/>
              <a:ext cx="1742268" cy="167339"/>
            </a:xfrm>
            <a:custGeom>
              <a:avLst/>
              <a:gdLst/>
              <a:ahLst/>
              <a:cxnLst/>
              <a:rect r="r" b="b" t="t" l="l"/>
              <a:pathLst>
                <a:path h="167339" w="1742268">
                  <a:moveTo>
                    <a:pt x="0" y="0"/>
                  </a:moveTo>
                  <a:lnTo>
                    <a:pt x="1742268" y="0"/>
                  </a:lnTo>
                  <a:lnTo>
                    <a:pt x="1742268" y="167339"/>
                  </a:lnTo>
                  <a:lnTo>
                    <a:pt x="0" y="167339"/>
                  </a:lnTo>
                  <a:close/>
                </a:path>
              </a:pathLst>
            </a:custGeom>
            <a:solidFill>
              <a:srgbClr val="FF7E16"/>
            </a:solidFill>
          </p:spPr>
        </p:sp>
        <p:sp>
          <p:nvSpPr>
            <p:cNvPr name="TextBox 21" id="21"/>
            <p:cNvSpPr txBox="true"/>
            <p:nvPr/>
          </p:nvSpPr>
          <p:spPr>
            <a:xfrm>
              <a:off x="0" y="-57150"/>
              <a:ext cx="1742268" cy="224489"/>
            </a:xfrm>
            <a:prstGeom prst="rect">
              <a:avLst/>
            </a:prstGeom>
          </p:spPr>
          <p:txBody>
            <a:bodyPr anchor="ctr" rtlCol="false" tIns="50800" lIns="50800" bIns="50800" rIns="50800"/>
            <a:lstStyle/>
            <a:p>
              <a:pPr algn="ctr">
                <a:lnSpc>
                  <a:spcPts val="2296"/>
                </a:lnSpc>
              </a:pPr>
            </a:p>
          </p:txBody>
        </p:sp>
      </p:grpSp>
      <p:grpSp>
        <p:nvGrpSpPr>
          <p:cNvPr name="Group 22" id="22"/>
          <p:cNvGrpSpPr/>
          <p:nvPr/>
        </p:nvGrpSpPr>
        <p:grpSpPr>
          <a:xfrm rot="0">
            <a:off x="956723" y="4570903"/>
            <a:ext cx="7632747" cy="761811"/>
            <a:chOff x="0" y="0"/>
            <a:chExt cx="1742268" cy="173893"/>
          </a:xfrm>
        </p:grpSpPr>
        <p:sp>
          <p:nvSpPr>
            <p:cNvPr name="Freeform 23" id="23"/>
            <p:cNvSpPr/>
            <p:nvPr/>
          </p:nvSpPr>
          <p:spPr>
            <a:xfrm flipH="false" flipV="false" rot="0">
              <a:off x="0" y="0"/>
              <a:ext cx="1742268" cy="173893"/>
            </a:xfrm>
            <a:custGeom>
              <a:avLst/>
              <a:gdLst/>
              <a:ahLst/>
              <a:cxnLst/>
              <a:rect r="r" b="b" t="t" l="l"/>
              <a:pathLst>
                <a:path h="173893" w="1742268">
                  <a:moveTo>
                    <a:pt x="0" y="0"/>
                  </a:moveTo>
                  <a:lnTo>
                    <a:pt x="1742268" y="0"/>
                  </a:lnTo>
                  <a:lnTo>
                    <a:pt x="1742268" y="173893"/>
                  </a:lnTo>
                  <a:lnTo>
                    <a:pt x="0" y="173893"/>
                  </a:lnTo>
                  <a:close/>
                </a:path>
              </a:pathLst>
            </a:custGeom>
            <a:solidFill>
              <a:srgbClr val="8E18C0"/>
            </a:solidFill>
          </p:spPr>
        </p:sp>
        <p:sp>
          <p:nvSpPr>
            <p:cNvPr name="TextBox 24" id="24"/>
            <p:cNvSpPr txBox="true"/>
            <p:nvPr/>
          </p:nvSpPr>
          <p:spPr>
            <a:xfrm>
              <a:off x="0" y="-57150"/>
              <a:ext cx="1742268" cy="231043"/>
            </a:xfrm>
            <a:prstGeom prst="rect">
              <a:avLst/>
            </a:prstGeom>
          </p:spPr>
          <p:txBody>
            <a:bodyPr anchor="ctr" rtlCol="false" tIns="50800" lIns="50800" bIns="50800" rIns="50800"/>
            <a:lstStyle/>
            <a:p>
              <a:pPr algn="ctr">
                <a:lnSpc>
                  <a:spcPts val="2296"/>
                </a:lnSpc>
              </a:pPr>
            </a:p>
          </p:txBody>
        </p:sp>
      </p:grpSp>
      <p:grpSp>
        <p:nvGrpSpPr>
          <p:cNvPr name="Group 25" id="25"/>
          <p:cNvGrpSpPr/>
          <p:nvPr/>
        </p:nvGrpSpPr>
        <p:grpSpPr>
          <a:xfrm rot="0">
            <a:off x="956723" y="5463627"/>
            <a:ext cx="7632747" cy="703628"/>
            <a:chOff x="0" y="0"/>
            <a:chExt cx="1742268" cy="160612"/>
          </a:xfrm>
        </p:grpSpPr>
        <p:sp>
          <p:nvSpPr>
            <p:cNvPr name="Freeform 26" id="26"/>
            <p:cNvSpPr/>
            <p:nvPr/>
          </p:nvSpPr>
          <p:spPr>
            <a:xfrm flipH="false" flipV="false" rot="0">
              <a:off x="0" y="0"/>
              <a:ext cx="1742268" cy="160612"/>
            </a:xfrm>
            <a:custGeom>
              <a:avLst/>
              <a:gdLst/>
              <a:ahLst/>
              <a:cxnLst/>
              <a:rect r="r" b="b" t="t" l="l"/>
              <a:pathLst>
                <a:path h="160612" w="1742268">
                  <a:moveTo>
                    <a:pt x="0" y="0"/>
                  </a:moveTo>
                  <a:lnTo>
                    <a:pt x="1742268" y="0"/>
                  </a:lnTo>
                  <a:lnTo>
                    <a:pt x="1742268" y="160612"/>
                  </a:lnTo>
                  <a:lnTo>
                    <a:pt x="0" y="160612"/>
                  </a:lnTo>
                  <a:close/>
                </a:path>
              </a:pathLst>
            </a:custGeom>
            <a:solidFill>
              <a:srgbClr val="47BF13"/>
            </a:solidFill>
          </p:spPr>
        </p:sp>
        <p:sp>
          <p:nvSpPr>
            <p:cNvPr name="TextBox 27" id="27"/>
            <p:cNvSpPr txBox="true"/>
            <p:nvPr/>
          </p:nvSpPr>
          <p:spPr>
            <a:xfrm>
              <a:off x="0" y="-57150"/>
              <a:ext cx="1742268" cy="217762"/>
            </a:xfrm>
            <a:prstGeom prst="rect">
              <a:avLst/>
            </a:prstGeom>
          </p:spPr>
          <p:txBody>
            <a:bodyPr anchor="ctr" rtlCol="false" tIns="50800" lIns="50800" bIns="50800" rIns="50800"/>
            <a:lstStyle/>
            <a:p>
              <a:pPr algn="ctr">
                <a:lnSpc>
                  <a:spcPts val="2296"/>
                </a:lnSpc>
              </a:pPr>
            </a:p>
          </p:txBody>
        </p:sp>
      </p:grpSp>
      <p:grpSp>
        <p:nvGrpSpPr>
          <p:cNvPr name="Group 28" id="28"/>
          <p:cNvGrpSpPr/>
          <p:nvPr/>
        </p:nvGrpSpPr>
        <p:grpSpPr>
          <a:xfrm rot="0">
            <a:off x="956723" y="6356351"/>
            <a:ext cx="7632747" cy="735871"/>
            <a:chOff x="0" y="0"/>
            <a:chExt cx="1742268" cy="167972"/>
          </a:xfrm>
        </p:grpSpPr>
        <p:sp>
          <p:nvSpPr>
            <p:cNvPr name="Freeform 29" id="29"/>
            <p:cNvSpPr/>
            <p:nvPr/>
          </p:nvSpPr>
          <p:spPr>
            <a:xfrm flipH="false" flipV="false" rot="0">
              <a:off x="0" y="0"/>
              <a:ext cx="1742268" cy="167972"/>
            </a:xfrm>
            <a:custGeom>
              <a:avLst/>
              <a:gdLst/>
              <a:ahLst/>
              <a:cxnLst/>
              <a:rect r="r" b="b" t="t" l="l"/>
              <a:pathLst>
                <a:path h="167972" w="1742268">
                  <a:moveTo>
                    <a:pt x="0" y="0"/>
                  </a:moveTo>
                  <a:lnTo>
                    <a:pt x="1742268" y="0"/>
                  </a:lnTo>
                  <a:lnTo>
                    <a:pt x="1742268" y="167972"/>
                  </a:lnTo>
                  <a:lnTo>
                    <a:pt x="0" y="167972"/>
                  </a:lnTo>
                  <a:close/>
                </a:path>
              </a:pathLst>
            </a:custGeom>
            <a:solidFill>
              <a:srgbClr val="56CCE0"/>
            </a:solidFill>
          </p:spPr>
        </p:sp>
        <p:sp>
          <p:nvSpPr>
            <p:cNvPr name="TextBox 30" id="30"/>
            <p:cNvSpPr txBox="true"/>
            <p:nvPr/>
          </p:nvSpPr>
          <p:spPr>
            <a:xfrm>
              <a:off x="0" y="-57150"/>
              <a:ext cx="1742268" cy="225122"/>
            </a:xfrm>
            <a:prstGeom prst="rect">
              <a:avLst/>
            </a:prstGeom>
          </p:spPr>
          <p:txBody>
            <a:bodyPr anchor="ctr" rtlCol="false" tIns="50800" lIns="50800" bIns="50800" rIns="50800"/>
            <a:lstStyle/>
            <a:p>
              <a:pPr algn="ctr">
                <a:lnSpc>
                  <a:spcPts val="2296"/>
                </a:lnSpc>
              </a:pPr>
            </a:p>
          </p:txBody>
        </p:sp>
      </p:grpSp>
      <p:grpSp>
        <p:nvGrpSpPr>
          <p:cNvPr name="Group 31" id="31"/>
          <p:cNvGrpSpPr/>
          <p:nvPr/>
        </p:nvGrpSpPr>
        <p:grpSpPr>
          <a:xfrm rot="0">
            <a:off x="956723" y="7281318"/>
            <a:ext cx="7632747" cy="813703"/>
            <a:chOff x="0" y="0"/>
            <a:chExt cx="1742268" cy="185738"/>
          </a:xfrm>
        </p:grpSpPr>
        <p:sp>
          <p:nvSpPr>
            <p:cNvPr name="Freeform 32" id="32"/>
            <p:cNvSpPr/>
            <p:nvPr/>
          </p:nvSpPr>
          <p:spPr>
            <a:xfrm flipH="false" flipV="false" rot="0">
              <a:off x="0" y="0"/>
              <a:ext cx="1742268" cy="185738"/>
            </a:xfrm>
            <a:custGeom>
              <a:avLst/>
              <a:gdLst/>
              <a:ahLst/>
              <a:cxnLst/>
              <a:rect r="r" b="b" t="t" l="l"/>
              <a:pathLst>
                <a:path h="185738" w="1742268">
                  <a:moveTo>
                    <a:pt x="0" y="0"/>
                  </a:moveTo>
                  <a:lnTo>
                    <a:pt x="1742268" y="0"/>
                  </a:lnTo>
                  <a:lnTo>
                    <a:pt x="1742268" y="185738"/>
                  </a:lnTo>
                  <a:lnTo>
                    <a:pt x="0" y="185738"/>
                  </a:lnTo>
                  <a:close/>
                </a:path>
              </a:pathLst>
            </a:custGeom>
            <a:solidFill>
              <a:srgbClr val="FDE623"/>
            </a:solidFill>
          </p:spPr>
        </p:sp>
        <p:sp>
          <p:nvSpPr>
            <p:cNvPr name="TextBox 33" id="33"/>
            <p:cNvSpPr txBox="true"/>
            <p:nvPr/>
          </p:nvSpPr>
          <p:spPr>
            <a:xfrm>
              <a:off x="0" y="-57150"/>
              <a:ext cx="1742268" cy="242888"/>
            </a:xfrm>
            <a:prstGeom prst="rect">
              <a:avLst/>
            </a:prstGeom>
          </p:spPr>
          <p:txBody>
            <a:bodyPr anchor="ctr" rtlCol="false" tIns="50800" lIns="50800" bIns="50800" rIns="50800"/>
            <a:lstStyle/>
            <a:p>
              <a:pPr algn="ctr">
                <a:lnSpc>
                  <a:spcPts val="2296"/>
                </a:lnSpc>
              </a:pPr>
            </a:p>
          </p:txBody>
        </p:sp>
      </p:grpSp>
      <p:grpSp>
        <p:nvGrpSpPr>
          <p:cNvPr name="Group 34" id="34"/>
          <p:cNvGrpSpPr/>
          <p:nvPr/>
        </p:nvGrpSpPr>
        <p:grpSpPr>
          <a:xfrm rot="0">
            <a:off x="2653128" y="3763842"/>
            <a:ext cx="5823401" cy="553194"/>
            <a:chOff x="0" y="0"/>
            <a:chExt cx="1329262" cy="126273"/>
          </a:xfrm>
        </p:grpSpPr>
        <p:sp>
          <p:nvSpPr>
            <p:cNvPr name="Freeform 35" id="35"/>
            <p:cNvSpPr/>
            <p:nvPr/>
          </p:nvSpPr>
          <p:spPr>
            <a:xfrm flipH="false" flipV="false" rot="0">
              <a:off x="0" y="0"/>
              <a:ext cx="1329262" cy="126273"/>
            </a:xfrm>
            <a:custGeom>
              <a:avLst/>
              <a:gdLst/>
              <a:ahLst/>
              <a:cxnLst/>
              <a:rect r="r" b="b" t="t" l="l"/>
              <a:pathLst>
                <a:path h="126273" w="1329262">
                  <a:moveTo>
                    <a:pt x="0" y="0"/>
                  </a:moveTo>
                  <a:lnTo>
                    <a:pt x="1329262" y="0"/>
                  </a:lnTo>
                  <a:lnTo>
                    <a:pt x="1329262" y="126273"/>
                  </a:lnTo>
                  <a:lnTo>
                    <a:pt x="0" y="126273"/>
                  </a:lnTo>
                  <a:close/>
                </a:path>
              </a:pathLst>
            </a:custGeom>
            <a:solidFill>
              <a:srgbClr val="FFFFFF">
                <a:alpha val="81961"/>
              </a:srgbClr>
            </a:solidFill>
          </p:spPr>
        </p:sp>
        <p:sp>
          <p:nvSpPr>
            <p:cNvPr name="TextBox 36" id="36"/>
            <p:cNvSpPr txBox="true"/>
            <p:nvPr/>
          </p:nvSpPr>
          <p:spPr>
            <a:xfrm>
              <a:off x="0" y="-57150"/>
              <a:ext cx="1329262" cy="183423"/>
            </a:xfrm>
            <a:prstGeom prst="rect">
              <a:avLst/>
            </a:prstGeom>
          </p:spPr>
          <p:txBody>
            <a:bodyPr anchor="ctr" rtlCol="false" tIns="50800" lIns="50800" bIns="50800" rIns="50800"/>
            <a:lstStyle/>
            <a:p>
              <a:pPr algn="ctr">
                <a:lnSpc>
                  <a:spcPts val="2296"/>
                </a:lnSpc>
              </a:pPr>
            </a:p>
          </p:txBody>
        </p:sp>
      </p:grpSp>
      <p:grpSp>
        <p:nvGrpSpPr>
          <p:cNvPr name="Group 37" id="37"/>
          <p:cNvGrpSpPr/>
          <p:nvPr/>
        </p:nvGrpSpPr>
        <p:grpSpPr>
          <a:xfrm rot="0">
            <a:off x="2653128" y="4660050"/>
            <a:ext cx="5800978" cy="556298"/>
            <a:chOff x="0" y="0"/>
            <a:chExt cx="1324144" cy="126982"/>
          </a:xfrm>
        </p:grpSpPr>
        <p:sp>
          <p:nvSpPr>
            <p:cNvPr name="Freeform 38" id="38"/>
            <p:cNvSpPr/>
            <p:nvPr/>
          </p:nvSpPr>
          <p:spPr>
            <a:xfrm flipH="false" flipV="false" rot="0">
              <a:off x="0" y="0"/>
              <a:ext cx="1324144" cy="126982"/>
            </a:xfrm>
            <a:custGeom>
              <a:avLst/>
              <a:gdLst/>
              <a:ahLst/>
              <a:cxnLst/>
              <a:rect r="r" b="b" t="t" l="l"/>
              <a:pathLst>
                <a:path h="126982" w="1324144">
                  <a:moveTo>
                    <a:pt x="0" y="0"/>
                  </a:moveTo>
                  <a:lnTo>
                    <a:pt x="1324144" y="0"/>
                  </a:lnTo>
                  <a:lnTo>
                    <a:pt x="1324144" y="126982"/>
                  </a:lnTo>
                  <a:lnTo>
                    <a:pt x="0" y="126982"/>
                  </a:lnTo>
                  <a:close/>
                </a:path>
              </a:pathLst>
            </a:custGeom>
            <a:solidFill>
              <a:srgbClr val="FFFFFF">
                <a:alpha val="81961"/>
              </a:srgbClr>
            </a:solidFill>
          </p:spPr>
        </p:sp>
        <p:sp>
          <p:nvSpPr>
            <p:cNvPr name="TextBox 39" id="39"/>
            <p:cNvSpPr txBox="true"/>
            <p:nvPr/>
          </p:nvSpPr>
          <p:spPr>
            <a:xfrm>
              <a:off x="0" y="-57150"/>
              <a:ext cx="1324144" cy="184132"/>
            </a:xfrm>
            <a:prstGeom prst="rect">
              <a:avLst/>
            </a:prstGeom>
          </p:spPr>
          <p:txBody>
            <a:bodyPr anchor="ctr" rtlCol="false" tIns="50800" lIns="50800" bIns="50800" rIns="50800"/>
            <a:lstStyle/>
            <a:p>
              <a:pPr algn="ctr">
                <a:lnSpc>
                  <a:spcPts val="2296"/>
                </a:lnSpc>
              </a:pPr>
            </a:p>
          </p:txBody>
        </p:sp>
      </p:grpSp>
      <p:grpSp>
        <p:nvGrpSpPr>
          <p:cNvPr name="Group 40" id="40"/>
          <p:cNvGrpSpPr/>
          <p:nvPr/>
        </p:nvGrpSpPr>
        <p:grpSpPr>
          <a:xfrm rot="0">
            <a:off x="2653128" y="5556258"/>
            <a:ext cx="5823401" cy="523723"/>
            <a:chOff x="0" y="0"/>
            <a:chExt cx="1329262" cy="119546"/>
          </a:xfrm>
        </p:grpSpPr>
        <p:sp>
          <p:nvSpPr>
            <p:cNvPr name="Freeform 41" id="41"/>
            <p:cNvSpPr/>
            <p:nvPr/>
          </p:nvSpPr>
          <p:spPr>
            <a:xfrm flipH="false" flipV="false" rot="0">
              <a:off x="0" y="0"/>
              <a:ext cx="1329262" cy="119546"/>
            </a:xfrm>
            <a:custGeom>
              <a:avLst/>
              <a:gdLst/>
              <a:ahLst/>
              <a:cxnLst/>
              <a:rect r="r" b="b" t="t" l="l"/>
              <a:pathLst>
                <a:path h="119546" w="1329262">
                  <a:moveTo>
                    <a:pt x="0" y="0"/>
                  </a:moveTo>
                  <a:lnTo>
                    <a:pt x="1329262" y="0"/>
                  </a:lnTo>
                  <a:lnTo>
                    <a:pt x="1329262" y="119546"/>
                  </a:lnTo>
                  <a:lnTo>
                    <a:pt x="0" y="119546"/>
                  </a:lnTo>
                  <a:close/>
                </a:path>
              </a:pathLst>
            </a:custGeom>
            <a:solidFill>
              <a:srgbClr val="FFFFFF">
                <a:alpha val="81961"/>
              </a:srgbClr>
            </a:solidFill>
          </p:spPr>
        </p:sp>
        <p:sp>
          <p:nvSpPr>
            <p:cNvPr name="TextBox 42" id="42"/>
            <p:cNvSpPr txBox="true"/>
            <p:nvPr/>
          </p:nvSpPr>
          <p:spPr>
            <a:xfrm>
              <a:off x="0" y="-57150"/>
              <a:ext cx="1329262" cy="176696"/>
            </a:xfrm>
            <a:prstGeom prst="rect">
              <a:avLst/>
            </a:prstGeom>
          </p:spPr>
          <p:txBody>
            <a:bodyPr anchor="ctr" rtlCol="false" tIns="50800" lIns="50800" bIns="50800" rIns="50800"/>
            <a:lstStyle/>
            <a:p>
              <a:pPr algn="ctr">
                <a:lnSpc>
                  <a:spcPts val="2296"/>
                </a:lnSpc>
              </a:pPr>
            </a:p>
          </p:txBody>
        </p:sp>
      </p:grpSp>
      <p:grpSp>
        <p:nvGrpSpPr>
          <p:cNvPr name="Group 43" id="43"/>
          <p:cNvGrpSpPr/>
          <p:nvPr/>
        </p:nvGrpSpPr>
        <p:grpSpPr>
          <a:xfrm rot="0">
            <a:off x="2743745" y="6443626"/>
            <a:ext cx="5756728" cy="554551"/>
            <a:chOff x="0" y="0"/>
            <a:chExt cx="1314043" cy="126583"/>
          </a:xfrm>
        </p:grpSpPr>
        <p:sp>
          <p:nvSpPr>
            <p:cNvPr name="Freeform 44" id="44"/>
            <p:cNvSpPr/>
            <p:nvPr/>
          </p:nvSpPr>
          <p:spPr>
            <a:xfrm flipH="false" flipV="false" rot="0">
              <a:off x="0" y="0"/>
              <a:ext cx="1314043" cy="126583"/>
            </a:xfrm>
            <a:custGeom>
              <a:avLst/>
              <a:gdLst/>
              <a:ahLst/>
              <a:cxnLst/>
              <a:rect r="r" b="b" t="t" l="l"/>
              <a:pathLst>
                <a:path h="126583" w="1314043">
                  <a:moveTo>
                    <a:pt x="0" y="0"/>
                  </a:moveTo>
                  <a:lnTo>
                    <a:pt x="1314043" y="0"/>
                  </a:lnTo>
                  <a:lnTo>
                    <a:pt x="1314043" y="126583"/>
                  </a:lnTo>
                  <a:lnTo>
                    <a:pt x="0" y="126583"/>
                  </a:lnTo>
                  <a:close/>
                </a:path>
              </a:pathLst>
            </a:custGeom>
            <a:solidFill>
              <a:srgbClr val="FFFFFF">
                <a:alpha val="81961"/>
              </a:srgbClr>
            </a:solidFill>
          </p:spPr>
        </p:sp>
        <p:sp>
          <p:nvSpPr>
            <p:cNvPr name="TextBox 45" id="45"/>
            <p:cNvSpPr txBox="true"/>
            <p:nvPr/>
          </p:nvSpPr>
          <p:spPr>
            <a:xfrm>
              <a:off x="0" y="-57150"/>
              <a:ext cx="1314043" cy="183733"/>
            </a:xfrm>
            <a:prstGeom prst="rect">
              <a:avLst/>
            </a:prstGeom>
          </p:spPr>
          <p:txBody>
            <a:bodyPr anchor="ctr" rtlCol="false" tIns="50800" lIns="50800" bIns="50800" rIns="50800"/>
            <a:lstStyle/>
            <a:p>
              <a:pPr algn="ctr">
                <a:lnSpc>
                  <a:spcPts val="2296"/>
                </a:lnSpc>
              </a:pPr>
            </a:p>
          </p:txBody>
        </p:sp>
      </p:grpSp>
      <p:grpSp>
        <p:nvGrpSpPr>
          <p:cNvPr name="Group 46" id="46"/>
          <p:cNvGrpSpPr/>
          <p:nvPr/>
        </p:nvGrpSpPr>
        <p:grpSpPr>
          <a:xfrm rot="0">
            <a:off x="2653128" y="7373949"/>
            <a:ext cx="5800978" cy="610605"/>
            <a:chOff x="0" y="0"/>
            <a:chExt cx="1324144" cy="139378"/>
          </a:xfrm>
        </p:grpSpPr>
        <p:sp>
          <p:nvSpPr>
            <p:cNvPr name="Freeform 47" id="47"/>
            <p:cNvSpPr/>
            <p:nvPr/>
          </p:nvSpPr>
          <p:spPr>
            <a:xfrm flipH="false" flipV="false" rot="0">
              <a:off x="0" y="0"/>
              <a:ext cx="1324144" cy="139378"/>
            </a:xfrm>
            <a:custGeom>
              <a:avLst/>
              <a:gdLst/>
              <a:ahLst/>
              <a:cxnLst/>
              <a:rect r="r" b="b" t="t" l="l"/>
              <a:pathLst>
                <a:path h="139378" w="1324144">
                  <a:moveTo>
                    <a:pt x="0" y="0"/>
                  </a:moveTo>
                  <a:lnTo>
                    <a:pt x="1324144" y="0"/>
                  </a:lnTo>
                  <a:lnTo>
                    <a:pt x="1324144" y="139378"/>
                  </a:lnTo>
                  <a:lnTo>
                    <a:pt x="0" y="139378"/>
                  </a:lnTo>
                  <a:close/>
                </a:path>
              </a:pathLst>
            </a:custGeom>
            <a:solidFill>
              <a:srgbClr val="FFFFFF">
                <a:alpha val="81961"/>
              </a:srgbClr>
            </a:solidFill>
          </p:spPr>
        </p:sp>
        <p:sp>
          <p:nvSpPr>
            <p:cNvPr name="TextBox 48" id="48"/>
            <p:cNvSpPr txBox="true"/>
            <p:nvPr/>
          </p:nvSpPr>
          <p:spPr>
            <a:xfrm>
              <a:off x="0" y="-57150"/>
              <a:ext cx="1324144" cy="196528"/>
            </a:xfrm>
            <a:prstGeom prst="rect">
              <a:avLst/>
            </a:prstGeom>
          </p:spPr>
          <p:txBody>
            <a:bodyPr anchor="ctr" rtlCol="false" tIns="50800" lIns="50800" bIns="50800" rIns="50800"/>
            <a:lstStyle/>
            <a:p>
              <a:pPr algn="ctr">
                <a:lnSpc>
                  <a:spcPts val="2296"/>
                </a:lnSpc>
              </a:pPr>
            </a:p>
          </p:txBody>
        </p:sp>
      </p:grpSp>
      <p:sp>
        <p:nvSpPr>
          <p:cNvPr name="TextBox 49" id="49"/>
          <p:cNvSpPr txBox="true"/>
          <p:nvPr/>
        </p:nvSpPr>
        <p:spPr>
          <a:xfrm rot="0">
            <a:off x="1605763" y="3801838"/>
            <a:ext cx="248073" cy="346584"/>
          </a:xfrm>
          <a:prstGeom prst="rect">
            <a:avLst/>
          </a:prstGeom>
        </p:spPr>
        <p:txBody>
          <a:bodyPr anchor="t" rtlCol="false" tIns="0" lIns="0" bIns="0" rIns="0">
            <a:spAutoFit/>
          </a:bodyPr>
          <a:lstStyle/>
          <a:p>
            <a:pPr algn="ctr">
              <a:lnSpc>
                <a:spcPts val="2931"/>
              </a:lnSpc>
            </a:pPr>
            <a:r>
              <a:rPr lang="en-US" sz="2094" b="true">
                <a:solidFill>
                  <a:srgbClr val="FFFFFF"/>
                </a:solidFill>
                <a:latin typeface="Canva Sans Bold"/>
                <a:ea typeface="Canva Sans Bold"/>
                <a:cs typeface="Canva Sans Bold"/>
                <a:sym typeface="Canva Sans Bold"/>
              </a:rPr>
              <a:t>1</a:t>
            </a:r>
          </a:p>
        </p:txBody>
      </p:sp>
      <p:sp>
        <p:nvSpPr>
          <p:cNvPr name="TextBox 50" id="50"/>
          <p:cNvSpPr txBox="true"/>
          <p:nvPr/>
        </p:nvSpPr>
        <p:spPr>
          <a:xfrm rot="0">
            <a:off x="1586400" y="4751951"/>
            <a:ext cx="261976" cy="346585"/>
          </a:xfrm>
          <a:prstGeom prst="rect">
            <a:avLst/>
          </a:prstGeom>
        </p:spPr>
        <p:txBody>
          <a:bodyPr anchor="t" rtlCol="false" tIns="0" lIns="0" bIns="0" rIns="0">
            <a:spAutoFit/>
          </a:bodyPr>
          <a:lstStyle/>
          <a:p>
            <a:pPr algn="ctr">
              <a:lnSpc>
                <a:spcPts val="2931"/>
              </a:lnSpc>
            </a:pPr>
            <a:r>
              <a:rPr lang="en-US" sz="2094" b="true">
                <a:solidFill>
                  <a:srgbClr val="FFFFFF"/>
                </a:solidFill>
                <a:latin typeface="Canva Sans Bold"/>
                <a:ea typeface="Canva Sans Bold"/>
                <a:cs typeface="Canva Sans Bold"/>
                <a:sym typeface="Canva Sans Bold"/>
              </a:rPr>
              <a:t>2</a:t>
            </a:r>
          </a:p>
        </p:txBody>
      </p:sp>
      <p:sp>
        <p:nvSpPr>
          <p:cNvPr name="TextBox 51" id="51"/>
          <p:cNvSpPr txBox="true"/>
          <p:nvPr/>
        </p:nvSpPr>
        <p:spPr>
          <a:xfrm rot="0">
            <a:off x="1553993" y="5601554"/>
            <a:ext cx="278050" cy="346585"/>
          </a:xfrm>
          <a:prstGeom prst="rect">
            <a:avLst/>
          </a:prstGeom>
        </p:spPr>
        <p:txBody>
          <a:bodyPr anchor="t" rtlCol="false" tIns="0" lIns="0" bIns="0" rIns="0">
            <a:spAutoFit/>
          </a:bodyPr>
          <a:lstStyle/>
          <a:p>
            <a:pPr algn="ctr">
              <a:lnSpc>
                <a:spcPts val="2931"/>
              </a:lnSpc>
            </a:pPr>
            <a:r>
              <a:rPr lang="en-US" sz="2094" b="true">
                <a:solidFill>
                  <a:srgbClr val="FFFFFF"/>
                </a:solidFill>
                <a:latin typeface="Canva Sans Bold"/>
                <a:ea typeface="Canva Sans Bold"/>
                <a:cs typeface="Canva Sans Bold"/>
                <a:sym typeface="Canva Sans Bold"/>
              </a:rPr>
              <a:t>3</a:t>
            </a:r>
          </a:p>
        </p:txBody>
      </p:sp>
      <p:sp>
        <p:nvSpPr>
          <p:cNvPr name="TextBox 52" id="52"/>
          <p:cNvSpPr txBox="true"/>
          <p:nvPr/>
        </p:nvSpPr>
        <p:spPr>
          <a:xfrm rot="0">
            <a:off x="1546607" y="6507290"/>
            <a:ext cx="292822" cy="346585"/>
          </a:xfrm>
          <a:prstGeom prst="rect">
            <a:avLst/>
          </a:prstGeom>
        </p:spPr>
        <p:txBody>
          <a:bodyPr anchor="t" rtlCol="false" tIns="0" lIns="0" bIns="0" rIns="0">
            <a:spAutoFit/>
          </a:bodyPr>
          <a:lstStyle/>
          <a:p>
            <a:pPr algn="ctr">
              <a:lnSpc>
                <a:spcPts val="2931"/>
              </a:lnSpc>
            </a:pPr>
            <a:r>
              <a:rPr lang="en-US" sz="2094" b="true">
                <a:solidFill>
                  <a:srgbClr val="FFFFFF"/>
                </a:solidFill>
                <a:latin typeface="Canva Sans Bold"/>
                <a:ea typeface="Canva Sans Bold"/>
                <a:cs typeface="Canva Sans Bold"/>
                <a:sym typeface="Canva Sans Bold"/>
              </a:rPr>
              <a:t>4</a:t>
            </a:r>
          </a:p>
        </p:txBody>
      </p:sp>
      <p:sp>
        <p:nvSpPr>
          <p:cNvPr name="TextBox 53" id="53"/>
          <p:cNvSpPr txBox="true"/>
          <p:nvPr/>
        </p:nvSpPr>
        <p:spPr>
          <a:xfrm rot="0">
            <a:off x="1546607" y="7462976"/>
            <a:ext cx="283264" cy="346585"/>
          </a:xfrm>
          <a:prstGeom prst="rect">
            <a:avLst/>
          </a:prstGeom>
        </p:spPr>
        <p:txBody>
          <a:bodyPr anchor="t" rtlCol="false" tIns="0" lIns="0" bIns="0" rIns="0">
            <a:spAutoFit/>
          </a:bodyPr>
          <a:lstStyle/>
          <a:p>
            <a:pPr algn="ctr">
              <a:lnSpc>
                <a:spcPts val="2931"/>
              </a:lnSpc>
            </a:pPr>
            <a:r>
              <a:rPr lang="en-US" sz="2094" b="true">
                <a:solidFill>
                  <a:srgbClr val="000000"/>
                </a:solidFill>
                <a:latin typeface="Canva Sans Bold"/>
                <a:ea typeface="Canva Sans Bold"/>
                <a:cs typeface="Canva Sans Bold"/>
                <a:sym typeface="Canva Sans Bold"/>
              </a:rPr>
              <a:t>5</a:t>
            </a:r>
          </a:p>
        </p:txBody>
      </p:sp>
      <p:sp>
        <p:nvSpPr>
          <p:cNvPr name="TextBox 54" id="54"/>
          <p:cNvSpPr txBox="true"/>
          <p:nvPr/>
        </p:nvSpPr>
        <p:spPr>
          <a:xfrm rot="0">
            <a:off x="4104227" y="3293800"/>
            <a:ext cx="2921204" cy="289473"/>
          </a:xfrm>
          <a:prstGeom prst="rect">
            <a:avLst/>
          </a:prstGeom>
        </p:spPr>
        <p:txBody>
          <a:bodyPr anchor="t" rtlCol="false" tIns="0" lIns="0" bIns="0" rIns="0">
            <a:spAutoFit/>
          </a:bodyPr>
          <a:lstStyle/>
          <a:p>
            <a:pPr algn="ctr">
              <a:lnSpc>
                <a:spcPts val="2417"/>
              </a:lnSpc>
            </a:pPr>
            <a:r>
              <a:rPr lang="en-US" sz="1727" b="true">
                <a:solidFill>
                  <a:srgbClr val="000000"/>
                </a:solidFill>
                <a:latin typeface="Canva Sans Bold"/>
                <a:ea typeface="Canva Sans Bold"/>
                <a:cs typeface="Canva Sans Bold"/>
                <a:sym typeface="Canva Sans Bold"/>
              </a:rPr>
              <a:t>Collective Impact Site</a:t>
            </a:r>
          </a:p>
        </p:txBody>
      </p:sp>
      <p:sp>
        <p:nvSpPr>
          <p:cNvPr name="TextBox 55" id="55"/>
          <p:cNvSpPr txBox="true"/>
          <p:nvPr/>
        </p:nvSpPr>
        <p:spPr>
          <a:xfrm rot="0">
            <a:off x="823364" y="3256308"/>
            <a:ext cx="2199028" cy="281553"/>
          </a:xfrm>
          <a:prstGeom prst="rect">
            <a:avLst/>
          </a:prstGeom>
        </p:spPr>
        <p:txBody>
          <a:bodyPr anchor="t" rtlCol="false" tIns="0" lIns="0" bIns="0" rIns="0">
            <a:spAutoFit/>
          </a:bodyPr>
          <a:lstStyle/>
          <a:p>
            <a:pPr algn="ctr">
              <a:lnSpc>
                <a:spcPts val="2424"/>
              </a:lnSpc>
            </a:pPr>
            <a:r>
              <a:rPr lang="en-US" sz="1731" b="true">
                <a:solidFill>
                  <a:srgbClr val="000000"/>
                </a:solidFill>
                <a:latin typeface="Canva Sans Bold"/>
                <a:ea typeface="Canva Sans Bold"/>
                <a:cs typeface="Canva Sans Bold"/>
                <a:sym typeface="Canva Sans Bold"/>
              </a:rPr>
              <a:t>Region/Coverage</a:t>
            </a:r>
          </a:p>
        </p:txBody>
      </p:sp>
      <p:sp>
        <p:nvSpPr>
          <p:cNvPr name="TextBox 56" id="56"/>
          <p:cNvSpPr txBox="true"/>
          <p:nvPr/>
        </p:nvSpPr>
        <p:spPr>
          <a:xfrm rot="0">
            <a:off x="3399870" y="3793437"/>
            <a:ext cx="4329918" cy="429113"/>
          </a:xfrm>
          <a:prstGeom prst="rect">
            <a:avLst/>
          </a:prstGeom>
        </p:spPr>
        <p:txBody>
          <a:bodyPr anchor="t" rtlCol="false" tIns="0" lIns="0" bIns="0" rIns="0">
            <a:spAutoFit/>
          </a:bodyPr>
          <a:lstStyle/>
          <a:p>
            <a:pPr algn="ctr">
              <a:lnSpc>
                <a:spcPts val="3701"/>
              </a:lnSpc>
              <a:spcBef>
                <a:spcPct val="0"/>
              </a:spcBef>
            </a:pPr>
            <a:r>
              <a:rPr lang="en-US" sz="2257">
                <a:solidFill>
                  <a:srgbClr val="000000"/>
                </a:solidFill>
                <a:latin typeface="Canva Sans"/>
                <a:ea typeface="Canva Sans"/>
                <a:cs typeface="Canva Sans"/>
                <a:sym typeface="Canva Sans"/>
              </a:rPr>
              <a:t>Brighter Beginnings</a:t>
            </a:r>
          </a:p>
        </p:txBody>
      </p:sp>
      <p:sp>
        <p:nvSpPr>
          <p:cNvPr name="TextBox 57" id="57"/>
          <p:cNvSpPr txBox="true"/>
          <p:nvPr/>
        </p:nvSpPr>
        <p:spPr>
          <a:xfrm rot="0">
            <a:off x="3699016" y="4708550"/>
            <a:ext cx="3846185" cy="429113"/>
          </a:xfrm>
          <a:prstGeom prst="rect">
            <a:avLst/>
          </a:prstGeom>
        </p:spPr>
        <p:txBody>
          <a:bodyPr anchor="t" rtlCol="false" tIns="0" lIns="0" bIns="0" rIns="0">
            <a:spAutoFit/>
          </a:bodyPr>
          <a:lstStyle/>
          <a:p>
            <a:pPr algn="ctr">
              <a:lnSpc>
                <a:spcPts val="3701"/>
              </a:lnSpc>
              <a:spcBef>
                <a:spcPct val="0"/>
              </a:spcBef>
            </a:pPr>
            <a:r>
              <a:rPr lang="en-US" sz="2257">
                <a:solidFill>
                  <a:srgbClr val="000000"/>
                </a:solidFill>
                <a:latin typeface="Canva Sans"/>
                <a:ea typeface="Canva Sans"/>
                <a:cs typeface="Canva Sans"/>
                <a:sym typeface="Canva Sans"/>
              </a:rPr>
              <a:t>Generate Health</a:t>
            </a:r>
          </a:p>
        </p:txBody>
      </p:sp>
      <p:sp>
        <p:nvSpPr>
          <p:cNvPr name="TextBox 58" id="58"/>
          <p:cNvSpPr txBox="true"/>
          <p:nvPr/>
        </p:nvSpPr>
        <p:spPr>
          <a:xfrm rot="0">
            <a:off x="2812178" y="5600209"/>
            <a:ext cx="5505301" cy="429113"/>
          </a:xfrm>
          <a:prstGeom prst="rect">
            <a:avLst/>
          </a:prstGeom>
        </p:spPr>
        <p:txBody>
          <a:bodyPr anchor="t" rtlCol="false" tIns="0" lIns="0" bIns="0" rIns="0">
            <a:spAutoFit/>
          </a:bodyPr>
          <a:lstStyle/>
          <a:p>
            <a:pPr algn="ctr">
              <a:lnSpc>
                <a:spcPts val="3701"/>
              </a:lnSpc>
              <a:spcBef>
                <a:spcPct val="0"/>
              </a:spcBef>
            </a:pPr>
            <a:r>
              <a:rPr lang="en-US" sz="2257">
                <a:solidFill>
                  <a:srgbClr val="000000"/>
                </a:solidFill>
                <a:latin typeface="Canva Sans"/>
                <a:ea typeface="Canva Sans"/>
                <a:cs typeface="Canva Sans"/>
                <a:sym typeface="Canva Sans"/>
              </a:rPr>
              <a:t>Family Focused Network</a:t>
            </a:r>
          </a:p>
        </p:txBody>
      </p:sp>
      <p:sp>
        <p:nvSpPr>
          <p:cNvPr name="TextBox 59" id="59"/>
          <p:cNvSpPr txBox="true"/>
          <p:nvPr/>
        </p:nvSpPr>
        <p:spPr>
          <a:xfrm rot="0">
            <a:off x="3630230" y="6465134"/>
            <a:ext cx="3846185" cy="429113"/>
          </a:xfrm>
          <a:prstGeom prst="rect">
            <a:avLst/>
          </a:prstGeom>
        </p:spPr>
        <p:txBody>
          <a:bodyPr anchor="t" rtlCol="false" tIns="0" lIns="0" bIns="0" rIns="0">
            <a:spAutoFit/>
          </a:bodyPr>
          <a:lstStyle/>
          <a:p>
            <a:pPr algn="ctr">
              <a:lnSpc>
                <a:spcPts val="3701"/>
              </a:lnSpc>
              <a:spcBef>
                <a:spcPct val="0"/>
              </a:spcBef>
            </a:pPr>
            <a:r>
              <a:rPr lang="en-US" sz="2257">
                <a:solidFill>
                  <a:srgbClr val="000000"/>
                </a:solidFill>
                <a:latin typeface="Canva Sans"/>
                <a:ea typeface="Canva Sans"/>
                <a:cs typeface="Canva Sans"/>
                <a:sym typeface="Canva Sans"/>
              </a:rPr>
              <a:t>Promise 1000</a:t>
            </a:r>
          </a:p>
        </p:txBody>
      </p:sp>
      <p:sp>
        <p:nvSpPr>
          <p:cNvPr name="TextBox 60" id="60"/>
          <p:cNvSpPr txBox="true"/>
          <p:nvPr/>
        </p:nvSpPr>
        <p:spPr>
          <a:xfrm rot="0">
            <a:off x="3221204" y="7434927"/>
            <a:ext cx="4664238" cy="429113"/>
          </a:xfrm>
          <a:prstGeom prst="rect">
            <a:avLst/>
          </a:prstGeom>
        </p:spPr>
        <p:txBody>
          <a:bodyPr anchor="t" rtlCol="false" tIns="0" lIns="0" bIns="0" rIns="0">
            <a:spAutoFit/>
          </a:bodyPr>
          <a:lstStyle/>
          <a:p>
            <a:pPr algn="ctr">
              <a:lnSpc>
                <a:spcPts val="3701"/>
              </a:lnSpc>
              <a:spcBef>
                <a:spcPct val="0"/>
              </a:spcBef>
            </a:pPr>
            <a:r>
              <a:rPr lang="en-US" sz="2257">
                <a:solidFill>
                  <a:srgbClr val="000000"/>
                </a:solidFill>
                <a:latin typeface="Canva Sans"/>
                <a:ea typeface="Canva Sans"/>
                <a:cs typeface="Canva Sans"/>
                <a:sym typeface="Canva Sans"/>
              </a:rPr>
              <a:t>Whole Kids Outreach</a:t>
            </a:r>
          </a:p>
        </p:txBody>
      </p:sp>
      <p:sp>
        <p:nvSpPr>
          <p:cNvPr name="TextBox 61" id="61"/>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8882774"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0" id="10"/>
          <p:cNvSpPr/>
          <p:nvPr/>
        </p:nvSpPr>
        <p:spPr>
          <a:xfrm flipH="false" flipV="false" rot="0">
            <a:off x="950308"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1" id="11"/>
          <p:cNvSpPr/>
          <p:nvPr/>
        </p:nvSpPr>
        <p:spPr>
          <a:xfrm flipH="false" flipV="false" rot="0">
            <a:off x="2077207"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2" id="12"/>
          <p:cNvSpPr/>
          <p:nvPr/>
        </p:nvSpPr>
        <p:spPr>
          <a:xfrm flipH="false" flipV="false" rot="0">
            <a:off x="4132196"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3" id="13"/>
          <p:cNvSpPr/>
          <p:nvPr/>
        </p:nvSpPr>
        <p:spPr>
          <a:xfrm flipH="false" flipV="false" rot="0">
            <a:off x="7521501"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4" id="14"/>
          <p:cNvSpPr/>
          <p:nvPr/>
        </p:nvSpPr>
        <p:spPr>
          <a:xfrm flipH="false" flipV="false" rot="0">
            <a:off x="5916232"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sp>
        <p:nvSpPr>
          <p:cNvPr name="Freeform 15" id="15"/>
          <p:cNvSpPr/>
          <p:nvPr/>
        </p:nvSpPr>
        <p:spPr>
          <a:xfrm flipH="false" flipV="false" rot="0">
            <a:off x="10504834" y="2901822"/>
            <a:ext cx="6940161" cy="4623882"/>
          </a:xfrm>
          <a:custGeom>
            <a:avLst/>
            <a:gdLst/>
            <a:ahLst/>
            <a:cxnLst/>
            <a:rect r="r" b="b" t="t" l="l"/>
            <a:pathLst>
              <a:path h="4623882" w="6940161">
                <a:moveTo>
                  <a:pt x="0" y="0"/>
                </a:moveTo>
                <a:lnTo>
                  <a:pt x="6940161" y="0"/>
                </a:lnTo>
                <a:lnTo>
                  <a:pt x="6940161" y="4623882"/>
                </a:lnTo>
                <a:lnTo>
                  <a:pt x="0" y="4623882"/>
                </a:lnTo>
                <a:lnTo>
                  <a:pt x="0" y="0"/>
                </a:lnTo>
                <a:close/>
              </a:path>
            </a:pathLst>
          </a:custGeom>
          <a:blipFill>
            <a:blip r:embed="rId10"/>
            <a:stretch>
              <a:fillRect l="0" t="0" r="0" b="0"/>
            </a:stretch>
          </a:blipFill>
        </p:spPr>
      </p:sp>
      <p:sp>
        <p:nvSpPr>
          <p:cNvPr name="Freeform 16" id="16"/>
          <p:cNvSpPr/>
          <p:nvPr/>
        </p:nvSpPr>
        <p:spPr>
          <a:xfrm flipH="false" flipV="false" rot="0">
            <a:off x="10444080" y="7516179"/>
            <a:ext cx="7061670" cy="794438"/>
          </a:xfrm>
          <a:custGeom>
            <a:avLst/>
            <a:gdLst/>
            <a:ahLst/>
            <a:cxnLst/>
            <a:rect r="r" b="b" t="t" l="l"/>
            <a:pathLst>
              <a:path h="794438" w="7061670">
                <a:moveTo>
                  <a:pt x="0" y="0"/>
                </a:moveTo>
                <a:lnTo>
                  <a:pt x="7061670" y="0"/>
                </a:lnTo>
                <a:lnTo>
                  <a:pt x="7061670" y="794438"/>
                </a:lnTo>
                <a:lnTo>
                  <a:pt x="0" y="794438"/>
                </a:lnTo>
                <a:lnTo>
                  <a:pt x="0" y="0"/>
                </a:lnTo>
                <a:close/>
              </a:path>
            </a:pathLst>
          </a:custGeom>
          <a:blipFill>
            <a:blip r:embed="rId11">
              <a:alphaModFix amt="75000"/>
            </a:blip>
            <a:stretch>
              <a:fillRect l="0" t="0" r="0" b="0"/>
            </a:stretch>
          </a:blipFill>
        </p:spPr>
      </p:sp>
      <p:grpSp>
        <p:nvGrpSpPr>
          <p:cNvPr name="Group 17" id="17"/>
          <p:cNvGrpSpPr/>
          <p:nvPr/>
        </p:nvGrpSpPr>
        <p:grpSpPr>
          <a:xfrm rot="0">
            <a:off x="14995679" y="7018385"/>
            <a:ext cx="2263621" cy="2239915"/>
            <a:chOff x="0" y="0"/>
            <a:chExt cx="603396" cy="597077"/>
          </a:xfrm>
        </p:grpSpPr>
        <p:sp>
          <p:nvSpPr>
            <p:cNvPr name="Freeform 18" id="18"/>
            <p:cNvSpPr/>
            <p:nvPr/>
          </p:nvSpPr>
          <p:spPr>
            <a:xfrm flipH="false" flipV="false" rot="0">
              <a:off x="0" y="0"/>
              <a:ext cx="603396" cy="597077"/>
            </a:xfrm>
            <a:custGeom>
              <a:avLst/>
              <a:gdLst/>
              <a:ahLst/>
              <a:cxnLst/>
              <a:rect r="r" b="b" t="t" l="l"/>
              <a:pathLst>
                <a:path h="597077" w="603396">
                  <a:moveTo>
                    <a:pt x="0" y="0"/>
                  </a:moveTo>
                  <a:lnTo>
                    <a:pt x="603396" y="0"/>
                  </a:lnTo>
                  <a:lnTo>
                    <a:pt x="603396" y="597077"/>
                  </a:lnTo>
                  <a:lnTo>
                    <a:pt x="0" y="597077"/>
                  </a:lnTo>
                  <a:close/>
                </a:path>
              </a:pathLst>
            </a:custGeom>
            <a:solidFill>
              <a:srgbClr val="FDE623"/>
            </a:solidFill>
          </p:spPr>
        </p:sp>
        <p:sp>
          <p:nvSpPr>
            <p:cNvPr name="TextBox 19" id="19"/>
            <p:cNvSpPr txBox="true"/>
            <p:nvPr/>
          </p:nvSpPr>
          <p:spPr>
            <a:xfrm>
              <a:off x="0" y="-57150"/>
              <a:ext cx="603396" cy="654227"/>
            </a:xfrm>
            <a:prstGeom prst="rect">
              <a:avLst/>
            </a:prstGeom>
          </p:spPr>
          <p:txBody>
            <a:bodyPr anchor="ctr" rtlCol="false" tIns="50800" lIns="50800" bIns="50800" rIns="50800"/>
            <a:lstStyle/>
            <a:p>
              <a:pPr algn="ctr">
                <a:lnSpc>
                  <a:spcPts val="2296"/>
                </a:lnSpc>
              </a:pPr>
            </a:p>
          </p:txBody>
        </p:sp>
      </p:grpSp>
      <p:sp>
        <p:nvSpPr>
          <p:cNvPr name="Freeform 20" id="20"/>
          <p:cNvSpPr/>
          <p:nvPr/>
        </p:nvSpPr>
        <p:spPr>
          <a:xfrm flipH="false" flipV="false" rot="0">
            <a:off x="15119117" y="7105576"/>
            <a:ext cx="2016744" cy="2032198"/>
          </a:xfrm>
          <a:custGeom>
            <a:avLst/>
            <a:gdLst/>
            <a:ahLst/>
            <a:cxnLst/>
            <a:rect r="r" b="b" t="t" l="l"/>
            <a:pathLst>
              <a:path h="2032198" w="2016744">
                <a:moveTo>
                  <a:pt x="0" y="0"/>
                </a:moveTo>
                <a:lnTo>
                  <a:pt x="2016745" y="0"/>
                </a:lnTo>
                <a:lnTo>
                  <a:pt x="2016745" y="2032198"/>
                </a:lnTo>
                <a:lnTo>
                  <a:pt x="0" y="2032198"/>
                </a:lnTo>
                <a:lnTo>
                  <a:pt x="0" y="0"/>
                </a:lnTo>
                <a:close/>
              </a:path>
            </a:pathLst>
          </a:custGeom>
          <a:blipFill>
            <a:blip r:embed="rId12"/>
            <a:stretch>
              <a:fillRect l="0" t="0" r="0" b="0"/>
            </a:stretch>
          </a:blipFill>
        </p:spPr>
      </p:sp>
      <p:sp>
        <p:nvSpPr>
          <p:cNvPr name="Freeform 21" id="21"/>
          <p:cNvSpPr/>
          <p:nvPr/>
        </p:nvSpPr>
        <p:spPr>
          <a:xfrm flipH="true" flipV="true" rot="6313414">
            <a:off x="14478337" y="7235266"/>
            <a:ext cx="1034684" cy="765666"/>
          </a:xfrm>
          <a:custGeom>
            <a:avLst/>
            <a:gdLst/>
            <a:ahLst/>
            <a:cxnLst/>
            <a:rect r="r" b="b" t="t" l="l"/>
            <a:pathLst>
              <a:path h="765666" w="1034684">
                <a:moveTo>
                  <a:pt x="1034684" y="765667"/>
                </a:moveTo>
                <a:lnTo>
                  <a:pt x="0" y="765667"/>
                </a:lnTo>
                <a:lnTo>
                  <a:pt x="0" y="0"/>
                </a:lnTo>
                <a:lnTo>
                  <a:pt x="1034684" y="0"/>
                </a:lnTo>
                <a:lnTo>
                  <a:pt x="1034684" y="765667"/>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1028700" y="1510816"/>
            <a:ext cx="10729848" cy="741076"/>
          </a:xfrm>
          <a:prstGeom prst="rect">
            <a:avLst/>
          </a:prstGeom>
        </p:spPr>
        <p:txBody>
          <a:bodyPr anchor="t" rtlCol="false" tIns="0" lIns="0" bIns="0" rIns="0">
            <a:spAutoFit/>
          </a:bodyPr>
          <a:lstStyle/>
          <a:p>
            <a:pPr algn="l">
              <a:lnSpc>
                <a:spcPts val="5587"/>
              </a:lnSpc>
            </a:pPr>
            <a:r>
              <a:rPr lang="en-US" sz="5644">
                <a:solidFill>
                  <a:srgbClr val="013976"/>
                </a:solidFill>
                <a:latin typeface="Intro Rust"/>
                <a:ea typeface="Intro Rust"/>
                <a:cs typeface="Intro Rust"/>
                <a:sym typeface="Intro Rust"/>
              </a:rPr>
              <a:t>What is a regional CRIS?</a:t>
            </a:r>
          </a:p>
        </p:txBody>
      </p:sp>
      <p:sp>
        <p:nvSpPr>
          <p:cNvPr name="TextBox 23" id="23"/>
          <p:cNvSpPr txBox="true"/>
          <p:nvPr/>
        </p:nvSpPr>
        <p:spPr>
          <a:xfrm rot="0">
            <a:off x="1157114" y="2528118"/>
            <a:ext cx="8916203" cy="6038850"/>
          </a:xfrm>
          <a:prstGeom prst="rect">
            <a:avLst/>
          </a:prstGeom>
        </p:spPr>
        <p:txBody>
          <a:bodyPr anchor="t" rtlCol="false" tIns="0" lIns="0" bIns="0" rIns="0">
            <a:spAutoFit/>
          </a:bodyPr>
          <a:lstStyle/>
          <a:p>
            <a:pPr algn="l">
              <a:lnSpc>
                <a:spcPts val="3407"/>
              </a:lnSpc>
            </a:pPr>
            <a:r>
              <a:rPr lang="en-US" sz="2839">
                <a:solidFill>
                  <a:srgbClr val="000000"/>
                </a:solidFill>
                <a:latin typeface="Arial"/>
                <a:ea typeface="Arial"/>
                <a:cs typeface="Arial"/>
                <a:sym typeface="Arial"/>
              </a:rPr>
              <a:t>Each CRIS network (or ‘Regional CRIS’) is led by a collective impact site that manages the collaborative efforts of participating home visiting programs and models within its region.</a:t>
            </a:r>
          </a:p>
          <a:p>
            <a:pPr algn="l">
              <a:lnSpc>
                <a:spcPts val="1817"/>
              </a:lnSpc>
            </a:pPr>
          </a:p>
          <a:p>
            <a:pPr algn="l">
              <a:lnSpc>
                <a:spcPts val="3407"/>
              </a:lnSpc>
            </a:pPr>
            <a:r>
              <a:rPr lang="en-US" sz="2839">
                <a:solidFill>
                  <a:srgbClr val="000000"/>
                </a:solidFill>
                <a:latin typeface="Arial"/>
                <a:ea typeface="Arial"/>
                <a:cs typeface="Arial"/>
                <a:sym typeface="Arial"/>
              </a:rPr>
              <a:t>Each Regional CRIS consists of various home visiting programs and models within its network (including but not limited to Early Head Start, Healthy Families America, Nurse Family Partnership, Parents as Teachers, and more).</a:t>
            </a:r>
          </a:p>
          <a:p>
            <a:pPr algn="l">
              <a:lnSpc>
                <a:spcPts val="1419"/>
              </a:lnSpc>
            </a:pPr>
          </a:p>
          <a:p>
            <a:pPr algn="l">
              <a:lnSpc>
                <a:spcPts val="3407"/>
              </a:lnSpc>
            </a:pPr>
            <a:r>
              <a:rPr lang="en-US" sz="2839">
                <a:solidFill>
                  <a:srgbClr val="000000"/>
                </a:solidFill>
                <a:latin typeface="Arial"/>
                <a:ea typeface="Arial"/>
                <a:cs typeface="Arial"/>
                <a:sym typeface="Arial"/>
              </a:rPr>
              <a:t>With a number of programs available within each CRIS, families can access services based on their needs, eligibility and location. Best of all — CRIS can determine the best placement so you don’t have to. </a:t>
            </a:r>
          </a:p>
        </p:txBody>
      </p:sp>
      <p:sp>
        <p:nvSpPr>
          <p:cNvPr name="TextBox 24" id="24"/>
          <p:cNvSpPr txBox="true"/>
          <p:nvPr/>
        </p:nvSpPr>
        <p:spPr>
          <a:xfrm rot="0">
            <a:off x="13226915" y="6375050"/>
            <a:ext cx="5801150" cy="643335"/>
          </a:xfrm>
          <a:prstGeom prst="rect">
            <a:avLst/>
          </a:prstGeom>
        </p:spPr>
        <p:txBody>
          <a:bodyPr anchor="t" rtlCol="false" tIns="0" lIns="0" bIns="0" rIns="0">
            <a:spAutoFit/>
          </a:bodyPr>
          <a:lstStyle/>
          <a:p>
            <a:pPr algn="ctr">
              <a:lnSpc>
                <a:spcPts val="2232"/>
              </a:lnSpc>
            </a:pPr>
            <a:r>
              <a:rPr lang="en-US" b="true" sz="2254" i="true">
                <a:solidFill>
                  <a:srgbClr val="F1FEFF"/>
                </a:solidFill>
                <a:latin typeface="Helvetica World Bold Italics"/>
                <a:ea typeface="Helvetica World Bold Italics"/>
                <a:cs typeface="Helvetica World Bold Italics"/>
                <a:sym typeface="Helvetica World Bold Italics"/>
              </a:rPr>
              <a:t>Learn more or </a:t>
            </a:r>
          </a:p>
          <a:p>
            <a:pPr algn="ctr">
              <a:lnSpc>
                <a:spcPts val="2232"/>
              </a:lnSpc>
            </a:pPr>
            <a:r>
              <a:rPr lang="en-US" b="true" sz="2254" i="true">
                <a:solidFill>
                  <a:srgbClr val="F1FEFF"/>
                </a:solidFill>
                <a:latin typeface="Helvetica World Bold Italics"/>
                <a:ea typeface="Helvetica World Bold Italics"/>
                <a:cs typeface="Helvetica World Bold Italics"/>
                <a:sym typeface="Helvetica World Bold Italics"/>
              </a:rPr>
              <a:t>start a referral</a:t>
            </a:r>
          </a:p>
        </p:txBody>
      </p:sp>
      <p:sp>
        <p:nvSpPr>
          <p:cNvPr name="TextBox 25" id="25"/>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26" id="26"/>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8882774"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0" id="10"/>
          <p:cNvSpPr/>
          <p:nvPr/>
        </p:nvSpPr>
        <p:spPr>
          <a:xfrm flipH="false" flipV="false" rot="0">
            <a:off x="950308"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1" id="11"/>
          <p:cNvSpPr/>
          <p:nvPr/>
        </p:nvSpPr>
        <p:spPr>
          <a:xfrm flipH="false" flipV="false" rot="0">
            <a:off x="2077207"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2" id="12"/>
          <p:cNvSpPr/>
          <p:nvPr/>
        </p:nvSpPr>
        <p:spPr>
          <a:xfrm flipH="false" flipV="false" rot="0">
            <a:off x="4132196"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3" id="13"/>
          <p:cNvSpPr/>
          <p:nvPr/>
        </p:nvSpPr>
        <p:spPr>
          <a:xfrm flipH="false" flipV="false" rot="0">
            <a:off x="7521501"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4" id="14"/>
          <p:cNvSpPr/>
          <p:nvPr/>
        </p:nvSpPr>
        <p:spPr>
          <a:xfrm flipH="false" flipV="false" rot="0">
            <a:off x="5916232"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sp>
        <p:nvSpPr>
          <p:cNvPr name="Freeform 15" id="15"/>
          <p:cNvSpPr/>
          <p:nvPr/>
        </p:nvSpPr>
        <p:spPr>
          <a:xfrm flipH="false" flipV="false" rot="0">
            <a:off x="10433335" y="6986542"/>
            <a:ext cx="7061670" cy="794438"/>
          </a:xfrm>
          <a:custGeom>
            <a:avLst/>
            <a:gdLst/>
            <a:ahLst/>
            <a:cxnLst/>
            <a:rect r="r" b="b" t="t" l="l"/>
            <a:pathLst>
              <a:path h="794438" w="7061670">
                <a:moveTo>
                  <a:pt x="0" y="0"/>
                </a:moveTo>
                <a:lnTo>
                  <a:pt x="7061669" y="0"/>
                </a:lnTo>
                <a:lnTo>
                  <a:pt x="7061669" y="794438"/>
                </a:lnTo>
                <a:lnTo>
                  <a:pt x="0" y="794438"/>
                </a:lnTo>
                <a:lnTo>
                  <a:pt x="0" y="0"/>
                </a:lnTo>
                <a:close/>
              </a:path>
            </a:pathLst>
          </a:custGeom>
          <a:blipFill>
            <a:blip r:embed="rId10">
              <a:alphaModFix amt="75000"/>
            </a:blip>
            <a:stretch>
              <a:fillRect l="0" t="0" r="0" b="0"/>
            </a:stretch>
          </a:blipFill>
        </p:spPr>
      </p:sp>
      <p:sp>
        <p:nvSpPr>
          <p:cNvPr name="Freeform 16" id="16"/>
          <p:cNvSpPr/>
          <p:nvPr/>
        </p:nvSpPr>
        <p:spPr>
          <a:xfrm flipH="false" flipV="false" rot="0">
            <a:off x="10570319" y="2405623"/>
            <a:ext cx="6924685" cy="4616457"/>
          </a:xfrm>
          <a:custGeom>
            <a:avLst/>
            <a:gdLst/>
            <a:ahLst/>
            <a:cxnLst/>
            <a:rect r="r" b="b" t="t" l="l"/>
            <a:pathLst>
              <a:path h="4616457" w="6924685">
                <a:moveTo>
                  <a:pt x="0" y="0"/>
                </a:moveTo>
                <a:lnTo>
                  <a:pt x="6924685" y="0"/>
                </a:lnTo>
                <a:lnTo>
                  <a:pt x="6924685" y="4616456"/>
                </a:lnTo>
                <a:lnTo>
                  <a:pt x="0" y="4616456"/>
                </a:lnTo>
                <a:lnTo>
                  <a:pt x="0" y="0"/>
                </a:lnTo>
                <a:close/>
              </a:path>
            </a:pathLst>
          </a:custGeom>
          <a:blipFill>
            <a:blip r:embed="rId11"/>
            <a:stretch>
              <a:fillRect l="0" t="0" r="0" b="0"/>
            </a:stretch>
          </a:blipFill>
        </p:spPr>
      </p:sp>
      <p:sp>
        <p:nvSpPr>
          <p:cNvPr name="TextBox 17" id="17"/>
          <p:cNvSpPr txBox="true"/>
          <p:nvPr/>
        </p:nvSpPr>
        <p:spPr>
          <a:xfrm rot="0">
            <a:off x="945400" y="2869622"/>
            <a:ext cx="9624919" cy="4311643"/>
          </a:xfrm>
          <a:prstGeom prst="rect">
            <a:avLst/>
          </a:prstGeom>
        </p:spPr>
        <p:txBody>
          <a:bodyPr anchor="t" rtlCol="false" tIns="0" lIns="0" bIns="0" rIns="0">
            <a:spAutoFit/>
          </a:bodyPr>
          <a:lstStyle/>
          <a:p>
            <a:pPr algn="l" marL="677781" indent="-338891" lvl="1">
              <a:lnSpc>
                <a:spcPts val="3767"/>
              </a:lnSpc>
              <a:buFont typeface="Arial"/>
              <a:buChar char="•"/>
            </a:pPr>
            <a:r>
              <a:rPr lang="en-US" sz="3139">
                <a:solidFill>
                  <a:srgbClr val="000000"/>
                </a:solidFill>
                <a:latin typeface="Arial"/>
                <a:ea typeface="Arial"/>
                <a:cs typeface="Arial"/>
                <a:sym typeface="Arial"/>
              </a:rPr>
              <a:t>It’s FREE &amp; EASY to use </a:t>
            </a:r>
          </a:p>
          <a:p>
            <a:pPr algn="l" marL="677781" indent="-338891" lvl="1">
              <a:lnSpc>
                <a:spcPts val="3767"/>
              </a:lnSpc>
              <a:buFont typeface="Arial"/>
              <a:buChar char="•"/>
            </a:pPr>
            <a:r>
              <a:rPr lang="en-US" sz="3139">
                <a:solidFill>
                  <a:srgbClr val="000000"/>
                </a:solidFill>
                <a:latin typeface="Arial"/>
                <a:ea typeface="Arial"/>
                <a:cs typeface="Arial"/>
                <a:sym typeface="Arial"/>
              </a:rPr>
              <a:t>Easy to turn off referrals to manage capacity </a:t>
            </a:r>
          </a:p>
          <a:p>
            <a:pPr algn="l" marL="677781" indent="-338891" lvl="1">
              <a:lnSpc>
                <a:spcPts val="3767"/>
              </a:lnSpc>
              <a:buFont typeface="Arial"/>
              <a:buChar char="•"/>
            </a:pPr>
            <a:r>
              <a:rPr lang="en-US" sz="3139">
                <a:solidFill>
                  <a:srgbClr val="000000"/>
                </a:solidFill>
                <a:latin typeface="Arial"/>
                <a:ea typeface="Arial"/>
                <a:cs typeface="Arial"/>
                <a:sym typeface="Arial"/>
              </a:rPr>
              <a:t>Matches families with programs that best meet their needs &amp; location </a:t>
            </a:r>
          </a:p>
          <a:p>
            <a:pPr algn="l" marL="677781" indent="-338891" lvl="1">
              <a:lnSpc>
                <a:spcPts val="3767"/>
              </a:lnSpc>
              <a:buFont typeface="Arial"/>
              <a:buChar char="•"/>
            </a:pPr>
            <a:r>
              <a:rPr lang="en-US" sz="3139">
                <a:solidFill>
                  <a:srgbClr val="000000"/>
                </a:solidFill>
                <a:latin typeface="Arial"/>
                <a:ea typeface="Arial"/>
                <a:cs typeface="Arial"/>
                <a:sym typeface="Arial"/>
              </a:rPr>
              <a:t>Can supplemental other referral sources </a:t>
            </a:r>
          </a:p>
          <a:p>
            <a:pPr algn="l" marL="677781" indent="-338891" lvl="1">
              <a:lnSpc>
                <a:spcPts val="3767"/>
              </a:lnSpc>
              <a:buFont typeface="Arial"/>
              <a:buChar char="•"/>
            </a:pPr>
            <a:r>
              <a:rPr lang="en-US" sz="3139">
                <a:solidFill>
                  <a:srgbClr val="000000"/>
                </a:solidFill>
                <a:latin typeface="Arial"/>
                <a:ea typeface="Arial"/>
                <a:cs typeface="Arial"/>
                <a:sym typeface="Arial"/>
              </a:rPr>
              <a:t>No need to remember: </a:t>
            </a:r>
          </a:p>
          <a:p>
            <a:pPr algn="l" marL="1355562" indent="-451854" lvl="2">
              <a:lnSpc>
                <a:spcPts val="3767"/>
              </a:lnSpc>
              <a:buFont typeface="Arial"/>
              <a:buChar char="⚬"/>
            </a:pPr>
            <a:r>
              <a:rPr lang="en-US" sz="3139">
                <a:solidFill>
                  <a:srgbClr val="000000"/>
                </a:solidFill>
                <a:latin typeface="Arial"/>
                <a:ea typeface="Arial"/>
                <a:cs typeface="Arial"/>
                <a:sym typeface="Arial"/>
              </a:rPr>
              <a:t>Coverage areas </a:t>
            </a:r>
          </a:p>
          <a:p>
            <a:pPr algn="l" marL="1355562" indent="-451854" lvl="2">
              <a:lnSpc>
                <a:spcPts val="3767"/>
              </a:lnSpc>
              <a:buFont typeface="Arial"/>
              <a:buChar char="⚬"/>
            </a:pPr>
            <a:r>
              <a:rPr lang="en-US" sz="3139">
                <a:solidFill>
                  <a:srgbClr val="000000"/>
                </a:solidFill>
                <a:latin typeface="Arial"/>
                <a:ea typeface="Arial"/>
                <a:cs typeface="Arial"/>
                <a:sym typeface="Arial"/>
              </a:rPr>
              <a:t>Eligibility criteria </a:t>
            </a:r>
          </a:p>
          <a:p>
            <a:pPr algn="l" marL="1355562" indent="-451854" lvl="2">
              <a:lnSpc>
                <a:spcPts val="3767"/>
              </a:lnSpc>
              <a:buFont typeface="Arial"/>
              <a:buChar char="⚬"/>
            </a:pPr>
            <a:r>
              <a:rPr lang="en-US" sz="3139">
                <a:solidFill>
                  <a:srgbClr val="000000"/>
                </a:solidFill>
                <a:latin typeface="Arial"/>
                <a:ea typeface="Arial"/>
                <a:cs typeface="Arial"/>
                <a:sym typeface="Arial"/>
              </a:rPr>
              <a:t>Capacity to serve</a:t>
            </a:r>
          </a:p>
        </p:txBody>
      </p:sp>
      <p:grpSp>
        <p:nvGrpSpPr>
          <p:cNvPr name="Group 18" id="18"/>
          <p:cNvGrpSpPr/>
          <p:nvPr/>
        </p:nvGrpSpPr>
        <p:grpSpPr>
          <a:xfrm rot="0">
            <a:off x="14995679" y="6581551"/>
            <a:ext cx="2263621" cy="2239915"/>
            <a:chOff x="0" y="0"/>
            <a:chExt cx="603396" cy="597077"/>
          </a:xfrm>
        </p:grpSpPr>
        <p:sp>
          <p:nvSpPr>
            <p:cNvPr name="Freeform 19" id="19"/>
            <p:cNvSpPr/>
            <p:nvPr/>
          </p:nvSpPr>
          <p:spPr>
            <a:xfrm flipH="false" flipV="false" rot="0">
              <a:off x="0" y="0"/>
              <a:ext cx="603396" cy="597077"/>
            </a:xfrm>
            <a:custGeom>
              <a:avLst/>
              <a:gdLst/>
              <a:ahLst/>
              <a:cxnLst/>
              <a:rect r="r" b="b" t="t" l="l"/>
              <a:pathLst>
                <a:path h="597077" w="603396">
                  <a:moveTo>
                    <a:pt x="0" y="0"/>
                  </a:moveTo>
                  <a:lnTo>
                    <a:pt x="603396" y="0"/>
                  </a:lnTo>
                  <a:lnTo>
                    <a:pt x="603396" y="597077"/>
                  </a:lnTo>
                  <a:lnTo>
                    <a:pt x="0" y="597077"/>
                  </a:lnTo>
                  <a:close/>
                </a:path>
              </a:pathLst>
            </a:custGeom>
            <a:solidFill>
              <a:srgbClr val="FDE623"/>
            </a:solidFill>
          </p:spPr>
        </p:sp>
        <p:sp>
          <p:nvSpPr>
            <p:cNvPr name="TextBox 20" id="20"/>
            <p:cNvSpPr txBox="true"/>
            <p:nvPr/>
          </p:nvSpPr>
          <p:spPr>
            <a:xfrm>
              <a:off x="0" y="-57150"/>
              <a:ext cx="603396" cy="654227"/>
            </a:xfrm>
            <a:prstGeom prst="rect">
              <a:avLst/>
            </a:prstGeom>
          </p:spPr>
          <p:txBody>
            <a:bodyPr anchor="ctr" rtlCol="false" tIns="50800" lIns="50800" bIns="50800" rIns="50800"/>
            <a:lstStyle/>
            <a:p>
              <a:pPr algn="ctr">
                <a:lnSpc>
                  <a:spcPts val="2296"/>
                </a:lnSpc>
              </a:pPr>
            </a:p>
          </p:txBody>
        </p:sp>
      </p:grpSp>
      <p:sp>
        <p:nvSpPr>
          <p:cNvPr name="Freeform 21" id="21"/>
          <p:cNvSpPr/>
          <p:nvPr/>
        </p:nvSpPr>
        <p:spPr>
          <a:xfrm flipH="false" flipV="false" rot="0">
            <a:off x="15119117" y="6668742"/>
            <a:ext cx="2016744" cy="2032198"/>
          </a:xfrm>
          <a:custGeom>
            <a:avLst/>
            <a:gdLst/>
            <a:ahLst/>
            <a:cxnLst/>
            <a:rect r="r" b="b" t="t" l="l"/>
            <a:pathLst>
              <a:path h="2032198" w="2016744">
                <a:moveTo>
                  <a:pt x="0" y="0"/>
                </a:moveTo>
                <a:lnTo>
                  <a:pt x="2016745" y="0"/>
                </a:lnTo>
                <a:lnTo>
                  <a:pt x="2016745" y="2032198"/>
                </a:lnTo>
                <a:lnTo>
                  <a:pt x="0" y="2032198"/>
                </a:lnTo>
                <a:lnTo>
                  <a:pt x="0" y="0"/>
                </a:lnTo>
                <a:close/>
              </a:path>
            </a:pathLst>
          </a:custGeom>
          <a:blipFill>
            <a:blip r:embed="rId12"/>
            <a:stretch>
              <a:fillRect l="0" t="0" r="0" b="0"/>
            </a:stretch>
          </a:blipFill>
        </p:spPr>
      </p:sp>
      <p:sp>
        <p:nvSpPr>
          <p:cNvPr name="Freeform 22" id="22"/>
          <p:cNvSpPr/>
          <p:nvPr/>
        </p:nvSpPr>
        <p:spPr>
          <a:xfrm flipH="true" flipV="true" rot="6313414">
            <a:off x="14478337" y="6798432"/>
            <a:ext cx="1034684" cy="765666"/>
          </a:xfrm>
          <a:custGeom>
            <a:avLst/>
            <a:gdLst/>
            <a:ahLst/>
            <a:cxnLst/>
            <a:rect r="r" b="b" t="t" l="l"/>
            <a:pathLst>
              <a:path h="765666" w="1034684">
                <a:moveTo>
                  <a:pt x="1034684" y="765666"/>
                </a:moveTo>
                <a:lnTo>
                  <a:pt x="0" y="765666"/>
                </a:lnTo>
                <a:lnTo>
                  <a:pt x="0" y="0"/>
                </a:lnTo>
                <a:lnTo>
                  <a:pt x="1034684" y="0"/>
                </a:lnTo>
                <a:lnTo>
                  <a:pt x="1034684" y="765666"/>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3" id="23"/>
          <p:cNvSpPr/>
          <p:nvPr/>
        </p:nvSpPr>
        <p:spPr>
          <a:xfrm flipH="false" flipV="false" rot="0">
            <a:off x="1276511" y="2936297"/>
            <a:ext cx="300675" cy="300675"/>
          </a:xfrm>
          <a:custGeom>
            <a:avLst/>
            <a:gdLst/>
            <a:ahLst/>
            <a:cxnLst/>
            <a:rect r="r" b="b" t="t" l="l"/>
            <a:pathLst>
              <a:path h="300675" w="300675">
                <a:moveTo>
                  <a:pt x="0" y="0"/>
                </a:moveTo>
                <a:lnTo>
                  <a:pt x="300674" y="0"/>
                </a:lnTo>
                <a:lnTo>
                  <a:pt x="300674" y="300675"/>
                </a:lnTo>
                <a:lnTo>
                  <a:pt x="0" y="30067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4" id="24"/>
          <p:cNvSpPr/>
          <p:nvPr/>
        </p:nvSpPr>
        <p:spPr>
          <a:xfrm flipH="false" flipV="false" rot="0">
            <a:off x="1269357" y="3465839"/>
            <a:ext cx="300675" cy="300675"/>
          </a:xfrm>
          <a:custGeom>
            <a:avLst/>
            <a:gdLst/>
            <a:ahLst/>
            <a:cxnLst/>
            <a:rect r="r" b="b" t="t" l="l"/>
            <a:pathLst>
              <a:path h="300675" w="300675">
                <a:moveTo>
                  <a:pt x="0" y="0"/>
                </a:moveTo>
                <a:lnTo>
                  <a:pt x="300675" y="0"/>
                </a:lnTo>
                <a:lnTo>
                  <a:pt x="300675" y="300674"/>
                </a:lnTo>
                <a:lnTo>
                  <a:pt x="0" y="30067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5" id="25"/>
          <p:cNvSpPr/>
          <p:nvPr/>
        </p:nvSpPr>
        <p:spPr>
          <a:xfrm flipH="false" flipV="false" rot="0">
            <a:off x="1257650" y="3937963"/>
            <a:ext cx="320859" cy="320859"/>
          </a:xfrm>
          <a:custGeom>
            <a:avLst/>
            <a:gdLst/>
            <a:ahLst/>
            <a:cxnLst/>
            <a:rect r="r" b="b" t="t" l="l"/>
            <a:pathLst>
              <a:path h="320859" w="320859">
                <a:moveTo>
                  <a:pt x="0" y="0"/>
                </a:moveTo>
                <a:lnTo>
                  <a:pt x="320859" y="0"/>
                </a:lnTo>
                <a:lnTo>
                  <a:pt x="320859" y="320860"/>
                </a:lnTo>
                <a:lnTo>
                  <a:pt x="0" y="32086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6" id="26"/>
          <p:cNvSpPr/>
          <p:nvPr/>
        </p:nvSpPr>
        <p:spPr>
          <a:xfrm flipH="false" flipV="false" rot="0">
            <a:off x="1257191" y="4837181"/>
            <a:ext cx="309851" cy="309851"/>
          </a:xfrm>
          <a:custGeom>
            <a:avLst/>
            <a:gdLst/>
            <a:ahLst/>
            <a:cxnLst/>
            <a:rect r="r" b="b" t="t" l="l"/>
            <a:pathLst>
              <a:path h="309851" w="309851">
                <a:moveTo>
                  <a:pt x="0" y="0"/>
                </a:moveTo>
                <a:lnTo>
                  <a:pt x="309851" y="0"/>
                </a:lnTo>
                <a:lnTo>
                  <a:pt x="309851" y="309851"/>
                </a:lnTo>
                <a:lnTo>
                  <a:pt x="0" y="30985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7" id="27"/>
          <p:cNvSpPr/>
          <p:nvPr/>
        </p:nvSpPr>
        <p:spPr>
          <a:xfrm flipH="false" flipV="false" rot="0">
            <a:off x="1257191" y="5318482"/>
            <a:ext cx="309851" cy="309851"/>
          </a:xfrm>
          <a:custGeom>
            <a:avLst/>
            <a:gdLst/>
            <a:ahLst/>
            <a:cxnLst/>
            <a:rect r="r" b="b" t="t" l="l"/>
            <a:pathLst>
              <a:path h="309851" w="309851">
                <a:moveTo>
                  <a:pt x="0" y="0"/>
                </a:moveTo>
                <a:lnTo>
                  <a:pt x="309851" y="0"/>
                </a:lnTo>
                <a:lnTo>
                  <a:pt x="309851" y="309851"/>
                </a:lnTo>
                <a:lnTo>
                  <a:pt x="0" y="309851"/>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28" id="28"/>
          <p:cNvSpPr txBox="true"/>
          <p:nvPr/>
        </p:nvSpPr>
        <p:spPr>
          <a:xfrm rot="0">
            <a:off x="873355" y="1970095"/>
            <a:ext cx="8015461" cy="741076"/>
          </a:xfrm>
          <a:prstGeom prst="rect">
            <a:avLst/>
          </a:prstGeom>
        </p:spPr>
        <p:txBody>
          <a:bodyPr anchor="t" rtlCol="false" tIns="0" lIns="0" bIns="0" rIns="0">
            <a:spAutoFit/>
          </a:bodyPr>
          <a:lstStyle/>
          <a:p>
            <a:pPr algn="l">
              <a:lnSpc>
                <a:spcPts val="5587"/>
              </a:lnSpc>
            </a:pPr>
            <a:r>
              <a:rPr lang="en-US" sz="5644">
                <a:solidFill>
                  <a:srgbClr val="013976"/>
                </a:solidFill>
                <a:latin typeface="Intro Rust"/>
                <a:ea typeface="Intro Rust"/>
                <a:cs typeface="Intro Rust"/>
                <a:sym typeface="Intro Rust"/>
              </a:rPr>
              <a:t>Why CRIS?</a:t>
            </a:r>
          </a:p>
        </p:txBody>
      </p:sp>
      <p:sp>
        <p:nvSpPr>
          <p:cNvPr name="TextBox 29" id="29"/>
          <p:cNvSpPr txBox="true"/>
          <p:nvPr/>
        </p:nvSpPr>
        <p:spPr>
          <a:xfrm rot="0">
            <a:off x="13226915" y="5938216"/>
            <a:ext cx="5801150" cy="643335"/>
          </a:xfrm>
          <a:prstGeom prst="rect">
            <a:avLst/>
          </a:prstGeom>
        </p:spPr>
        <p:txBody>
          <a:bodyPr anchor="t" rtlCol="false" tIns="0" lIns="0" bIns="0" rIns="0">
            <a:spAutoFit/>
          </a:bodyPr>
          <a:lstStyle/>
          <a:p>
            <a:pPr algn="ctr">
              <a:lnSpc>
                <a:spcPts val="2232"/>
              </a:lnSpc>
            </a:pPr>
            <a:r>
              <a:rPr lang="en-US" b="true" sz="2254" i="true">
                <a:solidFill>
                  <a:srgbClr val="F1FEFF"/>
                </a:solidFill>
                <a:latin typeface="Helvetica World Bold Italics"/>
                <a:ea typeface="Helvetica World Bold Italics"/>
                <a:cs typeface="Helvetica World Bold Italics"/>
                <a:sym typeface="Helvetica World Bold Italics"/>
              </a:rPr>
              <a:t>Learn more or </a:t>
            </a:r>
          </a:p>
          <a:p>
            <a:pPr algn="ctr">
              <a:lnSpc>
                <a:spcPts val="2232"/>
              </a:lnSpc>
            </a:pPr>
            <a:r>
              <a:rPr lang="en-US" b="true" sz="2254" i="true">
                <a:solidFill>
                  <a:srgbClr val="F1FEFF"/>
                </a:solidFill>
                <a:latin typeface="Helvetica World Bold Italics"/>
                <a:ea typeface="Helvetica World Bold Italics"/>
                <a:cs typeface="Helvetica World Bold Italics"/>
                <a:sym typeface="Helvetica World Bold Italics"/>
              </a:rPr>
              <a:t>start a referral</a:t>
            </a:r>
          </a:p>
        </p:txBody>
      </p:sp>
      <p:sp>
        <p:nvSpPr>
          <p:cNvPr name="TextBox 30" id="30"/>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31" id="31"/>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8882774"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0" id="10"/>
          <p:cNvSpPr/>
          <p:nvPr/>
        </p:nvSpPr>
        <p:spPr>
          <a:xfrm flipH="false" flipV="false" rot="0">
            <a:off x="950308"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1" id="11"/>
          <p:cNvSpPr/>
          <p:nvPr/>
        </p:nvSpPr>
        <p:spPr>
          <a:xfrm flipH="false" flipV="false" rot="0">
            <a:off x="2077207"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2" id="12"/>
          <p:cNvSpPr/>
          <p:nvPr/>
        </p:nvSpPr>
        <p:spPr>
          <a:xfrm flipH="false" flipV="false" rot="0">
            <a:off x="4132196"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3" id="13"/>
          <p:cNvSpPr/>
          <p:nvPr/>
        </p:nvSpPr>
        <p:spPr>
          <a:xfrm flipH="false" flipV="false" rot="0">
            <a:off x="7521501"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4" id="14"/>
          <p:cNvSpPr/>
          <p:nvPr/>
        </p:nvSpPr>
        <p:spPr>
          <a:xfrm flipH="false" flipV="false" rot="0">
            <a:off x="5916232"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sp>
        <p:nvSpPr>
          <p:cNvPr name="TextBox 15" id="15"/>
          <p:cNvSpPr txBox="true"/>
          <p:nvPr/>
        </p:nvSpPr>
        <p:spPr>
          <a:xfrm rot="0">
            <a:off x="1017937" y="1175902"/>
            <a:ext cx="9998497" cy="741076"/>
          </a:xfrm>
          <a:prstGeom prst="rect">
            <a:avLst/>
          </a:prstGeom>
        </p:spPr>
        <p:txBody>
          <a:bodyPr anchor="t" rtlCol="false" tIns="0" lIns="0" bIns="0" rIns="0">
            <a:spAutoFit/>
          </a:bodyPr>
          <a:lstStyle/>
          <a:p>
            <a:pPr algn="l">
              <a:lnSpc>
                <a:spcPts val="5587"/>
              </a:lnSpc>
            </a:pPr>
            <a:r>
              <a:rPr lang="en-US" sz="5644">
                <a:solidFill>
                  <a:srgbClr val="013976"/>
                </a:solidFill>
                <a:latin typeface="Intro Rust"/>
                <a:ea typeface="Intro Rust"/>
                <a:cs typeface="Intro Rust"/>
                <a:sym typeface="Intro Rust"/>
              </a:rPr>
              <a:t>How does CRIS work?</a:t>
            </a:r>
          </a:p>
        </p:txBody>
      </p:sp>
      <p:sp>
        <p:nvSpPr>
          <p:cNvPr name="TextBox 16" id="16"/>
          <p:cNvSpPr txBox="true"/>
          <p:nvPr/>
        </p:nvSpPr>
        <p:spPr>
          <a:xfrm rot="0">
            <a:off x="1028700" y="2074176"/>
            <a:ext cx="10874567" cy="6115050"/>
          </a:xfrm>
          <a:prstGeom prst="rect">
            <a:avLst/>
          </a:prstGeom>
        </p:spPr>
        <p:txBody>
          <a:bodyPr anchor="t" rtlCol="false" tIns="0" lIns="0" bIns="0" rIns="0">
            <a:spAutoFit/>
          </a:bodyPr>
          <a:lstStyle/>
          <a:p>
            <a:pPr algn="l">
              <a:lnSpc>
                <a:spcPts val="3663"/>
              </a:lnSpc>
            </a:pPr>
            <a:r>
              <a:rPr lang="en-US" sz="3052">
                <a:solidFill>
                  <a:srgbClr val="000000"/>
                </a:solidFill>
                <a:latin typeface="Arial"/>
                <a:ea typeface="Arial"/>
                <a:cs typeface="Arial"/>
                <a:sym typeface="Arial"/>
              </a:rPr>
              <a:t>Anyone can make a referral using the CRIS Link:</a:t>
            </a:r>
          </a:p>
          <a:p>
            <a:pPr algn="l">
              <a:lnSpc>
                <a:spcPts val="1526"/>
              </a:lnSpc>
            </a:pPr>
          </a:p>
          <a:p>
            <a:pPr algn="l" marL="659114" indent="-329557" lvl="1">
              <a:lnSpc>
                <a:spcPts val="3663"/>
              </a:lnSpc>
              <a:buFont typeface="Arial"/>
              <a:buChar char="•"/>
            </a:pPr>
            <a:r>
              <a:rPr lang="en-US" sz="3052">
                <a:solidFill>
                  <a:srgbClr val="000000"/>
                </a:solidFill>
                <a:latin typeface="Arial"/>
                <a:ea typeface="Arial"/>
                <a:cs typeface="Arial"/>
                <a:sym typeface="Arial"/>
              </a:rPr>
              <a:t>Go to </a:t>
            </a:r>
            <a:r>
              <a:rPr lang="en-US" b="true" sz="3052">
                <a:solidFill>
                  <a:srgbClr val="013976"/>
                </a:solidFill>
                <a:latin typeface="Arial Bold"/>
                <a:ea typeface="Arial Bold"/>
                <a:cs typeface="Arial Bold"/>
                <a:sym typeface="Arial Bold"/>
              </a:rPr>
              <a:t>ctf4kids.org/cris-start-a-referral</a:t>
            </a:r>
          </a:p>
          <a:p>
            <a:pPr algn="l" marL="659114" indent="-329557" lvl="1">
              <a:lnSpc>
                <a:spcPts val="3663"/>
              </a:lnSpc>
              <a:buFont typeface="Arial"/>
              <a:buChar char="•"/>
            </a:pPr>
            <a:r>
              <a:rPr lang="en-US" sz="3052">
                <a:solidFill>
                  <a:srgbClr val="000000"/>
                </a:solidFill>
                <a:latin typeface="Arial"/>
                <a:ea typeface="Arial"/>
                <a:cs typeface="Arial"/>
                <a:sym typeface="Arial"/>
              </a:rPr>
              <a:t>Se</a:t>
            </a:r>
            <a:r>
              <a:rPr lang="en-US" sz="3052">
                <a:solidFill>
                  <a:srgbClr val="000000"/>
                </a:solidFill>
                <a:latin typeface="Arial"/>
                <a:ea typeface="Arial"/>
                <a:cs typeface="Arial"/>
                <a:sym typeface="Arial"/>
              </a:rPr>
              <a:t>lect the family’s county to find the CRIS Network in their region</a:t>
            </a:r>
          </a:p>
          <a:p>
            <a:pPr algn="l" marL="659114" indent="-329557" lvl="1">
              <a:lnSpc>
                <a:spcPts val="3663"/>
              </a:lnSpc>
              <a:buFont typeface="Arial"/>
              <a:buChar char="•"/>
            </a:pPr>
            <a:r>
              <a:rPr lang="en-US" sz="3052">
                <a:solidFill>
                  <a:srgbClr val="000000"/>
                </a:solidFill>
                <a:latin typeface="Arial"/>
                <a:ea typeface="Arial"/>
                <a:cs typeface="Arial"/>
                <a:sym typeface="Arial"/>
              </a:rPr>
              <a:t>Click to </a:t>
            </a:r>
            <a:r>
              <a:rPr lang="en-US" b="true" sz="3052">
                <a:solidFill>
                  <a:srgbClr val="FF7E16"/>
                </a:solidFill>
                <a:latin typeface="Arial Bold"/>
                <a:ea typeface="Arial Bold"/>
                <a:cs typeface="Arial Bold"/>
                <a:sym typeface="Arial Bold"/>
              </a:rPr>
              <a:t>“Begin Here”</a:t>
            </a:r>
          </a:p>
          <a:p>
            <a:pPr algn="l" marL="659114" indent="-329557" lvl="1">
              <a:lnSpc>
                <a:spcPts val="3663"/>
              </a:lnSpc>
              <a:buFont typeface="Arial"/>
              <a:buChar char="•"/>
            </a:pPr>
            <a:r>
              <a:rPr lang="en-US" sz="3052">
                <a:solidFill>
                  <a:srgbClr val="000000"/>
                </a:solidFill>
                <a:latin typeface="Arial"/>
                <a:ea typeface="Arial"/>
                <a:cs typeface="Arial"/>
                <a:sym typeface="Arial"/>
              </a:rPr>
              <a:t>Submit an online form through the Regional CRIS Network’s referral page</a:t>
            </a:r>
          </a:p>
          <a:p>
            <a:pPr algn="l">
              <a:lnSpc>
                <a:spcPts val="1526"/>
              </a:lnSpc>
            </a:pPr>
          </a:p>
          <a:p>
            <a:pPr algn="l">
              <a:lnSpc>
                <a:spcPts val="3663"/>
              </a:lnSpc>
            </a:pPr>
            <a:r>
              <a:rPr lang="en-US" sz="3052">
                <a:solidFill>
                  <a:srgbClr val="000000"/>
                </a:solidFill>
                <a:latin typeface="Arial"/>
                <a:ea typeface="Arial"/>
                <a:cs typeface="Arial"/>
                <a:sym typeface="Arial"/>
              </a:rPr>
              <a:t>Once the referral is submitted, the Regional CRIS assigns the family to a home visiting program based on the family’s needs and eligibility, and the program’s capacity.</a:t>
            </a:r>
          </a:p>
          <a:p>
            <a:pPr algn="l">
              <a:lnSpc>
                <a:spcPts val="1526"/>
              </a:lnSpc>
            </a:pPr>
          </a:p>
          <a:p>
            <a:pPr algn="l">
              <a:lnSpc>
                <a:spcPts val="3663"/>
              </a:lnSpc>
            </a:pPr>
            <a:r>
              <a:rPr lang="en-US" sz="3052">
                <a:solidFill>
                  <a:srgbClr val="000000"/>
                </a:solidFill>
                <a:latin typeface="Arial"/>
                <a:ea typeface="Arial"/>
                <a:cs typeface="Arial"/>
                <a:sym typeface="Arial"/>
              </a:rPr>
              <a:t>The assigned home visiting agency then contacts the family to tell them more about their program and offer services.</a:t>
            </a:r>
          </a:p>
        </p:txBody>
      </p:sp>
      <p:grpSp>
        <p:nvGrpSpPr>
          <p:cNvPr name="Group 17" id="17"/>
          <p:cNvGrpSpPr/>
          <p:nvPr/>
        </p:nvGrpSpPr>
        <p:grpSpPr>
          <a:xfrm rot="0">
            <a:off x="13506201" y="4552789"/>
            <a:ext cx="3502460" cy="3465780"/>
            <a:chOff x="0" y="0"/>
            <a:chExt cx="603396" cy="597077"/>
          </a:xfrm>
        </p:grpSpPr>
        <p:sp>
          <p:nvSpPr>
            <p:cNvPr name="Freeform 18" id="18"/>
            <p:cNvSpPr/>
            <p:nvPr/>
          </p:nvSpPr>
          <p:spPr>
            <a:xfrm flipH="false" flipV="false" rot="0">
              <a:off x="0" y="0"/>
              <a:ext cx="603396" cy="597077"/>
            </a:xfrm>
            <a:custGeom>
              <a:avLst/>
              <a:gdLst/>
              <a:ahLst/>
              <a:cxnLst/>
              <a:rect r="r" b="b" t="t" l="l"/>
              <a:pathLst>
                <a:path h="597077" w="603396">
                  <a:moveTo>
                    <a:pt x="0" y="0"/>
                  </a:moveTo>
                  <a:lnTo>
                    <a:pt x="603396" y="0"/>
                  </a:lnTo>
                  <a:lnTo>
                    <a:pt x="603396" y="597077"/>
                  </a:lnTo>
                  <a:lnTo>
                    <a:pt x="0" y="597077"/>
                  </a:lnTo>
                  <a:close/>
                </a:path>
              </a:pathLst>
            </a:custGeom>
            <a:solidFill>
              <a:srgbClr val="FDE623"/>
            </a:solidFill>
          </p:spPr>
        </p:sp>
        <p:sp>
          <p:nvSpPr>
            <p:cNvPr name="TextBox 19" id="19"/>
            <p:cNvSpPr txBox="true"/>
            <p:nvPr/>
          </p:nvSpPr>
          <p:spPr>
            <a:xfrm>
              <a:off x="0" y="-57150"/>
              <a:ext cx="603396" cy="654227"/>
            </a:xfrm>
            <a:prstGeom prst="rect">
              <a:avLst/>
            </a:prstGeom>
          </p:spPr>
          <p:txBody>
            <a:bodyPr anchor="ctr" rtlCol="false" tIns="50800" lIns="50800" bIns="50800" rIns="50800"/>
            <a:lstStyle/>
            <a:p>
              <a:pPr algn="ctr">
                <a:lnSpc>
                  <a:spcPts val="2296"/>
                </a:lnSpc>
              </a:pPr>
            </a:p>
          </p:txBody>
        </p:sp>
      </p:grpSp>
      <p:sp>
        <p:nvSpPr>
          <p:cNvPr name="Freeform 20" id="20"/>
          <p:cNvSpPr/>
          <p:nvPr/>
        </p:nvSpPr>
        <p:spPr>
          <a:xfrm flipH="false" flipV="false" rot="0">
            <a:off x="13697195" y="4687698"/>
            <a:ext cx="3120472" cy="3144384"/>
          </a:xfrm>
          <a:custGeom>
            <a:avLst/>
            <a:gdLst/>
            <a:ahLst/>
            <a:cxnLst/>
            <a:rect r="r" b="b" t="t" l="l"/>
            <a:pathLst>
              <a:path h="3144384" w="3120472">
                <a:moveTo>
                  <a:pt x="0" y="0"/>
                </a:moveTo>
                <a:lnTo>
                  <a:pt x="3120472" y="0"/>
                </a:lnTo>
                <a:lnTo>
                  <a:pt x="3120472" y="3144384"/>
                </a:lnTo>
                <a:lnTo>
                  <a:pt x="0" y="3144384"/>
                </a:lnTo>
                <a:lnTo>
                  <a:pt x="0" y="0"/>
                </a:lnTo>
                <a:close/>
              </a:path>
            </a:pathLst>
          </a:custGeom>
          <a:blipFill>
            <a:blip r:embed="rId10"/>
            <a:stretch>
              <a:fillRect l="0" t="0" r="0" b="0"/>
            </a:stretch>
          </a:blipFill>
        </p:spPr>
      </p:sp>
      <p:sp>
        <p:nvSpPr>
          <p:cNvPr name="Freeform 21" id="21"/>
          <p:cNvSpPr/>
          <p:nvPr/>
        </p:nvSpPr>
        <p:spPr>
          <a:xfrm flipH="true" flipV="true" rot="6313414">
            <a:off x="12705727" y="4888366"/>
            <a:ext cx="1600948" cy="1184701"/>
          </a:xfrm>
          <a:custGeom>
            <a:avLst/>
            <a:gdLst/>
            <a:ahLst/>
            <a:cxnLst/>
            <a:rect r="r" b="b" t="t" l="l"/>
            <a:pathLst>
              <a:path h="1184701" w="1600948">
                <a:moveTo>
                  <a:pt x="1600948" y="1184701"/>
                </a:moveTo>
                <a:lnTo>
                  <a:pt x="0" y="1184701"/>
                </a:lnTo>
                <a:lnTo>
                  <a:pt x="0" y="0"/>
                </a:lnTo>
                <a:lnTo>
                  <a:pt x="1600948" y="0"/>
                </a:lnTo>
                <a:lnTo>
                  <a:pt x="1600948" y="1184701"/>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p:cNvSpPr/>
          <p:nvPr/>
        </p:nvSpPr>
        <p:spPr>
          <a:xfrm flipH="false" flipV="false" rot="0">
            <a:off x="1260433" y="2763804"/>
            <a:ext cx="300675" cy="300675"/>
          </a:xfrm>
          <a:custGeom>
            <a:avLst/>
            <a:gdLst/>
            <a:ahLst/>
            <a:cxnLst/>
            <a:rect r="r" b="b" t="t" l="l"/>
            <a:pathLst>
              <a:path h="300675" w="300675">
                <a:moveTo>
                  <a:pt x="0" y="0"/>
                </a:moveTo>
                <a:lnTo>
                  <a:pt x="300675" y="0"/>
                </a:lnTo>
                <a:lnTo>
                  <a:pt x="300675" y="300674"/>
                </a:lnTo>
                <a:lnTo>
                  <a:pt x="0" y="30067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3" id="23"/>
          <p:cNvSpPr/>
          <p:nvPr/>
        </p:nvSpPr>
        <p:spPr>
          <a:xfrm flipH="false" flipV="false" rot="0">
            <a:off x="1253279" y="3272436"/>
            <a:ext cx="300675" cy="300675"/>
          </a:xfrm>
          <a:custGeom>
            <a:avLst/>
            <a:gdLst/>
            <a:ahLst/>
            <a:cxnLst/>
            <a:rect r="r" b="b" t="t" l="l"/>
            <a:pathLst>
              <a:path h="300675" w="300675">
                <a:moveTo>
                  <a:pt x="0" y="0"/>
                </a:moveTo>
                <a:lnTo>
                  <a:pt x="300675" y="0"/>
                </a:lnTo>
                <a:lnTo>
                  <a:pt x="300675" y="300675"/>
                </a:lnTo>
                <a:lnTo>
                  <a:pt x="0" y="30067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4" id="24"/>
          <p:cNvSpPr/>
          <p:nvPr/>
        </p:nvSpPr>
        <p:spPr>
          <a:xfrm flipH="false" flipV="false" rot="0">
            <a:off x="1241573" y="4163661"/>
            <a:ext cx="320859" cy="320859"/>
          </a:xfrm>
          <a:custGeom>
            <a:avLst/>
            <a:gdLst/>
            <a:ahLst/>
            <a:cxnLst/>
            <a:rect r="r" b="b" t="t" l="l"/>
            <a:pathLst>
              <a:path h="320859" w="320859">
                <a:moveTo>
                  <a:pt x="0" y="0"/>
                </a:moveTo>
                <a:lnTo>
                  <a:pt x="320859" y="0"/>
                </a:lnTo>
                <a:lnTo>
                  <a:pt x="320859" y="320859"/>
                </a:lnTo>
                <a:lnTo>
                  <a:pt x="0" y="32085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5" id="25"/>
          <p:cNvSpPr/>
          <p:nvPr/>
        </p:nvSpPr>
        <p:spPr>
          <a:xfrm flipH="false" flipV="false" rot="0">
            <a:off x="1241114" y="4619596"/>
            <a:ext cx="309851" cy="309851"/>
          </a:xfrm>
          <a:custGeom>
            <a:avLst/>
            <a:gdLst/>
            <a:ahLst/>
            <a:cxnLst/>
            <a:rect r="r" b="b" t="t" l="l"/>
            <a:pathLst>
              <a:path h="309851" w="309851">
                <a:moveTo>
                  <a:pt x="0" y="0"/>
                </a:moveTo>
                <a:lnTo>
                  <a:pt x="309851" y="0"/>
                </a:lnTo>
                <a:lnTo>
                  <a:pt x="309851" y="309851"/>
                </a:lnTo>
                <a:lnTo>
                  <a:pt x="0" y="30985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6" id="26"/>
          <p:cNvSpPr txBox="true"/>
          <p:nvPr/>
        </p:nvSpPr>
        <p:spPr>
          <a:xfrm rot="0">
            <a:off x="13255562" y="2344631"/>
            <a:ext cx="4003738" cy="1960938"/>
          </a:xfrm>
          <a:prstGeom prst="rect">
            <a:avLst/>
          </a:prstGeom>
        </p:spPr>
        <p:txBody>
          <a:bodyPr anchor="t" rtlCol="false" tIns="0" lIns="0" bIns="0" rIns="0">
            <a:spAutoFit/>
          </a:bodyPr>
          <a:lstStyle/>
          <a:p>
            <a:pPr algn="ctr">
              <a:lnSpc>
                <a:spcPts val="3490"/>
              </a:lnSpc>
            </a:pPr>
            <a:r>
              <a:rPr lang="en-US" b="true" sz="3525" i="true">
                <a:solidFill>
                  <a:srgbClr val="013976"/>
                </a:solidFill>
                <a:latin typeface="Helvetica World Bold Italics"/>
                <a:ea typeface="Helvetica World Bold Italics"/>
                <a:cs typeface="Helvetica World Bold Italics"/>
                <a:sym typeface="Helvetica World Bold Italics"/>
              </a:rPr>
              <a:t>To learn more or start a referral, contact your CRIS Coordinator</a:t>
            </a:r>
          </a:p>
        </p:txBody>
      </p:sp>
      <p:sp>
        <p:nvSpPr>
          <p:cNvPr name="TextBox 27" id="27"/>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28" id="28"/>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TextBox 9" id="9"/>
          <p:cNvSpPr txBox="true"/>
          <p:nvPr/>
        </p:nvSpPr>
        <p:spPr>
          <a:xfrm rot="0">
            <a:off x="2742987" y="4071324"/>
            <a:ext cx="12802027" cy="2921257"/>
          </a:xfrm>
          <a:prstGeom prst="rect">
            <a:avLst/>
          </a:prstGeom>
        </p:spPr>
        <p:txBody>
          <a:bodyPr anchor="t" rtlCol="false" tIns="0" lIns="0" bIns="0" rIns="0">
            <a:spAutoFit/>
          </a:bodyPr>
          <a:lstStyle/>
          <a:p>
            <a:pPr algn="ctr">
              <a:lnSpc>
                <a:spcPts val="11205"/>
              </a:lnSpc>
            </a:pPr>
            <a:r>
              <a:rPr lang="en-US" sz="11319">
                <a:solidFill>
                  <a:srgbClr val="013976"/>
                </a:solidFill>
                <a:latin typeface="Intro Rust"/>
                <a:ea typeface="Intro Rust"/>
                <a:cs typeface="Intro Rust"/>
                <a:sym typeface="Intro Rust"/>
              </a:rPr>
              <a:t>Regional CRIS Network</a:t>
            </a:r>
          </a:p>
        </p:txBody>
      </p:sp>
      <p:sp>
        <p:nvSpPr>
          <p:cNvPr name="TextBox 10" id="10"/>
          <p:cNvSpPr txBox="true"/>
          <p:nvPr/>
        </p:nvSpPr>
        <p:spPr>
          <a:xfrm rot="0">
            <a:off x="4608251" y="3348636"/>
            <a:ext cx="9071497" cy="503613"/>
          </a:xfrm>
          <a:prstGeom prst="rect">
            <a:avLst/>
          </a:prstGeom>
        </p:spPr>
        <p:txBody>
          <a:bodyPr anchor="t" rtlCol="false" tIns="0" lIns="0" bIns="0" rIns="0">
            <a:spAutoFit/>
          </a:bodyPr>
          <a:lstStyle/>
          <a:p>
            <a:pPr algn="ctr">
              <a:lnSpc>
                <a:spcPts val="3490"/>
              </a:lnSpc>
            </a:pPr>
            <a:r>
              <a:rPr lang="en-US" b="true" sz="3525" i="true">
                <a:solidFill>
                  <a:srgbClr val="013976"/>
                </a:solidFill>
                <a:latin typeface="Helvetica World Bold Italics"/>
                <a:ea typeface="Helvetica World Bold Italics"/>
                <a:cs typeface="Helvetica World Bold Italics"/>
                <a:sym typeface="Helvetica World Bold Italics"/>
              </a:rPr>
              <a:t>Consider joining your</a:t>
            </a:r>
          </a:p>
        </p:txBody>
      </p:sp>
      <p:sp>
        <p:nvSpPr>
          <p:cNvPr name="Freeform 11" id="11"/>
          <p:cNvSpPr/>
          <p:nvPr/>
        </p:nvSpPr>
        <p:spPr>
          <a:xfrm flipH="false" flipV="false" rot="0">
            <a:off x="12834824" y="8743567"/>
            <a:ext cx="1312927" cy="577712"/>
          </a:xfrm>
          <a:custGeom>
            <a:avLst/>
            <a:gdLst/>
            <a:ahLst/>
            <a:cxnLst/>
            <a:rect r="r" b="b" t="t" l="l"/>
            <a:pathLst>
              <a:path h="577712" w="1312927">
                <a:moveTo>
                  <a:pt x="0" y="0"/>
                </a:moveTo>
                <a:lnTo>
                  <a:pt x="1312926" y="0"/>
                </a:lnTo>
                <a:lnTo>
                  <a:pt x="1312926" y="577712"/>
                </a:lnTo>
                <a:lnTo>
                  <a:pt x="0" y="577712"/>
                </a:lnTo>
                <a:lnTo>
                  <a:pt x="0" y="0"/>
                </a:lnTo>
                <a:close/>
              </a:path>
            </a:pathLst>
          </a:custGeom>
          <a:blipFill>
            <a:blip r:embed="rId4"/>
            <a:stretch>
              <a:fillRect l="0" t="0" r="0" b="-5452"/>
            </a:stretch>
          </a:blipFill>
        </p:spPr>
      </p:sp>
      <p:sp>
        <p:nvSpPr>
          <p:cNvPr name="Freeform 12" id="12"/>
          <p:cNvSpPr/>
          <p:nvPr/>
        </p:nvSpPr>
        <p:spPr>
          <a:xfrm flipH="false" flipV="false" rot="0">
            <a:off x="4902358" y="8693747"/>
            <a:ext cx="1224248" cy="627532"/>
          </a:xfrm>
          <a:custGeom>
            <a:avLst/>
            <a:gdLst/>
            <a:ahLst/>
            <a:cxnLst/>
            <a:rect r="r" b="b" t="t" l="l"/>
            <a:pathLst>
              <a:path h="627532" w="1224248">
                <a:moveTo>
                  <a:pt x="0" y="0"/>
                </a:moveTo>
                <a:lnTo>
                  <a:pt x="1224247" y="0"/>
                </a:lnTo>
                <a:lnTo>
                  <a:pt x="1224247" y="627532"/>
                </a:lnTo>
                <a:lnTo>
                  <a:pt x="0" y="627532"/>
                </a:lnTo>
                <a:lnTo>
                  <a:pt x="0" y="0"/>
                </a:lnTo>
                <a:close/>
              </a:path>
            </a:pathLst>
          </a:custGeom>
          <a:blipFill>
            <a:blip r:embed="rId5"/>
            <a:stretch>
              <a:fillRect l="0" t="0" r="0" b="0"/>
            </a:stretch>
          </a:blipFill>
        </p:spPr>
      </p:sp>
      <p:sp>
        <p:nvSpPr>
          <p:cNvPr name="Freeform 13" id="13"/>
          <p:cNvSpPr/>
          <p:nvPr/>
        </p:nvSpPr>
        <p:spPr>
          <a:xfrm flipH="false" flipV="false" rot="0">
            <a:off x="6029257" y="8535889"/>
            <a:ext cx="2116215" cy="1171557"/>
          </a:xfrm>
          <a:custGeom>
            <a:avLst/>
            <a:gdLst/>
            <a:ahLst/>
            <a:cxnLst/>
            <a:rect r="r" b="b" t="t" l="l"/>
            <a:pathLst>
              <a:path h="1171557" w="2116215">
                <a:moveTo>
                  <a:pt x="0" y="0"/>
                </a:moveTo>
                <a:lnTo>
                  <a:pt x="2116215" y="0"/>
                </a:lnTo>
                <a:lnTo>
                  <a:pt x="2116215" y="1171557"/>
                </a:lnTo>
                <a:lnTo>
                  <a:pt x="0" y="1171557"/>
                </a:lnTo>
                <a:lnTo>
                  <a:pt x="0" y="0"/>
                </a:lnTo>
                <a:close/>
              </a:path>
            </a:pathLst>
          </a:custGeom>
          <a:blipFill>
            <a:blip r:embed="rId6"/>
            <a:stretch>
              <a:fillRect l="0" t="0" r="0" b="0"/>
            </a:stretch>
          </a:blipFill>
        </p:spPr>
      </p:sp>
      <p:sp>
        <p:nvSpPr>
          <p:cNvPr name="Freeform 14" id="14"/>
          <p:cNvSpPr/>
          <p:nvPr/>
        </p:nvSpPr>
        <p:spPr>
          <a:xfrm flipH="false" flipV="false" rot="0">
            <a:off x="8084246" y="8879567"/>
            <a:ext cx="1710958" cy="484201"/>
          </a:xfrm>
          <a:custGeom>
            <a:avLst/>
            <a:gdLst/>
            <a:ahLst/>
            <a:cxnLst/>
            <a:rect r="r" b="b" t="t" l="l"/>
            <a:pathLst>
              <a:path h="484201" w="1710958">
                <a:moveTo>
                  <a:pt x="0" y="0"/>
                </a:moveTo>
                <a:lnTo>
                  <a:pt x="1710957" y="0"/>
                </a:lnTo>
                <a:lnTo>
                  <a:pt x="1710957" y="484201"/>
                </a:lnTo>
                <a:lnTo>
                  <a:pt x="0" y="484201"/>
                </a:lnTo>
                <a:lnTo>
                  <a:pt x="0" y="0"/>
                </a:lnTo>
                <a:close/>
              </a:path>
            </a:pathLst>
          </a:custGeom>
          <a:blipFill>
            <a:blip r:embed="rId7"/>
            <a:stretch>
              <a:fillRect l="0" t="0" r="0" b="0"/>
            </a:stretch>
          </a:blipFill>
        </p:spPr>
      </p:sp>
      <p:sp>
        <p:nvSpPr>
          <p:cNvPr name="Freeform 15" id="15"/>
          <p:cNvSpPr/>
          <p:nvPr/>
        </p:nvSpPr>
        <p:spPr>
          <a:xfrm flipH="false" flipV="false" rot="0">
            <a:off x="11473550" y="8588516"/>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6" id="16"/>
          <p:cNvSpPr/>
          <p:nvPr/>
        </p:nvSpPr>
        <p:spPr>
          <a:xfrm flipH="false" flipV="false" rot="0">
            <a:off x="9868281" y="8467448"/>
            <a:ext cx="1461043" cy="922866"/>
          </a:xfrm>
          <a:custGeom>
            <a:avLst/>
            <a:gdLst/>
            <a:ahLst/>
            <a:cxnLst/>
            <a:rect r="r" b="b" t="t" l="l"/>
            <a:pathLst>
              <a:path h="922866" w="1461043">
                <a:moveTo>
                  <a:pt x="0" y="0"/>
                </a:moveTo>
                <a:lnTo>
                  <a:pt x="1461043" y="0"/>
                </a:lnTo>
                <a:lnTo>
                  <a:pt x="1461043" y="922866"/>
                </a:lnTo>
                <a:lnTo>
                  <a:pt x="0" y="922866"/>
                </a:lnTo>
                <a:lnTo>
                  <a:pt x="0" y="0"/>
                </a:lnTo>
                <a:close/>
              </a:path>
            </a:pathLst>
          </a:custGeom>
          <a:blipFill>
            <a:blip r:embed="rId9"/>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987685">
            <a:off x="-4799779" y="-4824630"/>
            <a:ext cx="23259077" cy="16194132"/>
          </a:xfrm>
          <a:custGeom>
            <a:avLst/>
            <a:gdLst/>
            <a:ahLst/>
            <a:cxnLst/>
            <a:rect r="r" b="b" t="t" l="l"/>
            <a:pathLst>
              <a:path h="16194132" w="23259077">
                <a:moveTo>
                  <a:pt x="23259077" y="0"/>
                </a:moveTo>
                <a:lnTo>
                  <a:pt x="0" y="0"/>
                </a:lnTo>
                <a:lnTo>
                  <a:pt x="0" y="16194132"/>
                </a:lnTo>
                <a:lnTo>
                  <a:pt x="23259077" y="16194132"/>
                </a:lnTo>
                <a:lnTo>
                  <a:pt x="23259077" y="0"/>
                </a:lnTo>
                <a:close/>
              </a:path>
            </a:pathLst>
          </a:custGeom>
          <a:blipFill>
            <a:blip r:embed="rId2">
              <a:alphaModFix amt="59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9554"/>
            <a:chOff x="0" y="0"/>
            <a:chExt cx="13546667" cy="429299"/>
          </a:xfrm>
        </p:grpSpPr>
        <p:sp>
          <p:nvSpPr>
            <p:cNvPr name="Freeform 4" id="4"/>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5" id="5"/>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grpSp>
        <p:nvGrpSpPr>
          <p:cNvPr name="Group 6" id="6"/>
          <p:cNvGrpSpPr/>
          <p:nvPr/>
        </p:nvGrpSpPr>
        <p:grpSpPr>
          <a:xfrm rot="0">
            <a:off x="0" y="9707446"/>
            <a:ext cx="18288000" cy="579554"/>
            <a:chOff x="0" y="0"/>
            <a:chExt cx="13546667" cy="429299"/>
          </a:xfrm>
        </p:grpSpPr>
        <p:sp>
          <p:nvSpPr>
            <p:cNvPr name="Freeform 7" id="7"/>
            <p:cNvSpPr/>
            <p:nvPr/>
          </p:nvSpPr>
          <p:spPr>
            <a:xfrm flipH="false" flipV="false" rot="0">
              <a:off x="0" y="0"/>
              <a:ext cx="13546666" cy="429299"/>
            </a:xfrm>
            <a:custGeom>
              <a:avLst/>
              <a:gdLst/>
              <a:ahLst/>
              <a:cxnLst/>
              <a:rect r="r" b="b" t="t" l="l"/>
              <a:pathLst>
                <a:path h="429299" w="13546666">
                  <a:moveTo>
                    <a:pt x="0" y="0"/>
                  </a:moveTo>
                  <a:lnTo>
                    <a:pt x="13546666" y="0"/>
                  </a:lnTo>
                  <a:lnTo>
                    <a:pt x="13546666" y="429299"/>
                  </a:lnTo>
                  <a:lnTo>
                    <a:pt x="0" y="429299"/>
                  </a:lnTo>
                  <a:close/>
                </a:path>
              </a:pathLst>
            </a:custGeom>
            <a:gradFill rotWithShape="true">
              <a:gsLst>
                <a:gs pos="0">
                  <a:srgbClr val="002957">
                    <a:alpha val="100000"/>
                  </a:srgbClr>
                </a:gs>
                <a:gs pos="33333">
                  <a:srgbClr val="8E18C0">
                    <a:alpha val="100000"/>
                  </a:srgbClr>
                </a:gs>
                <a:gs pos="66667">
                  <a:srgbClr val="FF7E16">
                    <a:alpha val="100000"/>
                  </a:srgbClr>
                </a:gs>
                <a:gs pos="100000">
                  <a:srgbClr val="FDE623">
                    <a:alpha val="100000"/>
                  </a:srgbClr>
                </a:gs>
              </a:gsLst>
              <a:lin ang="0"/>
            </a:gradFill>
          </p:spPr>
        </p:sp>
        <p:sp>
          <p:nvSpPr>
            <p:cNvPr name="TextBox 8" id="8"/>
            <p:cNvSpPr txBox="true"/>
            <p:nvPr/>
          </p:nvSpPr>
          <p:spPr>
            <a:xfrm>
              <a:off x="0" y="-9525"/>
              <a:ext cx="13546667" cy="438824"/>
            </a:xfrm>
            <a:prstGeom prst="rect">
              <a:avLst/>
            </a:prstGeom>
          </p:spPr>
          <p:txBody>
            <a:bodyPr anchor="ctr" rtlCol="false" tIns="50800" lIns="50800" bIns="50800" rIns="50800"/>
            <a:lstStyle/>
            <a:p>
              <a:pPr algn="ctr">
                <a:lnSpc>
                  <a:spcPts val="702"/>
                </a:lnSpc>
              </a:pPr>
            </a:p>
          </p:txBody>
        </p:sp>
      </p:grpSp>
      <p:sp>
        <p:nvSpPr>
          <p:cNvPr name="Freeform 9" id="9"/>
          <p:cNvSpPr/>
          <p:nvPr/>
        </p:nvSpPr>
        <p:spPr>
          <a:xfrm flipH="false" flipV="false" rot="0">
            <a:off x="8882774" y="8714041"/>
            <a:ext cx="1312927" cy="577712"/>
          </a:xfrm>
          <a:custGeom>
            <a:avLst/>
            <a:gdLst/>
            <a:ahLst/>
            <a:cxnLst/>
            <a:rect r="r" b="b" t="t" l="l"/>
            <a:pathLst>
              <a:path h="577712" w="1312927">
                <a:moveTo>
                  <a:pt x="0" y="0"/>
                </a:moveTo>
                <a:lnTo>
                  <a:pt x="1312927" y="0"/>
                </a:lnTo>
                <a:lnTo>
                  <a:pt x="1312927" y="577712"/>
                </a:lnTo>
                <a:lnTo>
                  <a:pt x="0" y="577712"/>
                </a:lnTo>
                <a:lnTo>
                  <a:pt x="0" y="0"/>
                </a:lnTo>
                <a:close/>
              </a:path>
            </a:pathLst>
          </a:custGeom>
          <a:blipFill>
            <a:blip r:embed="rId4"/>
            <a:stretch>
              <a:fillRect l="0" t="0" r="0" b="-5452"/>
            </a:stretch>
          </a:blipFill>
        </p:spPr>
      </p:sp>
      <p:sp>
        <p:nvSpPr>
          <p:cNvPr name="Freeform 10" id="10"/>
          <p:cNvSpPr/>
          <p:nvPr/>
        </p:nvSpPr>
        <p:spPr>
          <a:xfrm flipH="false" flipV="false" rot="0">
            <a:off x="950308" y="8664221"/>
            <a:ext cx="1224248" cy="627532"/>
          </a:xfrm>
          <a:custGeom>
            <a:avLst/>
            <a:gdLst/>
            <a:ahLst/>
            <a:cxnLst/>
            <a:rect r="r" b="b" t="t" l="l"/>
            <a:pathLst>
              <a:path h="627532" w="1224248">
                <a:moveTo>
                  <a:pt x="0" y="0"/>
                </a:moveTo>
                <a:lnTo>
                  <a:pt x="1224248" y="0"/>
                </a:lnTo>
                <a:lnTo>
                  <a:pt x="1224248" y="627532"/>
                </a:lnTo>
                <a:lnTo>
                  <a:pt x="0" y="627532"/>
                </a:lnTo>
                <a:lnTo>
                  <a:pt x="0" y="0"/>
                </a:lnTo>
                <a:close/>
              </a:path>
            </a:pathLst>
          </a:custGeom>
          <a:blipFill>
            <a:blip r:embed="rId5"/>
            <a:stretch>
              <a:fillRect l="0" t="0" r="0" b="0"/>
            </a:stretch>
          </a:blipFill>
        </p:spPr>
      </p:sp>
      <p:sp>
        <p:nvSpPr>
          <p:cNvPr name="Freeform 11" id="11"/>
          <p:cNvSpPr/>
          <p:nvPr/>
        </p:nvSpPr>
        <p:spPr>
          <a:xfrm flipH="false" flipV="false" rot="0">
            <a:off x="2077207" y="8506362"/>
            <a:ext cx="2116215" cy="1171557"/>
          </a:xfrm>
          <a:custGeom>
            <a:avLst/>
            <a:gdLst/>
            <a:ahLst/>
            <a:cxnLst/>
            <a:rect r="r" b="b" t="t" l="l"/>
            <a:pathLst>
              <a:path h="1171557" w="2116215">
                <a:moveTo>
                  <a:pt x="0" y="0"/>
                </a:moveTo>
                <a:lnTo>
                  <a:pt x="2116215" y="0"/>
                </a:lnTo>
                <a:lnTo>
                  <a:pt x="2116215" y="1171558"/>
                </a:lnTo>
                <a:lnTo>
                  <a:pt x="0" y="1171558"/>
                </a:lnTo>
                <a:lnTo>
                  <a:pt x="0" y="0"/>
                </a:lnTo>
                <a:close/>
              </a:path>
            </a:pathLst>
          </a:custGeom>
          <a:blipFill>
            <a:blip r:embed="rId6"/>
            <a:stretch>
              <a:fillRect l="0" t="0" r="0" b="0"/>
            </a:stretch>
          </a:blipFill>
        </p:spPr>
      </p:sp>
      <p:sp>
        <p:nvSpPr>
          <p:cNvPr name="Freeform 12" id="12"/>
          <p:cNvSpPr/>
          <p:nvPr/>
        </p:nvSpPr>
        <p:spPr>
          <a:xfrm flipH="false" flipV="false" rot="0">
            <a:off x="4132196" y="8850041"/>
            <a:ext cx="1710958" cy="484201"/>
          </a:xfrm>
          <a:custGeom>
            <a:avLst/>
            <a:gdLst/>
            <a:ahLst/>
            <a:cxnLst/>
            <a:rect r="r" b="b" t="t" l="l"/>
            <a:pathLst>
              <a:path h="484201" w="1710958">
                <a:moveTo>
                  <a:pt x="0" y="0"/>
                </a:moveTo>
                <a:lnTo>
                  <a:pt x="1710958" y="0"/>
                </a:lnTo>
                <a:lnTo>
                  <a:pt x="1710958" y="484201"/>
                </a:lnTo>
                <a:lnTo>
                  <a:pt x="0" y="484201"/>
                </a:lnTo>
                <a:lnTo>
                  <a:pt x="0" y="0"/>
                </a:lnTo>
                <a:close/>
              </a:path>
            </a:pathLst>
          </a:custGeom>
          <a:blipFill>
            <a:blip r:embed="rId7"/>
            <a:stretch>
              <a:fillRect l="0" t="0" r="0" b="0"/>
            </a:stretch>
          </a:blipFill>
        </p:spPr>
      </p:sp>
      <p:sp>
        <p:nvSpPr>
          <p:cNvPr name="Freeform 13" id="13"/>
          <p:cNvSpPr/>
          <p:nvPr/>
        </p:nvSpPr>
        <p:spPr>
          <a:xfrm flipH="false" flipV="false" rot="0">
            <a:off x="7521501" y="8558989"/>
            <a:ext cx="1218869" cy="801798"/>
          </a:xfrm>
          <a:custGeom>
            <a:avLst/>
            <a:gdLst/>
            <a:ahLst/>
            <a:cxnLst/>
            <a:rect r="r" b="b" t="t" l="l"/>
            <a:pathLst>
              <a:path h="801798" w="1218869">
                <a:moveTo>
                  <a:pt x="0" y="0"/>
                </a:moveTo>
                <a:lnTo>
                  <a:pt x="1218869" y="0"/>
                </a:lnTo>
                <a:lnTo>
                  <a:pt x="1218869" y="801798"/>
                </a:lnTo>
                <a:lnTo>
                  <a:pt x="0" y="801798"/>
                </a:lnTo>
                <a:lnTo>
                  <a:pt x="0" y="0"/>
                </a:lnTo>
                <a:close/>
              </a:path>
            </a:pathLst>
          </a:custGeom>
          <a:blipFill>
            <a:blip r:embed="rId8"/>
            <a:stretch>
              <a:fillRect l="0" t="0" r="0" b="0"/>
            </a:stretch>
          </a:blipFill>
        </p:spPr>
      </p:sp>
      <p:sp>
        <p:nvSpPr>
          <p:cNvPr name="Freeform 14" id="14"/>
          <p:cNvSpPr/>
          <p:nvPr/>
        </p:nvSpPr>
        <p:spPr>
          <a:xfrm flipH="false" flipV="false" rot="0">
            <a:off x="5916232" y="8437921"/>
            <a:ext cx="1461043" cy="922866"/>
          </a:xfrm>
          <a:custGeom>
            <a:avLst/>
            <a:gdLst/>
            <a:ahLst/>
            <a:cxnLst/>
            <a:rect r="r" b="b" t="t" l="l"/>
            <a:pathLst>
              <a:path h="922866" w="1461043">
                <a:moveTo>
                  <a:pt x="0" y="0"/>
                </a:moveTo>
                <a:lnTo>
                  <a:pt x="1461042" y="0"/>
                </a:lnTo>
                <a:lnTo>
                  <a:pt x="1461042" y="922866"/>
                </a:lnTo>
                <a:lnTo>
                  <a:pt x="0" y="922866"/>
                </a:lnTo>
                <a:lnTo>
                  <a:pt x="0" y="0"/>
                </a:lnTo>
                <a:close/>
              </a:path>
            </a:pathLst>
          </a:custGeom>
          <a:blipFill>
            <a:blip r:embed="rId9"/>
            <a:stretch>
              <a:fillRect l="0" t="0" r="0" b="0"/>
            </a:stretch>
          </a:blipFill>
        </p:spPr>
      </p:sp>
      <p:grpSp>
        <p:nvGrpSpPr>
          <p:cNvPr name="Group 15" id="15"/>
          <p:cNvGrpSpPr/>
          <p:nvPr/>
        </p:nvGrpSpPr>
        <p:grpSpPr>
          <a:xfrm rot="0">
            <a:off x="15098589" y="6916808"/>
            <a:ext cx="2205852" cy="2182750"/>
            <a:chOff x="0" y="0"/>
            <a:chExt cx="603396" cy="597077"/>
          </a:xfrm>
        </p:grpSpPr>
        <p:sp>
          <p:nvSpPr>
            <p:cNvPr name="Freeform 16" id="16"/>
            <p:cNvSpPr/>
            <p:nvPr/>
          </p:nvSpPr>
          <p:spPr>
            <a:xfrm flipH="false" flipV="false" rot="0">
              <a:off x="0" y="0"/>
              <a:ext cx="603396" cy="597077"/>
            </a:xfrm>
            <a:custGeom>
              <a:avLst/>
              <a:gdLst/>
              <a:ahLst/>
              <a:cxnLst/>
              <a:rect r="r" b="b" t="t" l="l"/>
              <a:pathLst>
                <a:path h="597077" w="603396">
                  <a:moveTo>
                    <a:pt x="0" y="0"/>
                  </a:moveTo>
                  <a:lnTo>
                    <a:pt x="603396" y="0"/>
                  </a:lnTo>
                  <a:lnTo>
                    <a:pt x="603396" y="597077"/>
                  </a:lnTo>
                  <a:lnTo>
                    <a:pt x="0" y="597077"/>
                  </a:lnTo>
                  <a:close/>
                </a:path>
              </a:pathLst>
            </a:custGeom>
            <a:solidFill>
              <a:srgbClr val="FDE623"/>
            </a:solidFill>
          </p:spPr>
        </p:sp>
        <p:sp>
          <p:nvSpPr>
            <p:cNvPr name="TextBox 17" id="17"/>
            <p:cNvSpPr txBox="true"/>
            <p:nvPr/>
          </p:nvSpPr>
          <p:spPr>
            <a:xfrm>
              <a:off x="0" y="-57150"/>
              <a:ext cx="603396" cy="654227"/>
            </a:xfrm>
            <a:prstGeom prst="rect">
              <a:avLst/>
            </a:prstGeom>
          </p:spPr>
          <p:txBody>
            <a:bodyPr anchor="ctr" rtlCol="false" tIns="50800" lIns="50800" bIns="50800" rIns="50800"/>
            <a:lstStyle/>
            <a:p>
              <a:pPr algn="ctr">
                <a:lnSpc>
                  <a:spcPts val="2296"/>
                </a:lnSpc>
              </a:pPr>
            </a:p>
          </p:txBody>
        </p:sp>
      </p:grpSp>
      <p:sp>
        <p:nvSpPr>
          <p:cNvPr name="Freeform 18" id="18"/>
          <p:cNvSpPr/>
          <p:nvPr/>
        </p:nvSpPr>
        <p:spPr>
          <a:xfrm flipH="false" flipV="false" rot="0">
            <a:off x="15218877" y="7001774"/>
            <a:ext cx="1965275" cy="1980335"/>
          </a:xfrm>
          <a:custGeom>
            <a:avLst/>
            <a:gdLst/>
            <a:ahLst/>
            <a:cxnLst/>
            <a:rect r="r" b="b" t="t" l="l"/>
            <a:pathLst>
              <a:path h="1980335" w="1965275">
                <a:moveTo>
                  <a:pt x="0" y="0"/>
                </a:moveTo>
                <a:lnTo>
                  <a:pt x="1965275" y="0"/>
                </a:lnTo>
                <a:lnTo>
                  <a:pt x="1965275" y="1980335"/>
                </a:lnTo>
                <a:lnTo>
                  <a:pt x="0" y="1980335"/>
                </a:lnTo>
                <a:lnTo>
                  <a:pt x="0" y="0"/>
                </a:lnTo>
                <a:close/>
              </a:path>
            </a:pathLst>
          </a:custGeom>
          <a:blipFill>
            <a:blip r:embed="rId10"/>
            <a:stretch>
              <a:fillRect l="0" t="0" r="0" b="0"/>
            </a:stretch>
          </a:blipFill>
        </p:spPr>
      </p:sp>
      <p:sp>
        <p:nvSpPr>
          <p:cNvPr name="Freeform 19" id="19"/>
          <p:cNvSpPr/>
          <p:nvPr/>
        </p:nvSpPr>
        <p:spPr>
          <a:xfrm flipH="true" flipV="true" rot="6313414">
            <a:off x="14594450" y="7128155"/>
            <a:ext cx="1008278" cy="746126"/>
          </a:xfrm>
          <a:custGeom>
            <a:avLst/>
            <a:gdLst/>
            <a:ahLst/>
            <a:cxnLst/>
            <a:rect r="r" b="b" t="t" l="l"/>
            <a:pathLst>
              <a:path h="746126" w="1008278">
                <a:moveTo>
                  <a:pt x="1008278" y="746125"/>
                </a:moveTo>
                <a:lnTo>
                  <a:pt x="0" y="746125"/>
                </a:lnTo>
                <a:lnTo>
                  <a:pt x="0" y="0"/>
                </a:lnTo>
                <a:lnTo>
                  <a:pt x="1008278" y="0"/>
                </a:lnTo>
                <a:lnTo>
                  <a:pt x="1008278" y="746125"/>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380197" y="5536924"/>
            <a:ext cx="368996" cy="368996"/>
          </a:xfrm>
          <a:custGeom>
            <a:avLst/>
            <a:gdLst/>
            <a:ahLst/>
            <a:cxnLst/>
            <a:rect r="r" b="b" t="t" l="l"/>
            <a:pathLst>
              <a:path h="368996" w="368996">
                <a:moveTo>
                  <a:pt x="0" y="0"/>
                </a:moveTo>
                <a:lnTo>
                  <a:pt x="368996" y="0"/>
                </a:lnTo>
                <a:lnTo>
                  <a:pt x="368996" y="368996"/>
                </a:lnTo>
                <a:lnTo>
                  <a:pt x="0" y="36899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1365831" y="6191670"/>
            <a:ext cx="393767" cy="393767"/>
          </a:xfrm>
          <a:custGeom>
            <a:avLst/>
            <a:gdLst/>
            <a:ahLst/>
            <a:cxnLst/>
            <a:rect r="r" b="b" t="t" l="l"/>
            <a:pathLst>
              <a:path h="393767" w="393767">
                <a:moveTo>
                  <a:pt x="0" y="0"/>
                </a:moveTo>
                <a:lnTo>
                  <a:pt x="393766" y="0"/>
                </a:lnTo>
                <a:lnTo>
                  <a:pt x="393766" y="393767"/>
                </a:lnTo>
                <a:lnTo>
                  <a:pt x="0" y="39376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2" id="22"/>
          <p:cNvSpPr/>
          <p:nvPr/>
        </p:nvSpPr>
        <p:spPr>
          <a:xfrm flipH="false" flipV="false" rot="0">
            <a:off x="1365267" y="6871187"/>
            <a:ext cx="380258" cy="380258"/>
          </a:xfrm>
          <a:custGeom>
            <a:avLst/>
            <a:gdLst/>
            <a:ahLst/>
            <a:cxnLst/>
            <a:rect r="r" b="b" t="t" l="l"/>
            <a:pathLst>
              <a:path h="380258" w="380258">
                <a:moveTo>
                  <a:pt x="0" y="0"/>
                </a:moveTo>
                <a:lnTo>
                  <a:pt x="380258" y="0"/>
                </a:lnTo>
                <a:lnTo>
                  <a:pt x="380258" y="380258"/>
                </a:lnTo>
                <a:lnTo>
                  <a:pt x="0" y="38025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3" id="23"/>
          <p:cNvSpPr/>
          <p:nvPr/>
        </p:nvSpPr>
        <p:spPr>
          <a:xfrm flipH="false" flipV="false" rot="0">
            <a:off x="10540375" y="1881620"/>
            <a:ext cx="6879783" cy="4586522"/>
          </a:xfrm>
          <a:custGeom>
            <a:avLst/>
            <a:gdLst/>
            <a:ahLst/>
            <a:cxnLst/>
            <a:rect r="r" b="b" t="t" l="l"/>
            <a:pathLst>
              <a:path h="4586522" w="6879783">
                <a:moveTo>
                  <a:pt x="0" y="0"/>
                </a:moveTo>
                <a:lnTo>
                  <a:pt x="6879783" y="0"/>
                </a:lnTo>
                <a:lnTo>
                  <a:pt x="6879783" y="4586522"/>
                </a:lnTo>
                <a:lnTo>
                  <a:pt x="0" y="4586522"/>
                </a:lnTo>
                <a:lnTo>
                  <a:pt x="0" y="0"/>
                </a:lnTo>
                <a:close/>
              </a:path>
            </a:pathLst>
          </a:custGeom>
          <a:blipFill>
            <a:blip r:embed="rId19"/>
            <a:stretch>
              <a:fillRect l="0" t="0" r="0" b="0"/>
            </a:stretch>
          </a:blipFill>
        </p:spPr>
      </p:sp>
      <p:sp>
        <p:nvSpPr>
          <p:cNvPr name="TextBox 24" id="24"/>
          <p:cNvSpPr txBox="true"/>
          <p:nvPr/>
        </p:nvSpPr>
        <p:spPr>
          <a:xfrm rot="0">
            <a:off x="1028700" y="1944492"/>
            <a:ext cx="8921292" cy="1445794"/>
          </a:xfrm>
          <a:prstGeom prst="rect">
            <a:avLst/>
          </a:prstGeom>
        </p:spPr>
        <p:txBody>
          <a:bodyPr anchor="t" rtlCol="false" tIns="0" lIns="0" bIns="0" rIns="0">
            <a:spAutoFit/>
          </a:bodyPr>
          <a:lstStyle/>
          <a:p>
            <a:pPr algn="l">
              <a:lnSpc>
                <a:spcPts val="5587"/>
              </a:lnSpc>
            </a:pPr>
            <a:r>
              <a:rPr lang="en-US" sz="5644">
                <a:solidFill>
                  <a:srgbClr val="013976"/>
                </a:solidFill>
                <a:latin typeface="Intro Rust"/>
                <a:ea typeface="Intro Rust"/>
                <a:cs typeface="Intro Rust"/>
                <a:sym typeface="Intro Rust"/>
              </a:rPr>
              <a:t>When you join your</a:t>
            </a:r>
          </a:p>
          <a:p>
            <a:pPr algn="l">
              <a:lnSpc>
                <a:spcPts val="5587"/>
              </a:lnSpc>
            </a:pPr>
            <a:r>
              <a:rPr lang="en-US" sz="5644">
                <a:solidFill>
                  <a:srgbClr val="013976"/>
                </a:solidFill>
                <a:latin typeface="Intro Rust"/>
                <a:ea typeface="Intro Rust"/>
                <a:cs typeface="Intro Rust"/>
                <a:sym typeface="Intro Rust"/>
              </a:rPr>
              <a:t>regional CRIS. . .</a:t>
            </a:r>
          </a:p>
        </p:txBody>
      </p:sp>
      <p:sp>
        <p:nvSpPr>
          <p:cNvPr name="TextBox 25" id="25"/>
          <p:cNvSpPr txBox="true"/>
          <p:nvPr/>
        </p:nvSpPr>
        <p:spPr>
          <a:xfrm rot="0">
            <a:off x="1103772" y="3640976"/>
            <a:ext cx="8835457" cy="1516837"/>
          </a:xfrm>
          <a:prstGeom prst="rect">
            <a:avLst/>
          </a:prstGeom>
        </p:spPr>
        <p:txBody>
          <a:bodyPr anchor="t" rtlCol="false" tIns="0" lIns="0" bIns="0" rIns="0">
            <a:spAutoFit/>
          </a:bodyPr>
          <a:lstStyle/>
          <a:p>
            <a:pPr algn="l">
              <a:lnSpc>
                <a:spcPts val="3860"/>
              </a:lnSpc>
            </a:pPr>
            <a:r>
              <a:rPr lang="en-US" sz="3217">
                <a:solidFill>
                  <a:srgbClr val="000000"/>
                </a:solidFill>
                <a:latin typeface="Arial"/>
                <a:ea typeface="Arial"/>
                <a:cs typeface="Arial"/>
                <a:sym typeface="Arial"/>
              </a:rPr>
              <a:t>You join a collaborative network of home visiting partners with a common goal of making home visiting accessible to anyone who needs it. </a:t>
            </a:r>
          </a:p>
        </p:txBody>
      </p:sp>
      <p:sp>
        <p:nvSpPr>
          <p:cNvPr name="TextBox 26" id="26"/>
          <p:cNvSpPr txBox="true"/>
          <p:nvPr/>
        </p:nvSpPr>
        <p:spPr>
          <a:xfrm rot="0">
            <a:off x="13374965" y="9156709"/>
            <a:ext cx="5653099" cy="549289"/>
          </a:xfrm>
          <a:prstGeom prst="rect">
            <a:avLst/>
          </a:prstGeom>
        </p:spPr>
        <p:txBody>
          <a:bodyPr anchor="t" rtlCol="false" tIns="0" lIns="0" bIns="0" rIns="0">
            <a:spAutoFit/>
          </a:bodyPr>
          <a:lstStyle/>
          <a:p>
            <a:pPr algn="ctr">
              <a:lnSpc>
                <a:spcPts val="1911"/>
              </a:lnSpc>
            </a:pPr>
            <a:r>
              <a:rPr lang="en-US" b="true" sz="2197" i="true">
                <a:solidFill>
                  <a:srgbClr val="013976"/>
                </a:solidFill>
                <a:latin typeface="Helvetica World Bold Italics"/>
                <a:ea typeface="Helvetica World Bold Italics"/>
                <a:cs typeface="Helvetica World Bold Italics"/>
                <a:sym typeface="Helvetica World Bold Italics"/>
              </a:rPr>
              <a:t>Learn more or </a:t>
            </a:r>
          </a:p>
          <a:p>
            <a:pPr algn="ctr">
              <a:lnSpc>
                <a:spcPts val="1911"/>
              </a:lnSpc>
            </a:pPr>
            <a:r>
              <a:rPr lang="en-US" b="true" sz="2197" i="true">
                <a:solidFill>
                  <a:srgbClr val="013976"/>
                </a:solidFill>
                <a:latin typeface="Helvetica World Bold Italics"/>
                <a:ea typeface="Helvetica World Bold Italics"/>
                <a:cs typeface="Helvetica World Bold Italics"/>
                <a:sym typeface="Helvetica World Bold Italics"/>
              </a:rPr>
              <a:t>start a referral</a:t>
            </a:r>
          </a:p>
        </p:txBody>
      </p:sp>
      <p:sp>
        <p:nvSpPr>
          <p:cNvPr name="TextBox 27" id="27"/>
          <p:cNvSpPr txBox="true"/>
          <p:nvPr/>
        </p:nvSpPr>
        <p:spPr>
          <a:xfrm rot="0">
            <a:off x="-154697" y="75941"/>
            <a:ext cx="9071497" cy="503613"/>
          </a:xfrm>
          <a:prstGeom prst="rect">
            <a:avLst/>
          </a:prstGeom>
        </p:spPr>
        <p:txBody>
          <a:bodyPr anchor="t" rtlCol="false" tIns="0" lIns="0" bIns="0" rIns="0">
            <a:spAutoFit/>
          </a:bodyPr>
          <a:lstStyle/>
          <a:p>
            <a:pPr algn="ctr">
              <a:lnSpc>
                <a:spcPts val="3490"/>
              </a:lnSpc>
            </a:pPr>
            <a:r>
              <a:rPr lang="en-US" b="true" sz="3525" i="true">
                <a:solidFill>
                  <a:srgbClr val="FFFFFF">
                    <a:alpha val="61961"/>
                  </a:srgbClr>
                </a:solidFill>
                <a:latin typeface="Helvetica World Bold Italics"/>
                <a:ea typeface="Helvetica World Bold Italics"/>
                <a:cs typeface="Helvetica World Bold Italics"/>
                <a:sym typeface="Helvetica World Bold Italics"/>
              </a:rPr>
              <a:t> Missouri Home Visiting Referral System</a:t>
            </a:r>
          </a:p>
        </p:txBody>
      </p:sp>
      <p:sp>
        <p:nvSpPr>
          <p:cNvPr name="TextBox 28" id="28"/>
          <p:cNvSpPr txBox="true"/>
          <p:nvPr/>
        </p:nvSpPr>
        <p:spPr>
          <a:xfrm rot="0">
            <a:off x="196430" y="9774121"/>
            <a:ext cx="8720370" cy="445320"/>
          </a:xfrm>
          <a:prstGeom prst="rect">
            <a:avLst/>
          </a:prstGeom>
        </p:spPr>
        <p:txBody>
          <a:bodyPr anchor="t" rtlCol="false" tIns="0" lIns="0" bIns="0" rIns="0">
            <a:spAutoFit/>
          </a:bodyPr>
          <a:lstStyle/>
          <a:p>
            <a:pPr algn="l">
              <a:lnSpc>
                <a:spcPts val="3094"/>
              </a:lnSpc>
            </a:pPr>
            <a:r>
              <a:rPr lang="en-US" sz="3126" i="true" b="true">
                <a:solidFill>
                  <a:srgbClr val="FFFFFF">
                    <a:alpha val="61961"/>
                  </a:srgbClr>
                </a:solidFill>
                <a:latin typeface="Helvetica World Bold Italics"/>
                <a:ea typeface="Helvetica World Bold Italics"/>
                <a:cs typeface="Helvetica World Bold Italics"/>
                <a:sym typeface="Helvetica World Bold Italics"/>
              </a:rPr>
              <a:t>ctf4kids.org/cris-start-a-referral</a:t>
            </a:r>
          </a:p>
        </p:txBody>
      </p:sp>
      <p:sp>
        <p:nvSpPr>
          <p:cNvPr name="TextBox 29" id="29"/>
          <p:cNvSpPr txBox="true"/>
          <p:nvPr/>
        </p:nvSpPr>
        <p:spPr>
          <a:xfrm rot="0">
            <a:off x="1905823" y="5470249"/>
            <a:ext cx="6330910" cy="550062"/>
          </a:xfrm>
          <a:prstGeom prst="rect">
            <a:avLst/>
          </a:prstGeom>
        </p:spPr>
        <p:txBody>
          <a:bodyPr anchor="t" rtlCol="false" tIns="0" lIns="0" bIns="0" rIns="0">
            <a:spAutoFit/>
          </a:bodyPr>
          <a:lstStyle/>
          <a:p>
            <a:pPr algn="l">
              <a:lnSpc>
                <a:spcPts val="3860"/>
              </a:lnSpc>
            </a:pPr>
            <a:r>
              <a:rPr lang="en-US" sz="3217">
                <a:solidFill>
                  <a:srgbClr val="000000"/>
                </a:solidFill>
                <a:latin typeface="Arial"/>
                <a:ea typeface="Arial"/>
                <a:cs typeface="Arial"/>
                <a:sym typeface="Arial"/>
              </a:rPr>
              <a:t>Easily receive &amp; manage referrals</a:t>
            </a:r>
          </a:p>
        </p:txBody>
      </p:sp>
      <p:sp>
        <p:nvSpPr>
          <p:cNvPr name="TextBox 30" id="30"/>
          <p:cNvSpPr txBox="true"/>
          <p:nvPr/>
        </p:nvSpPr>
        <p:spPr>
          <a:xfrm rot="0">
            <a:off x="1905823" y="6124995"/>
            <a:ext cx="7406688" cy="550062"/>
          </a:xfrm>
          <a:prstGeom prst="rect">
            <a:avLst/>
          </a:prstGeom>
        </p:spPr>
        <p:txBody>
          <a:bodyPr anchor="t" rtlCol="false" tIns="0" lIns="0" bIns="0" rIns="0">
            <a:spAutoFit/>
          </a:bodyPr>
          <a:lstStyle/>
          <a:p>
            <a:pPr algn="l">
              <a:lnSpc>
                <a:spcPts val="3860"/>
              </a:lnSpc>
            </a:pPr>
            <a:r>
              <a:rPr lang="en-US" sz="3217">
                <a:solidFill>
                  <a:srgbClr val="000000"/>
                </a:solidFill>
                <a:latin typeface="Arial"/>
                <a:ea typeface="Arial"/>
                <a:cs typeface="Arial"/>
                <a:sym typeface="Arial"/>
              </a:rPr>
              <a:t>Free up time to focus on families</a:t>
            </a:r>
          </a:p>
        </p:txBody>
      </p:sp>
      <p:sp>
        <p:nvSpPr>
          <p:cNvPr name="TextBox 31" id="31"/>
          <p:cNvSpPr txBox="true"/>
          <p:nvPr/>
        </p:nvSpPr>
        <p:spPr>
          <a:xfrm rot="0">
            <a:off x="1905823" y="6817364"/>
            <a:ext cx="7010977" cy="550062"/>
          </a:xfrm>
          <a:prstGeom prst="rect">
            <a:avLst/>
          </a:prstGeom>
        </p:spPr>
        <p:txBody>
          <a:bodyPr anchor="t" rtlCol="false" tIns="0" lIns="0" bIns="0" rIns="0">
            <a:spAutoFit/>
          </a:bodyPr>
          <a:lstStyle/>
          <a:p>
            <a:pPr algn="l">
              <a:lnSpc>
                <a:spcPts val="3860"/>
              </a:lnSpc>
            </a:pPr>
            <a:r>
              <a:rPr lang="en-US" sz="3217">
                <a:solidFill>
                  <a:srgbClr val="000000"/>
                </a:solidFill>
                <a:latin typeface="Arial"/>
                <a:ea typeface="Arial"/>
                <a:cs typeface="Arial"/>
                <a:sym typeface="Arial"/>
              </a:rPr>
              <a:t>Ensure families find a place to land</a:t>
            </a:r>
          </a:p>
        </p:txBody>
      </p:sp>
      <p:sp>
        <p:nvSpPr>
          <p:cNvPr name="Freeform 32" id="32"/>
          <p:cNvSpPr/>
          <p:nvPr/>
        </p:nvSpPr>
        <p:spPr>
          <a:xfrm flipH="false" flipV="false" rot="0">
            <a:off x="10448091" y="6468142"/>
            <a:ext cx="7061670" cy="794438"/>
          </a:xfrm>
          <a:custGeom>
            <a:avLst/>
            <a:gdLst/>
            <a:ahLst/>
            <a:cxnLst/>
            <a:rect r="r" b="b" t="t" l="l"/>
            <a:pathLst>
              <a:path h="794438" w="7061670">
                <a:moveTo>
                  <a:pt x="0" y="0"/>
                </a:moveTo>
                <a:lnTo>
                  <a:pt x="7061670" y="0"/>
                </a:lnTo>
                <a:lnTo>
                  <a:pt x="7061670" y="794438"/>
                </a:lnTo>
                <a:lnTo>
                  <a:pt x="0" y="794438"/>
                </a:lnTo>
                <a:lnTo>
                  <a:pt x="0" y="0"/>
                </a:lnTo>
                <a:close/>
              </a:path>
            </a:pathLst>
          </a:custGeom>
          <a:blipFill>
            <a:blip r:embed="rId20">
              <a:alphaModFix amt="75000"/>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DAGYKtA0XjQ</dc:identifier>
  <dcterms:modified xsi:type="dcterms:W3CDTF">2011-08-01T06:04:30Z</dcterms:modified>
  <cp:revision>1</cp:revision>
  <dc:title>CRIS Recruitment Slides</dc:title>
</cp:coreProperties>
</file>