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3" r:id="rId1"/>
  </p:sldMasterIdLst>
  <p:notesMasterIdLst>
    <p:notesMasterId r:id="rId23"/>
  </p:notesMasterIdLst>
  <p:sldIdLst>
    <p:sldId id="256" r:id="rId2"/>
    <p:sldId id="264" r:id="rId3"/>
    <p:sldId id="278" r:id="rId4"/>
    <p:sldId id="257" r:id="rId5"/>
    <p:sldId id="280" r:id="rId6"/>
    <p:sldId id="258" r:id="rId7"/>
    <p:sldId id="275" r:id="rId8"/>
    <p:sldId id="274" r:id="rId9"/>
    <p:sldId id="259" r:id="rId10"/>
    <p:sldId id="267" r:id="rId11"/>
    <p:sldId id="279" r:id="rId12"/>
    <p:sldId id="260" r:id="rId13"/>
    <p:sldId id="263" r:id="rId14"/>
    <p:sldId id="281" r:id="rId15"/>
    <p:sldId id="282" r:id="rId16"/>
    <p:sldId id="269" r:id="rId17"/>
    <p:sldId id="271" r:id="rId18"/>
    <p:sldId id="273" r:id="rId19"/>
    <p:sldId id="261" r:id="rId20"/>
    <p:sldId id="268" r:id="rId21"/>
    <p:sldId id="26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79" autoAdjust="0"/>
    <p:restoredTop sz="80993" autoAdjust="0"/>
  </p:normalViewPr>
  <p:slideViewPr>
    <p:cSldViewPr snapToGrid="0">
      <p:cViewPr varScale="1">
        <p:scale>
          <a:sx n="67" d="100"/>
          <a:sy n="67" d="100"/>
        </p:scale>
        <p:origin x="1013" y="5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F73A7F-C395-412A-BBB9-D7F271CEAB2A}" type="datetimeFigureOut">
              <a:rPr lang="en-US" smtClean="0"/>
              <a:t>4/17/2026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09E72F-2200-4CE5-86CD-2572B6AD0BDB}" type="slidenum">
              <a:rPr lang="en-US" smtClean="0"/>
              <a:t>‹#›</a:t>
            </a:fld>
            <a:endParaRPr lang="en-US"/>
          </a:p>
        </p:txBody>
      </p:sp>
    </p:spTree>
    <p:extLst>
      <p:ext uri="{BB962C8B-B14F-4D97-AF65-F5344CB8AC3E}">
        <p14:creationId xmlns:p14="http://schemas.microsoft.com/office/powerpoint/2010/main" val="465934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mshp.dps.missouri.gov/MSHPWeb/PatrolDivisions/CRID/movechsProcess.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mchb.hrsa.gov/programs-impact/maternal-infant-early-childhood-home-visiting-miechv-progra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tf4kids.org/cris-start-a-referra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https://docs.google.com/spreadsheets/d/160SijudJr-bUuSXeLMReGSzK2zOaHX65YGY4s5eUDFU/edit?usp=sharing</a:t>
            </a:r>
          </a:p>
          <a:p>
            <a:r>
              <a:rPr lang="en-US" dirty="0"/>
              <a:t> </a:t>
            </a:r>
          </a:p>
          <a:p>
            <a:endParaRPr lang="en-US" dirty="0"/>
          </a:p>
        </p:txBody>
      </p:sp>
      <p:sp>
        <p:nvSpPr>
          <p:cNvPr id="4" name="Slide Number Placeholder 3"/>
          <p:cNvSpPr>
            <a:spLocks noGrp="1"/>
          </p:cNvSpPr>
          <p:nvPr>
            <p:ph type="sldNum" sz="quarter" idx="5"/>
          </p:nvPr>
        </p:nvSpPr>
        <p:spPr/>
        <p:txBody>
          <a:bodyPr/>
          <a:lstStyle/>
          <a:p>
            <a:fld id="{1B09E72F-2200-4CE5-86CD-2572B6AD0BDB}" type="slidenum">
              <a:rPr lang="en-US" smtClean="0"/>
              <a:t>1</a:t>
            </a:fld>
            <a:endParaRPr lang="en-US"/>
          </a:p>
        </p:txBody>
      </p:sp>
    </p:spTree>
    <p:extLst>
      <p:ext uri="{BB962C8B-B14F-4D97-AF65-F5344CB8AC3E}">
        <p14:creationId xmlns:p14="http://schemas.microsoft.com/office/powerpoint/2010/main" val="3957450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Per legislation priority for services through MIECHV funding includes the following: low-income (185% federal poverty level or below); pregnant women who are less than 21 years of age;  history of interaction with child welfare services; history of substance misuse;</a:t>
            </a:r>
            <a:endParaRPr lang="en-US" dirty="0"/>
          </a:p>
        </p:txBody>
      </p:sp>
      <p:sp>
        <p:nvSpPr>
          <p:cNvPr id="4" name="Slide Number Placeholder 3"/>
          <p:cNvSpPr>
            <a:spLocks noGrp="1"/>
          </p:cNvSpPr>
          <p:nvPr>
            <p:ph type="sldNum" sz="quarter" idx="5"/>
          </p:nvPr>
        </p:nvSpPr>
        <p:spPr/>
        <p:txBody>
          <a:bodyPr/>
          <a:lstStyle/>
          <a:p>
            <a:fld id="{1B09E72F-2200-4CE5-86CD-2572B6AD0BDB}" type="slidenum">
              <a:rPr lang="en-US" smtClean="0"/>
              <a:t>10</a:t>
            </a:fld>
            <a:endParaRPr lang="en-US"/>
          </a:p>
        </p:txBody>
      </p:sp>
    </p:spTree>
    <p:extLst>
      <p:ext uri="{BB962C8B-B14F-4D97-AF65-F5344CB8AC3E}">
        <p14:creationId xmlns:p14="http://schemas.microsoft.com/office/powerpoint/2010/main" val="3653700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13732-BEB9-2A4C-D05B-BFE9A0542B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316990-89B8-2B3C-263F-67DAB834D5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C9ECF-9DCB-FA46-A62F-8AD31A143EEE}"/>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use of tobacco or tobacco products in the home; primary caregivers and/or children who have had low student achievement; families with children who have developmental delays or disabilities; primary caregivers who have or are serving in the armed forces.</a:t>
            </a:r>
            <a:endParaRPr lang="en-US" dirty="0"/>
          </a:p>
        </p:txBody>
      </p:sp>
      <p:sp>
        <p:nvSpPr>
          <p:cNvPr id="4" name="Slide Number Placeholder 3">
            <a:extLst>
              <a:ext uri="{FF2B5EF4-FFF2-40B4-BE49-F238E27FC236}">
                <a16:creationId xmlns:a16="http://schemas.microsoft.com/office/drawing/2014/main" id="{9F4E923F-5A7F-B885-3E6D-EFD0BAE5DEA9}"/>
              </a:ext>
            </a:extLst>
          </p:cNvPr>
          <p:cNvSpPr>
            <a:spLocks noGrp="1"/>
          </p:cNvSpPr>
          <p:nvPr>
            <p:ph type="sldNum" sz="quarter" idx="5"/>
          </p:nvPr>
        </p:nvSpPr>
        <p:spPr/>
        <p:txBody>
          <a:bodyPr/>
          <a:lstStyle/>
          <a:p>
            <a:fld id="{1B09E72F-2200-4CE5-86CD-2572B6AD0BDB}" type="slidenum">
              <a:rPr lang="en-US" smtClean="0"/>
              <a:t>11</a:t>
            </a:fld>
            <a:endParaRPr lang="en-US"/>
          </a:p>
        </p:txBody>
      </p:sp>
    </p:spTree>
    <p:extLst>
      <p:ext uri="{BB962C8B-B14F-4D97-AF65-F5344CB8AC3E}">
        <p14:creationId xmlns:p14="http://schemas.microsoft.com/office/powerpoint/2010/main" val="3192643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Awarded funds may only be used for expenses related to home visiting service activities. Eligible expenses include, but are not limited to: (listed above)</a:t>
            </a:r>
          </a:p>
          <a:p>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Incentives: Must monitor the use of gift cards to include approval processes, logging, family acknowledgments and attempts to ensure restrictions on the purchase of tobacco, alcohol or firearms. (gift card restrictions)</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To purchase and provide supplies, programs must first ensure supplies cannot be accessed elsewhere in the community or through other family support programming.</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Awarded grantees will invoice CTF monthly (by the 15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of the following month of expenses) for reimbursement of approved expenses that have been incurred by the grantee.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Indirect is 10% unless site has a higher Negotiated Indirect Cost Rate Agreement (NICRA) with the federal government</a:t>
            </a:r>
          </a:p>
          <a:p>
            <a:endParaRPr lang="en-US" dirty="0"/>
          </a:p>
        </p:txBody>
      </p:sp>
      <p:sp>
        <p:nvSpPr>
          <p:cNvPr id="4" name="Slide Number Placeholder 3"/>
          <p:cNvSpPr>
            <a:spLocks noGrp="1"/>
          </p:cNvSpPr>
          <p:nvPr>
            <p:ph type="sldNum" sz="quarter" idx="10"/>
          </p:nvPr>
        </p:nvSpPr>
        <p:spPr/>
        <p:txBody>
          <a:bodyPr/>
          <a:lstStyle/>
          <a:p>
            <a:fld id="{1B09E72F-2200-4CE5-86CD-2572B6AD0BDB}" type="slidenum">
              <a:rPr lang="en-US" smtClean="0"/>
              <a:t>12</a:t>
            </a:fld>
            <a:endParaRPr lang="en-US"/>
          </a:p>
        </p:txBody>
      </p:sp>
    </p:spTree>
    <p:extLst>
      <p:ext uri="{BB962C8B-B14F-4D97-AF65-F5344CB8AC3E}">
        <p14:creationId xmlns:p14="http://schemas.microsoft.com/office/powerpoint/2010/main" val="1372950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CTF will provide invoice template and agency will invoice CTF monthly for reimbursement of approved expenses incurred. Invoices are due to CTF by the fifteenth (15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day of the month following the month in which the expenses are incurred. Payment is conditional upon CTF’s approval of an invoice and funds being available to CTF.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Flex spending - Grantees can flex up to 10% of their total award between approved line items and expenses. If additional flex or a new budget request is needed, a budget amendment can be issued through the last quarter of the funding year. With 10% flex spending, the CTF provided invoice will not change. CTF will provide a new updated invoice following a formal budget amendment only.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Additionally, all CTF grantees must participate in the E-Verify program, have no taxes due to the State of Missouri, and be in good standing with the federal government.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B09E72F-2200-4CE5-86CD-2572B6AD0BDB}" type="slidenum">
              <a:rPr lang="en-US" smtClean="0"/>
              <a:t>13</a:t>
            </a:fld>
            <a:endParaRPr lang="en-US"/>
          </a:p>
        </p:txBody>
      </p:sp>
    </p:spTree>
    <p:extLst>
      <p:ext uri="{BB962C8B-B14F-4D97-AF65-F5344CB8AC3E}">
        <p14:creationId xmlns:p14="http://schemas.microsoft.com/office/powerpoint/2010/main" val="3445962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1AC6C-573D-7574-E1CA-FEEB2338D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709178-C729-9C27-CC63-3F73C2057F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BD8E79-0CC0-22EF-52B8-4DBF36869FF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Register with the Family Care Safety Registry (FCSR) and provide FCSR screening results to the employer, prior to working with children. FCSR screenings must be completed annually after initial registration/screening. Fees to meet this requirement may be included in the grantee’s project budget. </a:t>
            </a:r>
          </a:p>
          <a:p>
            <a:pPr lvl="0"/>
            <a:r>
              <a:rPr lang="en-US" sz="1200" kern="1200" dirty="0">
                <a:solidFill>
                  <a:schemeClr val="tx1"/>
                </a:solidFill>
                <a:effectLst/>
                <a:latin typeface="+mn-lt"/>
                <a:ea typeface="+mn-ea"/>
                <a:cs typeface="+mn-cs"/>
              </a:rPr>
              <a:t>Complete a state and national, fingerprint-based, criminal background check as part of the hiring process through the Missouri Volunteer and Employee Criminal History Services (MOVECHS) program </a:t>
            </a:r>
            <a:r>
              <a:rPr lang="en-US" sz="1200" u="sng" kern="1200" dirty="0">
                <a:solidFill>
                  <a:schemeClr val="tx1"/>
                </a:solidFill>
                <a:effectLst/>
                <a:latin typeface="+mn-lt"/>
                <a:ea typeface="+mn-ea"/>
                <a:cs typeface="+mn-cs"/>
                <a:hlinkClick r:id="rId3"/>
              </a:rPr>
              <a:t>Process and Forms</a:t>
            </a:r>
            <a:r>
              <a:rPr lang="en-US" sz="1200" kern="1200" dirty="0">
                <a:solidFill>
                  <a:schemeClr val="tx1"/>
                </a:solidFill>
                <a:effectLst/>
                <a:latin typeface="+mn-lt"/>
                <a:ea typeface="+mn-ea"/>
                <a:cs typeface="+mn-cs"/>
              </a:rPr>
              <a:t>. If these background checks were not completed upon hire, they must be initiated within thirty (30) days of receiving a CTF grant award.</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Any personnel residing in another state and working in Missouri, or who has relocated to Missouri within the last five (5) years, must provide documentation of a criminal background screening from previous states in which they have worked or lived, to include a child abuse/neglect and criminal background screening check. If personnel who lived in another state(s) within the last five (5) years now permanently reside in Missouri, documentation from the previous state(s) is required only at initial hire. If the personnel continues to live in another state and work in Missouri, the documentation from the other state must be provided annually.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E7A86D3D-5833-907A-BCBB-9E52C25F44AC}"/>
              </a:ext>
            </a:extLst>
          </p:cNvPr>
          <p:cNvSpPr>
            <a:spLocks noGrp="1"/>
          </p:cNvSpPr>
          <p:nvPr>
            <p:ph type="sldNum" sz="quarter" idx="5"/>
          </p:nvPr>
        </p:nvSpPr>
        <p:spPr/>
        <p:txBody>
          <a:bodyPr/>
          <a:lstStyle/>
          <a:p>
            <a:fld id="{1B09E72F-2200-4CE5-86CD-2572B6AD0BDB}" type="slidenum">
              <a:rPr lang="en-US" smtClean="0"/>
              <a:t>14</a:t>
            </a:fld>
            <a:endParaRPr lang="en-US"/>
          </a:p>
        </p:txBody>
      </p:sp>
    </p:spTree>
    <p:extLst>
      <p:ext uri="{BB962C8B-B14F-4D97-AF65-F5344CB8AC3E}">
        <p14:creationId xmlns:p14="http://schemas.microsoft.com/office/powerpoint/2010/main" val="1487354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98329-25CD-B35D-4A91-1D5A6586C5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961241-7069-69C3-FABD-2965B9C524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43B2F4-B93D-1758-A501-9EA62F60091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23A8A6F8-D6A1-D365-4A16-043EEB8FA930}"/>
              </a:ext>
            </a:extLst>
          </p:cNvPr>
          <p:cNvSpPr>
            <a:spLocks noGrp="1"/>
          </p:cNvSpPr>
          <p:nvPr>
            <p:ph type="sldNum" sz="quarter" idx="5"/>
          </p:nvPr>
        </p:nvSpPr>
        <p:spPr/>
        <p:txBody>
          <a:bodyPr/>
          <a:lstStyle/>
          <a:p>
            <a:fld id="{1B09E72F-2200-4CE5-86CD-2572B6AD0BDB}" type="slidenum">
              <a:rPr lang="en-US" smtClean="0"/>
              <a:t>15</a:t>
            </a:fld>
            <a:endParaRPr lang="en-US"/>
          </a:p>
        </p:txBody>
      </p:sp>
    </p:spTree>
    <p:extLst>
      <p:ext uri="{BB962C8B-B14F-4D97-AF65-F5344CB8AC3E}">
        <p14:creationId xmlns:p14="http://schemas.microsoft.com/office/powerpoint/2010/main" val="4039524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Contractor will collect, enter, and report on CTF core data collection, including MIECHV performance measures, demographics and forms as required by CTF. As part of grant requirements, the contractor must utilize a CTF-approved </a:t>
            </a:r>
            <a:r>
              <a:rPr lang="en-US" sz="1200" kern="1200" dirty="0" err="1">
                <a:solidFill>
                  <a:schemeClr val="tx1"/>
                </a:solidFill>
                <a:effectLst/>
                <a:latin typeface="+mn-lt"/>
                <a:ea typeface="+mn-ea"/>
                <a:cs typeface="+mn-cs"/>
              </a:rPr>
              <a:t>REDCap</a:t>
            </a:r>
            <a:r>
              <a:rPr lang="en-US" sz="1200" kern="1200" dirty="0">
                <a:solidFill>
                  <a:schemeClr val="tx1"/>
                </a:solidFill>
                <a:effectLst/>
                <a:latin typeface="+mn-lt"/>
                <a:ea typeface="+mn-ea"/>
                <a:cs typeface="+mn-cs"/>
              </a:rPr>
              <a:t> project for aligned data collection. Funding at the local level to complete the required data, including computer hardware, should be requested and included in the proposal.</a:t>
            </a:r>
          </a:p>
        </p:txBody>
      </p:sp>
      <p:sp>
        <p:nvSpPr>
          <p:cNvPr id="4" name="Slide Number Placeholder 3"/>
          <p:cNvSpPr>
            <a:spLocks noGrp="1"/>
          </p:cNvSpPr>
          <p:nvPr>
            <p:ph type="sldNum" sz="quarter" idx="5"/>
          </p:nvPr>
        </p:nvSpPr>
        <p:spPr/>
        <p:txBody>
          <a:bodyPr/>
          <a:lstStyle/>
          <a:p>
            <a:fld id="{1B09E72F-2200-4CE5-86CD-2572B6AD0BDB}" type="slidenum">
              <a:rPr lang="en-US" smtClean="0"/>
              <a:t>16</a:t>
            </a:fld>
            <a:endParaRPr lang="en-US"/>
          </a:p>
        </p:txBody>
      </p:sp>
    </p:spTree>
    <p:extLst>
      <p:ext uri="{BB962C8B-B14F-4D97-AF65-F5344CB8AC3E}">
        <p14:creationId xmlns:p14="http://schemas.microsoft.com/office/powerpoint/2010/main" val="1696856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b="1" dirty="0"/>
              <a:t>MIECHV measures are our foundation or ‘core’ data collection for alignment and shared metrics to show impact.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D37C208C-3E28-49A7-94DF-414A92C9DDA5}" type="slidenum">
              <a:rPr lang="en-US" smtClean="0"/>
              <a:t>17</a:t>
            </a:fld>
            <a:endParaRPr lang="en-US"/>
          </a:p>
        </p:txBody>
      </p:sp>
    </p:spTree>
    <p:extLst>
      <p:ext uri="{BB962C8B-B14F-4D97-AF65-F5344CB8AC3E}">
        <p14:creationId xmlns:p14="http://schemas.microsoft.com/office/powerpoint/2010/main" val="2438751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would encourage review of the MIECHV performance measures, to be familiar with the data requirements. A link to the performance measures can be found in the resource section of the RFP. </a:t>
            </a:r>
            <a:endParaRPr lang="en-US" dirty="0"/>
          </a:p>
        </p:txBody>
      </p:sp>
      <p:sp>
        <p:nvSpPr>
          <p:cNvPr id="4" name="Slide Number Placeholder 3"/>
          <p:cNvSpPr>
            <a:spLocks noGrp="1"/>
          </p:cNvSpPr>
          <p:nvPr>
            <p:ph type="sldNum" sz="quarter" idx="5"/>
          </p:nvPr>
        </p:nvSpPr>
        <p:spPr/>
        <p:txBody>
          <a:bodyPr/>
          <a:lstStyle/>
          <a:p>
            <a:fld id="{1B09E72F-2200-4CE5-86CD-2572B6AD0BDB}" type="slidenum">
              <a:rPr lang="en-US" smtClean="0"/>
              <a:t>18</a:t>
            </a:fld>
            <a:endParaRPr lang="en-US"/>
          </a:p>
        </p:txBody>
      </p:sp>
    </p:spTree>
    <p:extLst>
      <p:ext uri="{BB962C8B-B14F-4D97-AF65-F5344CB8AC3E}">
        <p14:creationId xmlns:p14="http://schemas.microsoft.com/office/powerpoint/2010/main" val="2166507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Complete the application as provided and provide the requested documentation as outlined. Applications are due May 31, 2026. </a:t>
            </a:r>
          </a:p>
        </p:txBody>
      </p:sp>
      <p:sp>
        <p:nvSpPr>
          <p:cNvPr id="4" name="Slide Number Placeholder 3"/>
          <p:cNvSpPr>
            <a:spLocks noGrp="1"/>
          </p:cNvSpPr>
          <p:nvPr>
            <p:ph type="sldNum" sz="quarter" idx="10"/>
          </p:nvPr>
        </p:nvSpPr>
        <p:spPr/>
        <p:txBody>
          <a:bodyPr/>
          <a:lstStyle/>
          <a:p>
            <a:fld id="{1B09E72F-2200-4CE5-86CD-2572B6AD0BDB}" type="slidenum">
              <a:rPr lang="en-US" smtClean="0"/>
              <a:t>19</a:t>
            </a:fld>
            <a:endParaRPr lang="en-US"/>
          </a:p>
        </p:txBody>
      </p:sp>
    </p:spTree>
    <p:extLst>
      <p:ext uri="{BB962C8B-B14F-4D97-AF65-F5344CB8AC3E}">
        <p14:creationId xmlns:p14="http://schemas.microsoft.com/office/powerpoint/2010/main" val="1672018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federally funded home visiting program, located in targeted counties based on a required needs assessment. These programs prioritize services to communities and families most at risk for poor maternal, infant, and child health outcomes. </a:t>
            </a:r>
          </a:p>
          <a:p>
            <a:r>
              <a:rPr lang="en-US" sz="1200" b="1" i="0" kern="1200" dirty="0">
                <a:solidFill>
                  <a:schemeClr val="tx1"/>
                </a:solidFill>
                <a:effectLst/>
                <a:latin typeface="+mn-lt"/>
                <a:ea typeface="+mn-ea"/>
                <a:cs typeface="+mn-cs"/>
              </a:rPr>
              <a:t>Purpose:</a:t>
            </a:r>
            <a:r>
              <a:rPr lang="en-US" sz="1200" b="0" i="0" kern="1200" dirty="0">
                <a:solidFill>
                  <a:schemeClr val="tx1"/>
                </a:solidFill>
                <a:effectLst/>
                <a:latin typeface="+mn-lt"/>
                <a:ea typeface="+mn-ea"/>
                <a:cs typeface="+mn-cs"/>
              </a:rPr>
              <a:t> To support positive health outcomes, improve child development, and strengthen family economic self-sufficiency. The MIECHV Program helps pregnant women and parents of young children improve health and well-being for themselves and their families. The Program does this by partnering trained home visitors with families to set and achieve goals. </a:t>
            </a:r>
          </a:p>
          <a:p>
            <a:r>
              <a:rPr lang="en-US" sz="1200" b="1" i="0" kern="1200" dirty="0">
                <a:solidFill>
                  <a:schemeClr val="tx1"/>
                </a:solidFill>
                <a:effectLst/>
                <a:latin typeface="+mn-lt"/>
                <a:ea typeface="+mn-ea"/>
                <a:cs typeface="+mn-cs"/>
              </a:rPr>
              <a:t>Target Population:</a:t>
            </a:r>
            <a:r>
              <a:rPr lang="en-US" sz="1200" b="0" i="0" kern="1200" dirty="0">
                <a:solidFill>
                  <a:schemeClr val="tx1"/>
                </a:solidFill>
                <a:effectLst/>
                <a:latin typeface="+mn-lt"/>
                <a:ea typeface="+mn-ea"/>
                <a:cs typeface="+mn-cs"/>
              </a:rPr>
              <a:t> Families living in communities with high risk factors, including poverty, low educational attainment, or high rates of crime/substance abuse.</a:t>
            </a:r>
          </a:p>
          <a:p>
            <a:r>
              <a:rPr lang="en-US" sz="1200" b="1" i="0" kern="1200" dirty="0">
                <a:solidFill>
                  <a:schemeClr val="tx1"/>
                </a:solidFill>
                <a:effectLst/>
                <a:latin typeface="+mn-lt"/>
                <a:ea typeface="+mn-ea"/>
                <a:cs typeface="+mn-cs"/>
              </a:rPr>
              <a:t>Services Provided:</a:t>
            </a:r>
            <a:r>
              <a:rPr lang="en-US" sz="1200" b="0" i="0" kern="1200" dirty="0">
                <a:solidFill>
                  <a:schemeClr val="tx1"/>
                </a:solidFill>
                <a:effectLst/>
                <a:latin typeface="+mn-lt"/>
                <a:ea typeface="+mn-ea"/>
                <a:cs typeface="+mn-cs"/>
              </a:rPr>
              <a:t> Home visitors offer education on prenatal care, breastfeeding, safe sleep, positive parenting techniques, child development, and connections to community resources.</a:t>
            </a:r>
          </a:p>
          <a:p>
            <a:r>
              <a:rPr lang="en-US" sz="1200" b="1" i="0" kern="1200" dirty="0">
                <a:solidFill>
                  <a:schemeClr val="tx1"/>
                </a:solidFill>
                <a:effectLst/>
                <a:latin typeface="+mn-lt"/>
                <a:ea typeface="+mn-ea"/>
                <a:cs typeface="+mn-cs"/>
              </a:rPr>
              <a:t>Funding &amp; Administration:</a:t>
            </a:r>
            <a:r>
              <a:rPr lang="en-US" sz="1200" b="0" i="0" kern="1200" dirty="0">
                <a:solidFill>
                  <a:schemeClr val="tx1"/>
                </a:solidFill>
                <a:effectLst/>
                <a:latin typeface="+mn-lt"/>
                <a:ea typeface="+mn-ea"/>
                <a:cs typeface="+mn-cs"/>
              </a:rPr>
              <a:t> Authorized by the Affordable Care Act (2010), it is administered by the </a:t>
            </a:r>
            <a:r>
              <a:rPr lang="en-US" sz="1200" b="0" i="0" kern="1200" dirty="0">
                <a:solidFill>
                  <a:schemeClr val="tx1"/>
                </a:solidFill>
                <a:effectLst/>
                <a:latin typeface="+mn-lt"/>
                <a:ea typeface="+mn-ea"/>
                <a:cs typeface="+mn-cs"/>
                <a:hlinkClick r:id="rId3"/>
              </a:rPr>
              <a:t>Health Resources and Services Administration (HRSA)</a:t>
            </a:r>
            <a:r>
              <a:rPr lang="en-US" sz="1200" b="0" i="0" kern="1200" dirty="0">
                <a:solidFill>
                  <a:schemeClr val="tx1"/>
                </a:solidFill>
                <a:effectLst/>
                <a:latin typeface="+mn-lt"/>
                <a:ea typeface="+mn-ea"/>
                <a:cs typeface="+mn-cs"/>
              </a:rPr>
              <a:t> in partnership with the Administration for Children and Families (ACF).</a:t>
            </a:r>
          </a:p>
          <a:p>
            <a:r>
              <a:rPr lang="en-US" sz="1200" b="0" i="0" kern="1200" dirty="0">
                <a:solidFill>
                  <a:schemeClr val="tx1"/>
                </a:solidFill>
                <a:effectLst/>
                <a:latin typeface="+mn-lt"/>
                <a:ea typeface="+mn-ea"/>
                <a:cs typeface="+mn-cs"/>
              </a:rPr>
              <a:t>MIECHV funds specific, evidence-based models, including – NFP, HFA, EHS-HBO, PAT </a:t>
            </a:r>
            <a:endParaRPr lang="en-US" dirty="0"/>
          </a:p>
        </p:txBody>
      </p:sp>
      <p:sp>
        <p:nvSpPr>
          <p:cNvPr id="4" name="Slide Number Placeholder 3"/>
          <p:cNvSpPr>
            <a:spLocks noGrp="1"/>
          </p:cNvSpPr>
          <p:nvPr>
            <p:ph type="sldNum" sz="quarter" idx="5"/>
          </p:nvPr>
        </p:nvSpPr>
        <p:spPr/>
        <p:txBody>
          <a:bodyPr/>
          <a:lstStyle/>
          <a:p>
            <a:fld id="{1B09E72F-2200-4CE5-86CD-2572B6AD0BDB}" type="slidenum">
              <a:rPr lang="en-US" smtClean="0"/>
              <a:t>2</a:t>
            </a:fld>
            <a:endParaRPr lang="en-US"/>
          </a:p>
        </p:txBody>
      </p:sp>
    </p:spTree>
    <p:extLst>
      <p:ext uri="{BB962C8B-B14F-4D97-AF65-F5344CB8AC3E}">
        <p14:creationId xmlns:p14="http://schemas.microsoft.com/office/powerpoint/2010/main" val="3610702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Soft notifications will begin the week of August 10, 2026. Official CTF board approval will occur in September 2026. Following CTF board approval, the awardees will be notified with an official contract to begin on September 30, 2026. Initial contracts will have a term of one year. Grantees will have the option to renew their contracts in FY28, subject to performance and funding availability. Grantees will be eligible for up to three 1-year renewals. Award amounts are based on need and funds available, and therefore subject to change from year to year. CTF reserves the right to amend the contracts, based on ongoing work regarding home visiting payment structures. </a:t>
            </a:r>
            <a:endParaRPr lang="en-US" dirty="0"/>
          </a:p>
        </p:txBody>
      </p:sp>
      <p:sp>
        <p:nvSpPr>
          <p:cNvPr id="4" name="Slide Number Placeholder 3"/>
          <p:cNvSpPr>
            <a:spLocks noGrp="1"/>
          </p:cNvSpPr>
          <p:nvPr>
            <p:ph type="sldNum" sz="quarter" idx="5"/>
          </p:nvPr>
        </p:nvSpPr>
        <p:spPr/>
        <p:txBody>
          <a:bodyPr/>
          <a:lstStyle/>
          <a:p>
            <a:fld id="{1B09E72F-2200-4CE5-86CD-2572B6AD0BDB}" type="slidenum">
              <a:rPr lang="en-US" smtClean="0"/>
              <a:t>20</a:t>
            </a:fld>
            <a:endParaRPr lang="en-US"/>
          </a:p>
        </p:txBody>
      </p:sp>
    </p:spTree>
    <p:extLst>
      <p:ext uri="{BB962C8B-B14F-4D97-AF65-F5344CB8AC3E}">
        <p14:creationId xmlns:p14="http://schemas.microsoft.com/office/powerpoint/2010/main" val="1355776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slides will be posted to our website as well as a link to the recording. A FAQ will be sent out as well in response to the questions presented during todays call. </a:t>
            </a:r>
          </a:p>
        </p:txBody>
      </p:sp>
      <p:sp>
        <p:nvSpPr>
          <p:cNvPr id="4" name="Slide Number Placeholder 3"/>
          <p:cNvSpPr>
            <a:spLocks noGrp="1"/>
          </p:cNvSpPr>
          <p:nvPr>
            <p:ph type="sldNum" sz="quarter" idx="10"/>
          </p:nvPr>
        </p:nvSpPr>
        <p:spPr/>
        <p:txBody>
          <a:bodyPr/>
          <a:lstStyle/>
          <a:p>
            <a:fld id="{1B09E72F-2200-4CE5-86CD-2572B6AD0BDB}" type="slidenum">
              <a:rPr lang="en-US" smtClean="0"/>
              <a:t>21</a:t>
            </a:fld>
            <a:endParaRPr lang="en-US"/>
          </a:p>
        </p:txBody>
      </p:sp>
    </p:spTree>
    <p:extLst>
      <p:ext uri="{BB962C8B-B14F-4D97-AF65-F5344CB8AC3E}">
        <p14:creationId xmlns:p14="http://schemas.microsoft.com/office/powerpoint/2010/main" val="3926043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6C5EE-297F-4016-A3DA-D86111D60E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106985-BBF5-B55A-EF02-7A3AD5305B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67CAD4-B4F2-DBCD-26B9-91B6E7FA52FC}"/>
              </a:ext>
            </a:extLst>
          </p:cNvPr>
          <p:cNvSpPr>
            <a:spLocks noGrp="1"/>
          </p:cNvSpPr>
          <p:nvPr>
            <p:ph type="body" idx="1"/>
          </p:nvPr>
        </p:nvSpPr>
        <p:spPr/>
        <p:txBody>
          <a:bodyPr/>
          <a:lstStyle/>
          <a:p>
            <a:r>
              <a:rPr lang="en-US" dirty="0"/>
              <a:t>A total of 30 counties were identified as MIECHV eligible following the Missouri 2020 MIECHV Needs Assessment. Of these 30 counties, 14  currently receive MIECHV funding. </a:t>
            </a:r>
            <a:r>
              <a:rPr lang="en-US" sz="1200" kern="1200" dirty="0">
                <a:solidFill>
                  <a:schemeClr val="tx1"/>
                </a:solidFill>
                <a:effectLst/>
                <a:latin typeface="+mn-lt"/>
                <a:ea typeface="+mn-ea"/>
                <a:cs typeface="+mn-cs"/>
              </a:rPr>
              <a:t>Assessments addressed eleven (11) indicators of risk specified in initial and subsequent MIECHV Program guidance, which supports the development of home visiting programs in communities with high rates of premature birth, low birth weight infants, infant mortality, and other health indicators such as poverty, crime, domestic violence, low educational attainment, substance use, unemployment, and child maltreatment. </a:t>
            </a:r>
            <a:endParaRPr lang="en-US" dirty="0"/>
          </a:p>
        </p:txBody>
      </p:sp>
      <p:sp>
        <p:nvSpPr>
          <p:cNvPr id="4" name="Slide Number Placeholder 3">
            <a:extLst>
              <a:ext uri="{FF2B5EF4-FFF2-40B4-BE49-F238E27FC236}">
                <a16:creationId xmlns:a16="http://schemas.microsoft.com/office/drawing/2014/main" id="{DE9D4230-A38B-E208-C753-71075FC83865}"/>
              </a:ext>
            </a:extLst>
          </p:cNvPr>
          <p:cNvSpPr>
            <a:spLocks noGrp="1"/>
          </p:cNvSpPr>
          <p:nvPr>
            <p:ph type="sldNum" sz="quarter" idx="5"/>
          </p:nvPr>
        </p:nvSpPr>
        <p:spPr/>
        <p:txBody>
          <a:bodyPr/>
          <a:lstStyle/>
          <a:p>
            <a:fld id="{1B09E72F-2200-4CE5-86CD-2572B6AD0BDB}" type="slidenum">
              <a:rPr lang="en-US" smtClean="0"/>
              <a:t>3</a:t>
            </a:fld>
            <a:endParaRPr lang="en-US"/>
          </a:p>
        </p:txBody>
      </p:sp>
    </p:spTree>
    <p:extLst>
      <p:ext uri="{BB962C8B-B14F-4D97-AF65-F5344CB8AC3E}">
        <p14:creationId xmlns:p14="http://schemas.microsoft.com/office/powerpoint/2010/main" val="2767700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aseline="0" dirty="0"/>
          </a:p>
          <a:p>
            <a:r>
              <a:rPr lang="en-US" sz="1600" kern="1200" dirty="0">
                <a:solidFill>
                  <a:schemeClr val="tx1"/>
                </a:solidFill>
                <a:effectLst/>
                <a:latin typeface="+mn-lt"/>
                <a:ea typeface="+mn-ea"/>
                <a:cs typeface="+mn-cs"/>
              </a:rPr>
              <a:t>CTF is targeting the counties of Cass, Jackson, Scott and Washington because, of the 30 counties identified in the most recent needs assessment, these counties have the highest number of young children living in poverty in comparison to little to no amount of MIECHV funding in the county. By placing heavy emphasis on serving families in high-poverty areas, CTF seeks to broaden the impact of home visiting services in Missouri by reaching families in the greatest need of community support. </a:t>
            </a: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CTF will consider 1-year contracts with awarded grantees given the option to renew their contracts in FY28. Initial contracts will have a term of one year. Grantees will have the option to renew their contracts in FY28, subject to performance and funding availability. Grantees will be eligible for up to three 1-year renewals. Award amounts are based on need and funds available, and therefore subject to change from year to year.  </a:t>
            </a:r>
          </a:p>
          <a:p>
            <a:endParaRPr lang="en-US" sz="1600" dirty="0"/>
          </a:p>
        </p:txBody>
      </p:sp>
      <p:sp>
        <p:nvSpPr>
          <p:cNvPr id="4" name="Slide Number Placeholder 3"/>
          <p:cNvSpPr>
            <a:spLocks noGrp="1"/>
          </p:cNvSpPr>
          <p:nvPr>
            <p:ph type="sldNum" sz="quarter" idx="10"/>
          </p:nvPr>
        </p:nvSpPr>
        <p:spPr/>
        <p:txBody>
          <a:bodyPr/>
          <a:lstStyle/>
          <a:p>
            <a:fld id="{1B09E72F-2200-4CE5-86CD-2572B6AD0BDB}" type="slidenum">
              <a:rPr lang="en-US" smtClean="0"/>
              <a:t>4</a:t>
            </a:fld>
            <a:endParaRPr lang="en-US"/>
          </a:p>
        </p:txBody>
      </p:sp>
    </p:spTree>
    <p:extLst>
      <p:ext uri="{BB962C8B-B14F-4D97-AF65-F5344CB8AC3E}">
        <p14:creationId xmlns:p14="http://schemas.microsoft.com/office/powerpoint/2010/main" val="2478669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Key outcomes include the prevention of child maltreatment and positive impacts in the areas of child and maternal health, child development and school readiness, parent/child interactions, and family economic self-sufficiency. </a:t>
            </a:r>
          </a:p>
          <a:p>
            <a:endParaRPr lang="en-US" dirty="0"/>
          </a:p>
        </p:txBody>
      </p:sp>
      <p:sp>
        <p:nvSpPr>
          <p:cNvPr id="4" name="Slide Number Placeholder 3"/>
          <p:cNvSpPr>
            <a:spLocks noGrp="1"/>
          </p:cNvSpPr>
          <p:nvPr>
            <p:ph type="sldNum" sz="quarter" idx="5"/>
          </p:nvPr>
        </p:nvSpPr>
        <p:spPr/>
        <p:txBody>
          <a:bodyPr/>
          <a:lstStyle/>
          <a:p>
            <a:fld id="{1B09E72F-2200-4CE5-86CD-2572B6AD0BDB}" type="slidenum">
              <a:rPr lang="en-US" smtClean="0"/>
              <a:t>5</a:t>
            </a:fld>
            <a:endParaRPr lang="en-US"/>
          </a:p>
        </p:txBody>
      </p:sp>
    </p:spTree>
    <p:extLst>
      <p:ext uri="{BB962C8B-B14F-4D97-AF65-F5344CB8AC3E}">
        <p14:creationId xmlns:p14="http://schemas.microsoft.com/office/powerpoint/2010/main" val="1205526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be considered for this funding applicants must: (outlined above)</a:t>
            </a:r>
            <a:endParaRPr lang="en-US" dirty="0"/>
          </a:p>
        </p:txBody>
      </p:sp>
      <p:sp>
        <p:nvSpPr>
          <p:cNvPr id="4" name="Slide Number Placeholder 3"/>
          <p:cNvSpPr>
            <a:spLocks noGrp="1"/>
          </p:cNvSpPr>
          <p:nvPr>
            <p:ph type="sldNum" sz="quarter" idx="10"/>
          </p:nvPr>
        </p:nvSpPr>
        <p:spPr/>
        <p:txBody>
          <a:bodyPr/>
          <a:lstStyle/>
          <a:p>
            <a:fld id="{1B09E72F-2200-4CE5-86CD-2572B6AD0BDB}" type="slidenum">
              <a:rPr lang="en-US" smtClean="0"/>
              <a:t>6</a:t>
            </a:fld>
            <a:endParaRPr lang="en-US"/>
          </a:p>
        </p:txBody>
      </p:sp>
    </p:spTree>
    <p:extLst>
      <p:ext uri="{BB962C8B-B14F-4D97-AF65-F5344CB8AC3E}">
        <p14:creationId xmlns:p14="http://schemas.microsoft.com/office/powerpoint/2010/main" val="1847167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Further successful applicants will: Already be part of or be willing to become a CRIS Referral Partner </a:t>
            </a:r>
            <a:r>
              <a:rPr lang="en-US" sz="1200" i="1" kern="1200" dirty="0">
                <a:solidFill>
                  <a:schemeClr val="tx1"/>
                </a:solidFill>
                <a:effectLst/>
                <a:latin typeface="+mn-lt"/>
                <a:ea typeface="+mn-ea"/>
                <a:cs typeface="+mn-cs"/>
              </a:rPr>
              <a:t>(Coordinated Referral &amp; Intake System) </a:t>
            </a:r>
            <a:r>
              <a:rPr lang="en-US" sz="1200" kern="1200" dirty="0">
                <a:solidFill>
                  <a:schemeClr val="tx1"/>
                </a:solidFill>
                <a:effectLst/>
                <a:latin typeface="+mn-lt"/>
                <a:ea typeface="+mn-ea"/>
                <a:cs typeface="+mn-cs"/>
              </a:rPr>
              <a:t>through a regional Home Visiting Collective Impact (CI) site, </a:t>
            </a:r>
            <a:r>
              <a:rPr lang="en-US" sz="1200" i="1" kern="1200" dirty="0">
                <a:solidFill>
                  <a:schemeClr val="tx1"/>
                </a:solidFill>
                <a:effectLst/>
                <a:latin typeface="+mn-lt"/>
                <a:ea typeface="+mn-ea"/>
                <a:cs typeface="+mn-cs"/>
              </a:rPr>
              <a:t>See </a:t>
            </a:r>
            <a:r>
              <a:rPr lang="en-US" sz="1200" i="1" u="sng" kern="1200" dirty="0">
                <a:solidFill>
                  <a:schemeClr val="tx1"/>
                </a:solidFill>
                <a:effectLst/>
                <a:latin typeface="+mn-lt"/>
                <a:ea typeface="+mn-ea"/>
                <a:cs typeface="+mn-cs"/>
                <a:hlinkClick r:id="rId3"/>
              </a:rPr>
              <a:t>CRIS Start a Referral | Children's Trust Fund of Missouri</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Communicate with their regional Collective Impact (CI) site to learn more about community meetings and how to participate;</a:t>
            </a:r>
          </a:p>
          <a:p>
            <a:pPr lvl="0"/>
            <a:r>
              <a:rPr lang="en-US" sz="1200" kern="1200" dirty="0">
                <a:solidFill>
                  <a:schemeClr val="tx1"/>
                </a:solidFill>
                <a:effectLst/>
                <a:latin typeface="+mn-lt"/>
                <a:ea typeface="+mn-ea"/>
                <a:cs typeface="+mn-cs"/>
              </a:rPr>
              <a:t>Participate in professional development training and quality improvement activities as required by CTF;</a:t>
            </a:r>
          </a:p>
          <a:p>
            <a:pPr lvl="0"/>
            <a:r>
              <a:rPr lang="en-US" sz="1200" kern="1200" dirty="0">
                <a:solidFill>
                  <a:schemeClr val="tx1"/>
                </a:solidFill>
                <a:effectLst/>
                <a:latin typeface="+mn-lt"/>
                <a:ea typeface="+mn-ea"/>
                <a:cs typeface="+mn-cs"/>
              </a:rPr>
              <a:t>     Participate fully in the MIECHV three-tiered continuous quality improvement (CQI) process, including Level 1 (Local team meeting), Level 2 (inter-agency) and Level 3 (state level). </a:t>
            </a:r>
            <a:r>
              <a:rPr lang="en-US" sz="1200" i="1" kern="1200" dirty="0">
                <a:solidFill>
                  <a:schemeClr val="tx1"/>
                </a:solidFill>
                <a:effectLst/>
                <a:latin typeface="+mn-lt"/>
                <a:ea typeface="+mn-ea"/>
                <a:cs typeface="+mn-cs"/>
              </a:rPr>
              <a:t>See CQI attachment;</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Implement the MIECHV family satisfaction survey annually with enrolled clients as provided and coordinated by CTF; </a:t>
            </a:r>
          </a:p>
          <a:p>
            <a:pPr lvl="0"/>
            <a:r>
              <a:rPr lang="en-US" sz="1200" kern="1200" dirty="0">
                <a:solidFill>
                  <a:schemeClr val="tx1"/>
                </a:solidFill>
                <a:effectLst/>
                <a:latin typeface="+mn-lt"/>
                <a:ea typeface="+mn-ea"/>
                <a:cs typeface="+mn-cs"/>
              </a:rPr>
              <a:t>      Ensure services are provided in a manner that is sensitive to cultural, ethnic, religious, and diversity issues, including appropriateness of presentations provided by personnel and program materials;</a:t>
            </a:r>
          </a:p>
          <a:p>
            <a:endParaRPr lang="en-US" dirty="0"/>
          </a:p>
        </p:txBody>
      </p:sp>
      <p:sp>
        <p:nvSpPr>
          <p:cNvPr id="4" name="Slide Number Placeholder 3"/>
          <p:cNvSpPr>
            <a:spLocks noGrp="1"/>
          </p:cNvSpPr>
          <p:nvPr>
            <p:ph type="sldNum" sz="quarter" idx="5"/>
          </p:nvPr>
        </p:nvSpPr>
        <p:spPr/>
        <p:txBody>
          <a:bodyPr/>
          <a:lstStyle/>
          <a:p>
            <a:fld id="{1B09E72F-2200-4CE5-86CD-2572B6AD0BDB}" type="slidenum">
              <a:rPr lang="en-US" smtClean="0"/>
              <a:t>7</a:t>
            </a:fld>
            <a:endParaRPr lang="en-US"/>
          </a:p>
        </p:txBody>
      </p:sp>
    </p:spTree>
    <p:extLst>
      <p:ext uri="{BB962C8B-B14F-4D97-AF65-F5344CB8AC3E}">
        <p14:creationId xmlns:p14="http://schemas.microsoft.com/office/powerpoint/2010/main" val="3466857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Within 60 calendar days of contract issuance, ensure any new hires are onboarded or scheduled, begin marketing with potential home visiting referral partners and start recruiting families;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Within 180 calendar days of contract issuance, the contractor will provide home visiting services to families to be at or near full implementation caseload capacity based on the implemented home visiting model and best practice standards;</a:t>
            </a:r>
          </a:p>
          <a:p>
            <a:pPr lvl="0"/>
            <a:r>
              <a:rPr lang="en-US" sz="1200" kern="1200" dirty="0">
                <a:solidFill>
                  <a:schemeClr val="tx1"/>
                </a:solidFill>
                <a:effectLst/>
                <a:latin typeface="+mn-lt"/>
                <a:ea typeface="+mn-ea"/>
                <a:cs typeface="+mn-cs"/>
              </a:rPr>
              <a:t>Coordinate services to ensure the complex and diverse needs of the identified at‐risk communities are being met; and fulfill the grant requirements outlined in HRSA guidelines;</a:t>
            </a:r>
          </a:p>
          <a:p>
            <a:pPr lvl="0"/>
            <a:r>
              <a:rPr lang="en-US" sz="1200" kern="1200" dirty="0">
                <a:solidFill>
                  <a:schemeClr val="tx1"/>
                </a:solidFill>
                <a:effectLst/>
                <a:latin typeface="+mn-lt"/>
                <a:ea typeface="+mn-ea"/>
                <a:cs typeface="+mn-cs"/>
              </a:rPr>
              <a:t>     Implement program services with fidelity to the home visiting model and will adhere to policies, procedures, and data collection requirements set forth by CTF; and</a:t>
            </a:r>
          </a:p>
          <a:p>
            <a:r>
              <a:rPr lang="en-US" sz="1200" kern="1200" dirty="0">
                <a:solidFill>
                  <a:schemeClr val="tx1"/>
                </a:solidFill>
                <a:effectLst/>
                <a:latin typeface="+mn-lt"/>
                <a:ea typeface="+mn-ea"/>
                <a:cs typeface="+mn-cs"/>
              </a:rPr>
              <a:t>     Be trained in and utilize a CTF-approved </a:t>
            </a:r>
            <a:r>
              <a:rPr lang="en-US" sz="1200" kern="1200" dirty="0" err="1">
                <a:solidFill>
                  <a:schemeClr val="tx1"/>
                </a:solidFill>
                <a:effectLst/>
                <a:latin typeface="+mn-lt"/>
                <a:ea typeface="+mn-ea"/>
                <a:cs typeface="+mn-cs"/>
              </a:rPr>
              <a:t>REDCap</a:t>
            </a:r>
            <a:r>
              <a:rPr lang="en-US" sz="1200" kern="1200" dirty="0">
                <a:solidFill>
                  <a:schemeClr val="tx1"/>
                </a:solidFill>
                <a:effectLst/>
                <a:latin typeface="+mn-lt"/>
                <a:ea typeface="+mn-ea"/>
                <a:cs typeface="+mn-cs"/>
              </a:rPr>
              <a:t> database to record core data collection, including MIECHV performance measures, demographics and forms. </a:t>
            </a:r>
            <a:endParaRPr lang="en-US" dirty="0"/>
          </a:p>
        </p:txBody>
      </p:sp>
      <p:sp>
        <p:nvSpPr>
          <p:cNvPr id="4" name="Slide Number Placeholder 3"/>
          <p:cNvSpPr>
            <a:spLocks noGrp="1"/>
          </p:cNvSpPr>
          <p:nvPr>
            <p:ph type="sldNum" sz="quarter" idx="5"/>
          </p:nvPr>
        </p:nvSpPr>
        <p:spPr/>
        <p:txBody>
          <a:bodyPr/>
          <a:lstStyle/>
          <a:p>
            <a:fld id="{1B09E72F-2200-4CE5-86CD-2572B6AD0BDB}" type="slidenum">
              <a:rPr lang="en-US" smtClean="0"/>
              <a:t>8</a:t>
            </a:fld>
            <a:endParaRPr lang="en-US"/>
          </a:p>
        </p:txBody>
      </p:sp>
    </p:spTree>
    <p:extLst>
      <p:ext uri="{BB962C8B-B14F-4D97-AF65-F5344CB8AC3E}">
        <p14:creationId xmlns:p14="http://schemas.microsoft.com/office/powerpoint/2010/main" val="1476407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sz="1200" kern="1200" dirty="0">
                <a:solidFill>
                  <a:schemeClr val="tx1"/>
                </a:solidFill>
                <a:effectLst/>
                <a:latin typeface="+mn-lt"/>
                <a:ea typeface="+mn-ea"/>
                <a:cs typeface="+mn-cs"/>
              </a:rPr>
              <a:t>With this funding, awarded grantees will be required to provide evidence-based home-visiting services to eligible families as defined by MIECHV legislative requirements. The home visiting provider will ensure that participation of each eligible individual/family in the program is voluntary and that services are provided to eligible individuals/families in accordance with an individual assessment(s) to identify specific needs. MIECHV legislative requirements define eligible families as: </a:t>
            </a:r>
            <a:endParaRPr lang="en-US" dirty="0"/>
          </a:p>
        </p:txBody>
      </p:sp>
      <p:sp>
        <p:nvSpPr>
          <p:cNvPr id="4" name="Slide Number Placeholder 3"/>
          <p:cNvSpPr>
            <a:spLocks noGrp="1"/>
          </p:cNvSpPr>
          <p:nvPr>
            <p:ph type="sldNum" sz="quarter" idx="10"/>
          </p:nvPr>
        </p:nvSpPr>
        <p:spPr/>
        <p:txBody>
          <a:bodyPr/>
          <a:lstStyle/>
          <a:p>
            <a:fld id="{1B09E72F-2200-4CE5-86CD-2572B6AD0BDB}" type="slidenum">
              <a:rPr lang="en-US" smtClean="0"/>
              <a:t>9</a:t>
            </a:fld>
            <a:endParaRPr lang="en-US"/>
          </a:p>
        </p:txBody>
      </p:sp>
    </p:spTree>
    <p:extLst>
      <p:ext uri="{BB962C8B-B14F-4D97-AF65-F5344CB8AC3E}">
        <p14:creationId xmlns:p14="http://schemas.microsoft.com/office/powerpoint/2010/main" val="1664152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4/17/2026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05996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23046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79128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30417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44033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smtClean="0"/>
              <a:t>4/17/2026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84878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4/17/2026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95870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4/17/2026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63108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4/17/2026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98655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67681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50183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9A250-FF31-4206-8172-F9D3106AACB1}" type="datetimeFigureOut">
              <a:rPr lang="en-US" smtClean="0"/>
              <a:t>4/17/2026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38969143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elizabeth.tietsort@oa.mo.g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mchb.hrsa.gov/programs-impact/maternal-infant-early-childhood-home-visiting-miechv-progra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elizabeth.tietsort@oa.mo.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mailto:amy.sielaff@oa.mo.gov"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tf4kids.org/home-visiting-programs/miech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16">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Text&#10;&#10;AI-generated content may be incorrec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3409" y="1707577"/>
            <a:ext cx="3779122" cy="3442846"/>
          </a:xfrm>
          <a:prstGeom prst="rect">
            <a:avLst/>
          </a:prstGeom>
        </p:spPr>
      </p:pic>
      <p:sp>
        <p:nvSpPr>
          <p:cNvPr id="2" name="Title 1"/>
          <p:cNvSpPr>
            <a:spLocks noGrp="1"/>
          </p:cNvSpPr>
          <p:nvPr>
            <p:ph type="ctrTitle"/>
          </p:nvPr>
        </p:nvSpPr>
        <p:spPr>
          <a:xfrm>
            <a:off x="477981" y="1122363"/>
            <a:ext cx="4023360" cy="3204134"/>
          </a:xfrm>
        </p:spPr>
        <p:txBody>
          <a:bodyPr vert="horz" lIns="91440" tIns="45720" rIns="91440" bIns="45720" rtlCol="0" anchor="b">
            <a:normAutofit/>
          </a:bodyPr>
          <a:lstStyle/>
          <a:p>
            <a:pPr algn="l"/>
            <a:r>
              <a:rPr lang="en-US" sz="4800" kern="1200" dirty="0">
                <a:latin typeface="+mj-lt"/>
                <a:ea typeface="+mj-ea"/>
                <a:cs typeface="+mj-cs"/>
              </a:rPr>
              <a:t>MIECHV Expansion Informational Meeting</a:t>
            </a:r>
          </a:p>
        </p:txBody>
      </p:sp>
    </p:spTree>
    <p:extLst>
      <p:ext uri="{BB962C8B-B14F-4D97-AF65-F5344CB8AC3E}">
        <p14:creationId xmlns:p14="http://schemas.microsoft.com/office/powerpoint/2010/main" val="2239253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83206-9FCC-DA43-1F13-46E111E4B51F}"/>
              </a:ext>
            </a:extLst>
          </p:cNvPr>
          <p:cNvSpPr>
            <a:spLocks noGrp="1"/>
          </p:cNvSpPr>
          <p:nvPr>
            <p:ph type="title"/>
          </p:nvPr>
        </p:nvSpPr>
        <p:spPr/>
        <p:txBody>
          <a:bodyPr>
            <a:normAutofit/>
          </a:bodyPr>
          <a:lstStyle/>
          <a:p>
            <a:r>
              <a:rPr lang="en-US" sz="4000" dirty="0"/>
              <a:t>Family Participation Requirements </a:t>
            </a:r>
          </a:p>
        </p:txBody>
      </p:sp>
      <p:sp>
        <p:nvSpPr>
          <p:cNvPr id="3" name="Content Placeholder 2">
            <a:extLst>
              <a:ext uri="{FF2B5EF4-FFF2-40B4-BE49-F238E27FC236}">
                <a16:creationId xmlns:a16="http://schemas.microsoft.com/office/drawing/2014/main" id="{4C5335C1-E843-00B9-B847-AEE4ABC8F660}"/>
              </a:ext>
            </a:extLst>
          </p:cNvPr>
          <p:cNvSpPr>
            <a:spLocks noGrp="1"/>
          </p:cNvSpPr>
          <p:nvPr>
            <p:ph idx="1"/>
          </p:nvPr>
        </p:nvSpPr>
        <p:spPr>
          <a:xfrm>
            <a:off x="838200" y="1929383"/>
            <a:ext cx="10515600" cy="4563491"/>
          </a:xfrm>
        </p:spPr>
        <p:txBody>
          <a:bodyPr>
            <a:normAutofit/>
          </a:bodyPr>
          <a:lstStyle/>
          <a:p>
            <a:r>
              <a:rPr lang="en-US" sz="2600" dirty="0"/>
              <a:t>Eligible families who reside in the counties identified for expansion opportunity (Cass, Jackson, Scott or Washington) </a:t>
            </a:r>
          </a:p>
          <a:p>
            <a:r>
              <a:rPr lang="en-US" sz="2600" dirty="0"/>
              <a:t>Low-income eligible families; </a:t>
            </a:r>
          </a:p>
          <a:p>
            <a:r>
              <a:rPr lang="en-US" sz="2600" dirty="0"/>
              <a:t>Eligible families who are pregnant women who have not attained age twenty-one (21); </a:t>
            </a:r>
          </a:p>
          <a:p>
            <a:r>
              <a:rPr lang="en-US" sz="2600" dirty="0"/>
              <a:t>Eligible families that have a history of child abuse or neglect or have had interactions with child welfare services; </a:t>
            </a:r>
          </a:p>
          <a:p>
            <a:r>
              <a:rPr lang="en-US" sz="2600" dirty="0"/>
              <a:t>Eligible families that have a history of substance abuse or need substance abuse treatment; </a:t>
            </a:r>
          </a:p>
          <a:p>
            <a:endParaRPr lang="en-US" sz="2200" dirty="0"/>
          </a:p>
        </p:txBody>
      </p:sp>
    </p:spTree>
    <p:extLst>
      <p:ext uri="{BB962C8B-B14F-4D97-AF65-F5344CB8AC3E}">
        <p14:creationId xmlns:p14="http://schemas.microsoft.com/office/powerpoint/2010/main" val="2936777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C65B71-BB34-1BC0-D753-E3CF92D11F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979256-2F4C-B579-5E66-9E5E9C682F5D}"/>
              </a:ext>
            </a:extLst>
          </p:cNvPr>
          <p:cNvSpPr>
            <a:spLocks noGrp="1"/>
          </p:cNvSpPr>
          <p:nvPr>
            <p:ph type="title"/>
          </p:nvPr>
        </p:nvSpPr>
        <p:spPr/>
        <p:txBody>
          <a:bodyPr>
            <a:normAutofit/>
          </a:bodyPr>
          <a:lstStyle/>
          <a:p>
            <a:r>
              <a:rPr lang="en-US" sz="4000" dirty="0"/>
              <a:t>Family Participation Requirements </a:t>
            </a:r>
          </a:p>
        </p:txBody>
      </p:sp>
      <p:sp>
        <p:nvSpPr>
          <p:cNvPr id="3" name="Content Placeholder 2">
            <a:extLst>
              <a:ext uri="{FF2B5EF4-FFF2-40B4-BE49-F238E27FC236}">
                <a16:creationId xmlns:a16="http://schemas.microsoft.com/office/drawing/2014/main" id="{E20ACC62-BAAA-2277-1889-F393E63E5969}"/>
              </a:ext>
            </a:extLst>
          </p:cNvPr>
          <p:cNvSpPr>
            <a:spLocks noGrp="1"/>
          </p:cNvSpPr>
          <p:nvPr>
            <p:ph idx="1"/>
          </p:nvPr>
        </p:nvSpPr>
        <p:spPr>
          <a:xfrm>
            <a:off x="838200" y="1929384"/>
            <a:ext cx="10515600" cy="4563492"/>
          </a:xfrm>
        </p:spPr>
        <p:txBody>
          <a:bodyPr>
            <a:normAutofit/>
          </a:bodyPr>
          <a:lstStyle/>
          <a:p>
            <a:pPr>
              <a:spcAft>
                <a:spcPts val="600"/>
              </a:spcAft>
            </a:pPr>
            <a:r>
              <a:rPr lang="en-US" sz="2600" dirty="0"/>
              <a:t>Eligible families that have users of tobacco products in the home; </a:t>
            </a:r>
          </a:p>
          <a:p>
            <a:pPr>
              <a:spcAft>
                <a:spcPts val="600"/>
              </a:spcAft>
            </a:pPr>
            <a:r>
              <a:rPr lang="en-US" sz="2600" dirty="0"/>
              <a:t>Eligible families where the PCG or children currently residing in the home have experienced, or are currently experiencing, low student achievement; </a:t>
            </a:r>
          </a:p>
          <a:p>
            <a:pPr>
              <a:spcAft>
                <a:spcPts val="600"/>
              </a:spcAft>
            </a:pPr>
            <a:r>
              <a:rPr lang="en-US" sz="2600" dirty="0"/>
              <a:t>Eligible families with children with developmental delays or disabilities; and </a:t>
            </a:r>
          </a:p>
          <a:p>
            <a:pPr>
              <a:spcAft>
                <a:spcPts val="600"/>
              </a:spcAft>
            </a:pPr>
            <a:r>
              <a:rPr lang="en-US" sz="2600" dirty="0"/>
              <a:t>Eligible families or individuals that are serving or formerly served in the Armed Forces, including such families that have members of the Armed Forces who have had multiple deployments outside of the United States. </a:t>
            </a:r>
          </a:p>
          <a:p>
            <a:endParaRPr lang="en-US" sz="2200" dirty="0"/>
          </a:p>
        </p:txBody>
      </p:sp>
    </p:spTree>
    <p:extLst>
      <p:ext uri="{BB962C8B-B14F-4D97-AF65-F5344CB8AC3E}">
        <p14:creationId xmlns:p14="http://schemas.microsoft.com/office/powerpoint/2010/main" val="2501695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8638" y="235131"/>
            <a:ext cx="9236700" cy="653143"/>
          </a:xfrm>
        </p:spPr>
        <p:txBody>
          <a:bodyPr anchor="b">
            <a:normAutofit/>
          </a:bodyPr>
          <a:lstStyle/>
          <a:p>
            <a:r>
              <a:rPr lang="en-US" sz="4000" dirty="0"/>
              <a:t>Use of Funds </a:t>
            </a:r>
          </a:p>
        </p:txBody>
      </p:sp>
      <p:sp>
        <p:nvSpPr>
          <p:cNvPr id="3" name="Content Placeholder 2"/>
          <p:cNvSpPr>
            <a:spLocks noGrp="1"/>
          </p:cNvSpPr>
          <p:nvPr>
            <p:ph idx="1"/>
          </p:nvPr>
        </p:nvSpPr>
        <p:spPr>
          <a:xfrm>
            <a:off x="793660" y="1201784"/>
            <a:ext cx="10143668" cy="5269286"/>
          </a:xfrm>
        </p:spPr>
        <p:txBody>
          <a:bodyPr anchor="ctr">
            <a:noAutofit/>
          </a:bodyPr>
          <a:lstStyle/>
          <a:p>
            <a:r>
              <a:rPr lang="en-US" sz="2300" dirty="0"/>
              <a:t>Staff time and travel expenses related to administering and/or providing home visiting services;</a:t>
            </a:r>
          </a:p>
          <a:p>
            <a:r>
              <a:rPr lang="en-US" sz="2300" dirty="0"/>
              <a:t>Model costs;</a:t>
            </a:r>
          </a:p>
          <a:p>
            <a:r>
              <a:rPr lang="en-US" sz="2300" dirty="0"/>
              <a:t>Information technology hardware, software, and technical support related to administering, providing, and/or participating in home visiting services;</a:t>
            </a:r>
          </a:p>
          <a:p>
            <a:r>
              <a:rPr lang="en-US" sz="2300" dirty="0"/>
              <a:t>Marketing and outreach to facilitate access to home visiting services;</a:t>
            </a:r>
          </a:p>
          <a:p>
            <a:r>
              <a:rPr lang="en-US" sz="2300" dirty="0"/>
              <a:t>Professional development activities and trainings;</a:t>
            </a:r>
          </a:p>
          <a:p>
            <a:r>
              <a:rPr lang="en-US" sz="2300" dirty="0"/>
              <a:t>Continuous quality improvement activities;</a:t>
            </a:r>
          </a:p>
          <a:p>
            <a:r>
              <a:rPr lang="en-US" sz="2300" dirty="0"/>
              <a:t>Incentives that are reasonable and justifiable for participating families, including developmentally appropriate toys and/or books, safety or hygiene-related items, transportation assistance, grocery cards or gift cards to baby/child stores (excluding phone cards), specific basic family needs, etc.</a:t>
            </a:r>
          </a:p>
          <a:p>
            <a:r>
              <a:rPr lang="en-US" sz="2300" dirty="0"/>
              <a:t>Indirect costs necessary to the performance of the project, not to exceed 10% (15% if approved federal NICRA) of the total contract amount.</a:t>
            </a:r>
          </a:p>
        </p:txBody>
      </p:sp>
    </p:spTree>
    <p:extLst>
      <p:ext uri="{BB962C8B-B14F-4D97-AF65-F5344CB8AC3E}">
        <p14:creationId xmlns:p14="http://schemas.microsoft.com/office/powerpoint/2010/main" val="2944234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BBDCE-1186-702F-0E66-215CE8A58F48}"/>
              </a:ext>
            </a:extLst>
          </p:cNvPr>
          <p:cNvSpPr>
            <a:spLocks noGrp="1"/>
          </p:cNvSpPr>
          <p:nvPr>
            <p:ph type="title"/>
          </p:nvPr>
        </p:nvSpPr>
        <p:spPr>
          <a:xfrm>
            <a:off x="1043631" y="274321"/>
            <a:ext cx="9942716" cy="953588"/>
          </a:xfrm>
        </p:spPr>
        <p:txBody>
          <a:bodyPr anchor="ctr">
            <a:normAutofit/>
          </a:bodyPr>
          <a:lstStyle/>
          <a:p>
            <a:r>
              <a:rPr lang="en-US" sz="4000" dirty="0"/>
              <a:t>Award and Grant Requirements</a:t>
            </a:r>
          </a:p>
        </p:txBody>
      </p:sp>
      <p:sp>
        <p:nvSpPr>
          <p:cNvPr id="3" name="Content Placeholder 2">
            <a:extLst>
              <a:ext uri="{FF2B5EF4-FFF2-40B4-BE49-F238E27FC236}">
                <a16:creationId xmlns:a16="http://schemas.microsoft.com/office/drawing/2014/main" id="{E535106F-C8BB-C95E-6881-A45DD480EE1E}"/>
              </a:ext>
            </a:extLst>
          </p:cNvPr>
          <p:cNvSpPr>
            <a:spLocks noGrp="1"/>
          </p:cNvSpPr>
          <p:nvPr>
            <p:ph idx="1"/>
          </p:nvPr>
        </p:nvSpPr>
        <p:spPr>
          <a:xfrm>
            <a:off x="1043631" y="1227909"/>
            <a:ext cx="10255739" cy="4914271"/>
          </a:xfrm>
        </p:spPr>
        <p:txBody>
          <a:bodyPr anchor="ctr">
            <a:normAutofit/>
          </a:bodyPr>
          <a:lstStyle/>
          <a:p>
            <a:pPr marL="0" indent="0">
              <a:buNone/>
            </a:pPr>
            <a:endParaRPr lang="en-US" sz="2400" dirty="0"/>
          </a:p>
          <a:p>
            <a:r>
              <a:rPr lang="en-US" sz="2400" dirty="0"/>
              <a:t>Contracting and Payment – Invoices are due to CTF by the 15</a:t>
            </a:r>
            <a:r>
              <a:rPr lang="en-US" sz="2400" baseline="30000" dirty="0"/>
              <a:t>th</a:t>
            </a:r>
            <a:r>
              <a:rPr lang="en-US" sz="2400" dirty="0"/>
              <a:t> of the month following the month in which the expenses are incurred. Payment will be made in arrears within ninety days of CTF’s receipt of an invoice.  Payment is conditional upon CTF’s approval of an invoice and funds being available to CTF.</a:t>
            </a:r>
          </a:p>
          <a:p>
            <a:r>
              <a:rPr lang="en-US" sz="2400" dirty="0"/>
              <a:t>Flex Spending – Grantees can flex up to 10% of their total award between already approved line items/expenses. If additional flex or a new budget request is needed, a budget amendment can be issued through the last quarter of the funding year. </a:t>
            </a:r>
          </a:p>
          <a:p>
            <a:r>
              <a:rPr lang="en-US" sz="2400" dirty="0"/>
              <a:t>Payment – Grantees must be registered as a vendor with the State of Missouri through the </a:t>
            </a:r>
            <a:r>
              <a:rPr lang="en-US" sz="2400" dirty="0" err="1"/>
              <a:t>MissouriBUYS</a:t>
            </a:r>
            <a:r>
              <a:rPr lang="en-US" sz="2400" dirty="0"/>
              <a:t> eProcurement System. Additionally, all CTF grantees must participate in the E-Verify program, have no taxes due to the State of Missouri, and be in good standing with the federal government. </a:t>
            </a:r>
          </a:p>
          <a:p>
            <a:pPr marL="0" indent="0">
              <a:buNone/>
            </a:pPr>
            <a:endParaRPr lang="en-US" dirty="0"/>
          </a:p>
        </p:txBody>
      </p:sp>
    </p:spTree>
    <p:extLst>
      <p:ext uri="{BB962C8B-B14F-4D97-AF65-F5344CB8AC3E}">
        <p14:creationId xmlns:p14="http://schemas.microsoft.com/office/powerpoint/2010/main" val="787243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90E4CF-E889-5EE1-DD82-1ED2A09D0E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A71168-4A31-EFB2-69AF-C1AE57602F24}"/>
              </a:ext>
            </a:extLst>
          </p:cNvPr>
          <p:cNvSpPr>
            <a:spLocks noGrp="1"/>
          </p:cNvSpPr>
          <p:nvPr>
            <p:ph type="title"/>
          </p:nvPr>
        </p:nvSpPr>
        <p:spPr>
          <a:xfrm>
            <a:off x="1043631" y="274321"/>
            <a:ext cx="9942716" cy="953588"/>
          </a:xfrm>
        </p:spPr>
        <p:txBody>
          <a:bodyPr anchor="ctr">
            <a:normAutofit/>
          </a:bodyPr>
          <a:lstStyle/>
          <a:p>
            <a:r>
              <a:rPr lang="en-US" sz="4000" dirty="0"/>
              <a:t>Award and Grant Requirements</a:t>
            </a:r>
          </a:p>
        </p:txBody>
      </p:sp>
      <p:sp>
        <p:nvSpPr>
          <p:cNvPr id="3" name="Content Placeholder 2">
            <a:extLst>
              <a:ext uri="{FF2B5EF4-FFF2-40B4-BE49-F238E27FC236}">
                <a16:creationId xmlns:a16="http://schemas.microsoft.com/office/drawing/2014/main" id="{811F56F5-D1F9-9B83-4EF3-F80AD292859B}"/>
              </a:ext>
            </a:extLst>
          </p:cNvPr>
          <p:cNvSpPr>
            <a:spLocks noGrp="1"/>
          </p:cNvSpPr>
          <p:nvPr>
            <p:ph idx="1"/>
          </p:nvPr>
        </p:nvSpPr>
        <p:spPr>
          <a:xfrm>
            <a:off x="1043631" y="1227909"/>
            <a:ext cx="10255739" cy="5355770"/>
          </a:xfrm>
        </p:spPr>
        <p:txBody>
          <a:bodyPr anchor="ctr">
            <a:normAutofit fontScale="92500" lnSpcReduction="20000"/>
          </a:bodyPr>
          <a:lstStyle/>
          <a:p>
            <a:pPr marL="0" indent="0">
              <a:buNone/>
            </a:pPr>
            <a:endParaRPr lang="en-US" sz="2400" dirty="0"/>
          </a:p>
          <a:p>
            <a:endParaRPr lang="en-US" sz="2200" dirty="0"/>
          </a:p>
          <a:p>
            <a:r>
              <a:rPr lang="en-US" sz="2600" dirty="0"/>
              <a:t>The contractor must ensure that all employees and volunteers, having direct contact with children younger than eighteen years of age through their CTF-funded program complete required background checks. </a:t>
            </a:r>
          </a:p>
          <a:p>
            <a:pPr marL="0" indent="0">
              <a:buNone/>
            </a:pPr>
            <a:endParaRPr lang="en-US" sz="2600" dirty="0"/>
          </a:p>
          <a:p>
            <a:pPr marL="0" indent="0">
              <a:buNone/>
            </a:pPr>
            <a:r>
              <a:rPr lang="en-US" sz="2600" dirty="0"/>
              <a:t>Requirements Include: </a:t>
            </a:r>
          </a:p>
          <a:p>
            <a:pPr lvl="1">
              <a:buFont typeface="Wingdings" panose="05000000000000000000" pitchFamily="2" charset="2"/>
              <a:buChar char="§"/>
            </a:pPr>
            <a:r>
              <a:rPr lang="en-US" sz="2600" dirty="0"/>
              <a:t>Register with the Family Care Safety Registry (FCSR) and provide FCSR screening results to the employer. FCSR screenings must be completed annually after initial registration/screening;</a:t>
            </a:r>
          </a:p>
          <a:p>
            <a:pPr lvl="1">
              <a:buFont typeface="Wingdings" panose="05000000000000000000" pitchFamily="2" charset="2"/>
              <a:buChar char="§"/>
            </a:pPr>
            <a:r>
              <a:rPr lang="en-US" sz="2600" dirty="0"/>
              <a:t>Complete a state and national, fingerprint-based, criminal background check as part of the hiring process through the Missouri Volunteer and Employee Criminal History Services (MOVECHS) program;</a:t>
            </a:r>
          </a:p>
          <a:p>
            <a:pPr lvl="1">
              <a:buFont typeface="Wingdings" panose="05000000000000000000" pitchFamily="2" charset="2"/>
              <a:buChar char="§"/>
            </a:pPr>
            <a:r>
              <a:rPr lang="en-US" sz="2600" dirty="0"/>
              <a:t>Any personnel residing in another state and working in Missouri, or who has relocated to Missouri within the last five (5) years, must provide documentation of a criminal background screening from previous states in which they have worked or lived, to include a child abuse/neglect and criminal background screening check. </a:t>
            </a:r>
          </a:p>
          <a:p>
            <a:pPr marL="0" indent="0">
              <a:buNone/>
            </a:pPr>
            <a:endParaRPr lang="en-US" sz="2400" dirty="0"/>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2273097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2F00DE-4080-0614-5703-BE6197BB93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E57D96-1B55-E8C5-5368-C56E5D8A9D23}"/>
              </a:ext>
            </a:extLst>
          </p:cNvPr>
          <p:cNvSpPr>
            <a:spLocks noGrp="1"/>
          </p:cNvSpPr>
          <p:nvPr>
            <p:ph type="title"/>
          </p:nvPr>
        </p:nvSpPr>
        <p:spPr>
          <a:xfrm>
            <a:off x="1043631" y="274321"/>
            <a:ext cx="9942716" cy="953588"/>
          </a:xfrm>
        </p:spPr>
        <p:txBody>
          <a:bodyPr anchor="ctr">
            <a:normAutofit/>
          </a:bodyPr>
          <a:lstStyle/>
          <a:p>
            <a:r>
              <a:rPr lang="en-US" sz="4000" dirty="0"/>
              <a:t>Award and Grant Requirements</a:t>
            </a:r>
          </a:p>
        </p:txBody>
      </p:sp>
      <p:sp>
        <p:nvSpPr>
          <p:cNvPr id="3" name="Content Placeholder 2">
            <a:extLst>
              <a:ext uri="{FF2B5EF4-FFF2-40B4-BE49-F238E27FC236}">
                <a16:creationId xmlns:a16="http://schemas.microsoft.com/office/drawing/2014/main" id="{17287C5F-45D1-9A9A-71CF-C6BB31D1D7B1}"/>
              </a:ext>
            </a:extLst>
          </p:cNvPr>
          <p:cNvSpPr>
            <a:spLocks noGrp="1"/>
          </p:cNvSpPr>
          <p:nvPr>
            <p:ph idx="1"/>
          </p:nvPr>
        </p:nvSpPr>
        <p:spPr>
          <a:xfrm>
            <a:off x="1043631" y="1071155"/>
            <a:ext cx="10464746" cy="5786845"/>
          </a:xfrm>
        </p:spPr>
        <p:txBody>
          <a:bodyPr anchor="ctr">
            <a:normAutofit fontScale="92500" lnSpcReduction="20000"/>
          </a:bodyPr>
          <a:lstStyle/>
          <a:p>
            <a:pPr lvl="0"/>
            <a:endParaRPr lang="en-US" sz="2000" dirty="0"/>
          </a:p>
          <a:p>
            <a:pPr lvl="0"/>
            <a:endParaRPr lang="en-US" sz="2000" dirty="0"/>
          </a:p>
          <a:p>
            <a:pPr lvl="0"/>
            <a:endParaRPr lang="en-US" sz="2000" dirty="0"/>
          </a:p>
          <a:p>
            <a:pPr lvl="0"/>
            <a:r>
              <a:rPr lang="en-US" sz="2600" dirty="0"/>
              <a:t>Contractor will maintain fiscal and programmatic documentation related to their performance.</a:t>
            </a:r>
          </a:p>
          <a:p>
            <a:pPr lvl="1"/>
            <a:r>
              <a:rPr lang="en-US" sz="2600" dirty="0"/>
              <a:t>Fiscal documentation will include proof of expense and proof of Contractor’s payment for all billings submitted to CTF.</a:t>
            </a:r>
          </a:p>
          <a:p>
            <a:pPr lvl="1"/>
            <a:r>
              <a:rPr lang="en-US" sz="2600" dirty="0"/>
              <a:t>Programmatic documentation will include evidence of goods and/or services rendered and all data necessary to fulfill the reporting and monitoring requirements.</a:t>
            </a:r>
          </a:p>
          <a:p>
            <a:r>
              <a:rPr lang="en-US" sz="2600" dirty="0"/>
              <a:t>Contractor will, upon the request of CTF, allow authorized representatives of CTF and the State Auditor's office access to all records related to the project. CTF will maintain the right to audit said records for a period of five years from the termination date.</a:t>
            </a:r>
          </a:p>
          <a:p>
            <a:r>
              <a:rPr lang="en-US" sz="2600" dirty="0"/>
              <a:t>The privacy of participants in programs funded by CTF will be protected with intentionality and as required by federal and state law, including the Health Insurance Portability and Accountability Act of 1996 (HIPAA). The Contractor will comply with the CTF Privacy Policy.</a:t>
            </a:r>
          </a:p>
          <a:p>
            <a:endParaRPr lang="en-US" sz="2000" dirty="0"/>
          </a:p>
          <a:p>
            <a:pPr marL="0" indent="0">
              <a:buNone/>
            </a:pPr>
            <a:endParaRPr lang="en-US" sz="20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4246605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8A8E5-D824-2E7A-9FE0-5D6EBA51E61C}"/>
              </a:ext>
            </a:extLst>
          </p:cNvPr>
          <p:cNvSpPr>
            <a:spLocks noGrp="1"/>
          </p:cNvSpPr>
          <p:nvPr>
            <p:ph type="title"/>
          </p:nvPr>
        </p:nvSpPr>
        <p:spPr>
          <a:xfrm>
            <a:off x="1043631" y="371061"/>
            <a:ext cx="9942716" cy="1457739"/>
          </a:xfrm>
        </p:spPr>
        <p:txBody>
          <a:bodyPr anchor="ctr">
            <a:normAutofit/>
          </a:bodyPr>
          <a:lstStyle/>
          <a:p>
            <a:r>
              <a:rPr lang="en-US" sz="4000" dirty="0"/>
              <a:t>Award and Grant Requirements – Data Collection</a:t>
            </a:r>
          </a:p>
        </p:txBody>
      </p:sp>
      <p:sp>
        <p:nvSpPr>
          <p:cNvPr id="3" name="Content Placeholder 2">
            <a:extLst>
              <a:ext uri="{FF2B5EF4-FFF2-40B4-BE49-F238E27FC236}">
                <a16:creationId xmlns:a16="http://schemas.microsoft.com/office/drawing/2014/main" id="{5DC71899-BA1B-9A86-D10B-A3DDD3615AEA}"/>
              </a:ext>
            </a:extLst>
          </p:cNvPr>
          <p:cNvSpPr>
            <a:spLocks noGrp="1"/>
          </p:cNvSpPr>
          <p:nvPr>
            <p:ph idx="1"/>
          </p:nvPr>
        </p:nvSpPr>
        <p:spPr>
          <a:xfrm>
            <a:off x="1042235" y="1658983"/>
            <a:ext cx="9942715" cy="4827955"/>
          </a:xfrm>
        </p:spPr>
        <p:txBody>
          <a:bodyPr anchor="ctr">
            <a:normAutofit/>
          </a:bodyPr>
          <a:lstStyle/>
          <a:p>
            <a:r>
              <a:rPr lang="en-US" sz="2600" dirty="0"/>
              <a:t>Collect, enter, and report on CTF core data collection, including MIECHV performance measures, demographics and forms as required by CTF;</a:t>
            </a:r>
          </a:p>
          <a:p>
            <a:r>
              <a:rPr lang="en-US" sz="2600" dirty="0"/>
              <a:t>As part of grant requirements, the contractor must utilize a CTF-approved </a:t>
            </a:r>
            <a:r>
              <a:rPr lang="en-US" sz="2600" dirty="0" err="1"/>
              <a:t>REDCap</a:t>
            </a:r>
            <a:r>
              <a:rPr lang="en-US" sz="2600" dirty="0"/>
              <a:t> project for aligned data collection; </a:t>
            </a:r>
          </a:p>
          <a:p>
            <a:r>
              <a:rPr lang="en-US" sz="2600" dirty="0"/>
              <a:t>Comply with the CTF </a:t>
            </a:r>
            <a:r>
              <a:rPr lang="en-US" sz="2600" dirty="0" err="1"/>
              <a:t>REDCap</a:t>
            </a:r>
            <a:r>
              <a:rPr lang="en-US" sz="2600" dirty="0"/>
              <a:t> Database Policy Usage Guidelines;</a:t>
            </a:r>
          </a:p>
          <a:p>
            <a:r>
              <a:rPr lang="en-US" sz="2600" dirty="0"/>
              <a:t>Participate fully in the MIECHV three-tiered continuous quality improvement (CQI) process, including Level 1 (Local team meeting), Level 2 (inter-agency) and Level 3 (state level), including review of data quality reporting.</a:t>
            </a:r>
          </a:p>
        </p:txBody>
      </p:sp>
    </p:spTree>
    <p:extLst>
      <p:ext uri="{BB962C8B-B14F-4D97-AF65-F5344CB8AC3E}">
        <p14:creationId xmlns:p14="http://schemas.microsoft.com/office/powerpoint/2010/main" val="3884421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BAE80-F180-24C3-52A0-A91B35D605A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7984EB4-0F7B-40A4-0960-5EB9DC963B48}"/>
              </a:ext>
            </a:extLst>
          </p:cNvPr>
          <p:cNvSpPr txBox="1"/>
          <p:nvPr/>
        </p:nvSpPr>
        <p:spPr>
          <a:xfrm>
            <a:off x="113609" y="237901"/>
            <a:ext cx="5122533" cy="3693319"/>
          </a:xfrm>
          <a:prstGeom prst="rect">
            <a:avLst/>
          </a:prstGeom>
          <a:noFill/>
        </p:spPr>
        <p:txBody>
          <a:bodyPr wrap="square">
            <a:spAutoFit/>
          </a:bodyPr>
          <a:lstStyle/>
          <a:p>
            <a:r>
              <a:rPr lang="en-US" b="1" dirty="0"/>
              <a:t>MIECHV Performance Measures </a:t>
            </a:r>
            <a:r>
              <a:rPr lang="en-US" dirty="0"/>
              <a:t>are considered a </a:t>
            </a:r>
            <a:r>
              <a:rPr lang="en-US" u="sng" dirty="0"/>
              <a:t>leading standard</a:t>
            </a:r>
            <a:r>
              <a:rPr lang="en-US" dirty="0"/>
              <a:t> in evidence-based, voluntary home visiting used for evaluating the </a:t>
            </a:r>
            <a:r>
              <a:rPr lang="en-US" b="1" dirty="0"/>
              <a:t>impact </a:t>
            </a:r>
            <a:r>
              <a:rPr lang="en-US" dirty="0"/>
              <a:t>of HV programs on families. These measures are part of a broader, evidence-based approach. </a:t>
            </a:r>
          </a:p>
          <a:p>
            <a:endParaRPr lang="en-US" b="1" dirty="0"/>
          </a:p>
          <a:p>
            <a:r>
              <a:rPr lang="en-US" b="1" dirty="0"/>
              <a:t>MIECHV Performance Measures </a:t>
            </a:r>
            <a:r>
              <a:rPr lang="en-US" dirty="0"/>
              <a:t>allow programs and funders to focus on </a:t>
            </a:r>
            <a:r>
              <a:rPr lang="en-US" i="1" dirty="0"/>
              <a:t>Data Driven Improvement </a:t>
            </a:r>
            <a:r>
              <a:rPr lang="en-US" dirty="0"/>
              <a:t>and use the measures in commonality or shared across various funding sources with the aim to simplify, standardize, and strengthen the evaluation of program effectiveness across different grantees.</a:t>
            </a:r>
          </a:p>
          <a:p>
            <a:endParaRPr lang="en-US" dirty="0"/>
          </a:p>
        </p:txBody>
      </p:sp>
      <p:pic>
        <p:nvPicPr>
          <p:cNvPr id="4" name="Picture 3">
            <a:extLst>
              <a:ext uri="{FF2B5EF4-FFF2-40B4-BE49-F238E27FC236}">
                <a16:creationId xmlns:a16="http://schemas.microsoft.com/office/drawing/2014/main" id="{B3280845-F3AC-C6D3-53DC-73B173D332D7}"/>
              </a:ext>
            </a:extLst>
          </p:cNvPr>
          <p:cNvPicPr>
            <a:picLocks noChangeAspect="1"/>
          </p:cNvPicPr>
          <p:nvPr/>
        </p:nvPicPr>
        <p:blipFill>
          <a:blip r:embed="rId3"/>
          <a:srcRect l="8383" r="4822"/>
          <a:stretch/>
        </p:blipFill>
        <p:spPr>
          <a:xfrm>
            <a:off x="5236142" y="972242"/>
            <a:ext cx="6955858" cy="4405375"/>
          </a:xfrm>
          <a:prstGeom prst="rect">
            <a:avLst/>
          </a:prstGeom>
        </p:spPr>
      </p:pic>
      <p:sp>
        <p:nvSpPr>
          <p:cNvPr id="8" name="TextBox 7">
            <a:extLst>
              <a:ext uri="{FF2B5EF4-FFF2-40B4-BE49-F238E27FC236}">
                <a16:creationId xmlns:a16="http://schemas.microsoft.com/office/drawing/2014/main" id="{DAC6648C-B7E5-62C5-CA7F-E5AD46905C72}"/>
              </a:ext>
            </a:extLst>
          </p:cNvPr>
          <p:cNvSpPr txBox="1"/>
          <p:nvPr/>
        </p:nvSpPr>
        <p:spPr>
          <a:xfrm>
            <a:off x="113609" y="3931220"/>
            <a:ext cx="5122533" cy="2031325"/>
          </a:xfrm>
          <a:prstGeom prst="rect">
            <a:avLst/>
          </a:prstGeom>
          <a:noFill/>
        </p:spPr>
        <p:txBody>
          <a:bodyPr wrap="square">
            <a:spAutoFit/>
          </a:bodyPr>
          <a:lstStyle/>
          <a:p>
            <a:r>
              <a:rPr lang="en-US" b="1" dirty="0"/>
              <a:t>19 Performance Measures are collected across </a:t>
            </a:r>
          </a:p>
          <a:p>
            <a:r>
              <a:rPr lang="en-US" b="1" dirty="0"/>
              <a:t>6 Benchmark Areas</a:t>
            </a:r>
            <a:r>
              <a:rPr lang="en-US" dirty="0"/>
              <a:t>:</a:t>
            </a:r>
          </a:p>
          <a:p>
            <a:r>
              <a:rPr lang="en-US" i="1" dirty="0"/>
              <a:t>Performance indicators</a:t>
            </a:r>
            <a:r>
              <a:rPr lang="en-US" dirty="0"/>
              <a:t>: proximal (closer or near) to the home visiting intervention or more direct effects.</a:t>
            </a:r>
          </a:p>
          <a:p>
            <a:r>
              <a:rPr lang="en-US" i="1" dirty="0"/>
              <a:t>Systems outcome measures</a:t>
            </a:r>
            <a:r>
              <a:rPr lang="en-US" dirty="0"/>
              <a:t>: distal (far or upstream) to the home visiting intervention and are long-term effects. </a:t>
            </a:r>
          </a:p>
        </p:txBody>
      </p:sp>
    </p:spTree>
    <p:extLst>
      <p:ext uri="{BB962C8B-B14F-4D97-AF65-F5344CB8AC3E}">
        <p14:creationId xmlns:p14="http://schemas.microsoft.com/office/powerpoint/2010/main" val="237937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87343-ECAF-029B-4D80-23C461A3DB20}"/>
              </a:ext>
            </a:extLst>
          </p:cNvPr>
          <p:cNvSpPr>
            <a:spLocks noGrp="1"/>
          </p:cNvSpPr>
          <p:nvPr>
            <p:ph type="title"/>
          </p:nvPr>
        </p:nvSpPr>
        <p:spPr>
          <a:xfrm>
            <a:off x="1045028" y="372692"/>
            <a:ext cx="9942716" cy="873012"/>
          </a:xfrm>
        </p:spPr>
        <p:txBody>
          <a:bodyPr anchor="ctr">
            <a:normAutofit/>
          </a:bodyPr>
          <a:lstStyle/>
          <a:p>
            <a:r>
              <a:rPr lang="en-US" sz="4000" dirty="0"/>
              <a:t>MIECHV Performance Measures </a:t>
            </a:r>
          </a:p>
        </p:txBody>
      </p:sp>
      <p:sp>
        <p:nvSpPr>
          <p:cNvPr id="5" name="Content Placeholder 4">
            <a:extLst>
              <a:ext uri="{FF2B5EF4-FFF2-40B4-BE49-F238E27FC236}">
                <a16:creationId xmlns:a16="http://schemas.microsoft.com/office/drawing/2014/main" id="{776E764A-6752-677E-C514-4ECF966F192F}"/>
              </a:ext>
            </a:extLst>
          </p:cNvPr>
          <p:cNvSpPr>
            <a:spLocks noGrp="1"/>
          </p:cNvSpPr>
          <p:nvPr>
            <p:ph idx="1"/>
          </p:nvPr>
        </p:nvSpPr>
        <p:spPr>
          <a:xfrm>
            <a:off x="569843" y="1245705"/>
            <a:ext cx="10880035" cy="5239604"/>
          </a:xfrm>
        </p:spPr>
        <p:txBody>
          <a:bodyPr anchor="ctr">
            <a:normAutofit fontScale="92500"/>
          </a:bodyPr>
          <a:lstStyle/>
          <a:p>
            <a:pPr marL="0" indent="0">
              <a:buNone/>
            </a:pPr>
            <a:r>
              <a:rPr lang="en-US" sz="2400" dirty="0"/>
              <a:t>1.) Preterm Birth			10.) Parent-Child Interaction </a:t>
            </a:r>
          </a:p>
          <a:p>
            <a:pPr marL="0" indent="0">
              <a:buNone/>
            </a:pPr>
            <a:r>
              <a:rPr lang="en-US" sz="2400" dirty="0"/>
              <a:t>2.) Breastfeeding			11.) Early Language and Literacy Activities</a:t>
            </a:r>
          </a:p>
          <a:p>
            <a:pPr marL="0" indent="0">
              <a:buNone/>
            </a:pPr>
            <a:r>
              <a:rPr lang="en-US" sz="2400" dirty="0"/>
              <a:t>3.) Depression Screening 		12.) Developmental Screening </a:t>
            </a:r>
          </a:p>
          <a:p>
            <a:pPr marL="0" indent="0">
              <a:buNone/>
            </a:pPr>
            <a:r>
              <a:rPr lang="en-US" sz="2400" dirty="0"/>
              <a:t>4.) Well Child Visit			13.) Behavioral Concern Inquires </a:t>
            </a:r>
          </a:p>
          <a:p>
            <a:pPr marL="0" indent="0">
              <a:buNone/>
            </a:pPr>
            <a:r>
              <a:rPr lang="en-US" sz="2400" dirty="0"/>
              <a:t>5.) Postpartum Care			14.) Intimate Partner Violence Screening </a:t>
            </a:r>
          </a:p>
          <a:p>
            <a:pPr marL="0" indent="0">
              <a:buNone/>
            </a:pPr>
            <a:r>
              <a:rPr lang="en-US" sz="2400" dirty="0"/>
              <a:t>6.) Tobacco Cessation Referrals 		15.) Primary Caregiver Education </a:t>
            </a:r>
          </a:p>
          <a:p>
            <a:pPr marL="0" indent="0">
              <a:buNone/>
            </a:pPr>
            <a:r>
              <a:rPr lang="en-US" sz="2400" dirty="0"/>
              <a:t>7.) Safe Sleep				16.) Continuity of Insurance Coverage </a:t>
            </a:r>
          </a:p>
          <a:p>
            <a:pPr marL="0" indent="0">
              <a:buNone/>
            </a:pPr>
            <a:r>
              <a:rPr lang="en-US" sz="2400" dirty="0"/>
              <a:t>8.) Child Injury 				17.) Completed Depression Referrals 	</a:t>
            </a:r>
          </a:p>
          <a:p>
            <a:pPr marL="0" indent="0">
              <a:buNone/>
            </a:pPr>
            <a:r>
              <a:rPr lang="en-US" sz="2400" dirty="0"/>
              <a:t>9.) Child Maltreatment 			18.) Completed Developmental Referrals</a:t>
            </a:r>
          </a:p>
          <a:p>
            <a:pPr marL="0" indent="0">
              <a:buNone/>
            </a:pPr>
            <a:r>
              <a:rPr lang="en-US" sz="2400" dirty="0"/>
              <a:t>10.) Parent-Child Interaction 		19.) Intimate Partner Violence Referrals</a:t>
            </a:r>
          </a:p>
          <a:p>
            <a:pPr marL="0" indent="0">
              <a:buNone/>
            </a:pPr>
            <a:r>
              <a:rPr lang="en-US" sz="2400" dirty="0"/>
              <a:t>Optional Measure 1 – Substance Use Screening </a:t>
            </a:r>
          </a:p>
          <a:p>
            <a:pPr marL="0" indent="0">
              <a:buNone/>
            </a:pPr>
            <a:r>
              <a:rPr lang="en-US" sz="2400" dirty="0"/>
              <a:t>Optional Measure 2 – Completed Substance Use Referrals </a:t>
            </a:r>
          </a:p>
        </p:txBody>
      </p:sp>
    </p:spTree>
    <p:extLst>
      <p:ext uri="{BB962C8B-B14F-4D97-AF65-F5344CB8AC3E}">
        <p14:creationId xmlns:p14="http://schemas.microsoft.com/office/powerpoint/2010/main" val="2463602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3120" y="212036"/>
            <a:ext cx="10285935" cy="710883"/>
          </a:xfrm>
        </p:spPr>
        <p:txBody>
          <a:bodyPr anchor="b">
            <a:normAutofit/>
          </a:bodyPr>
          <a:lstStyle/>
          <a:p>
            <a:r>
              <a:rPr lang="en-US" sz="4000" dirty="0"/>
              <a:t>Application Process</a:t>
            </a:r>
          </a:p>
        </p:txBody>
      </p:sp>
      <p:sp>
        <p:nvSpPr>
          <p:cNvPr id="3" name="Content Placeholder 2"/>
          <p:cNvSpPr>
            <a:spLocks noGrp="1"/>
          </p:cNvSpPr>
          <p:nvPr>
            <p:ph idx="1"/>
          </p:nvPr>
        </p:nvSpPr>
        <p:spPr>
          <a:xfrm>
            <a:off x="1289304" y="2902913"/>
            <a:ext cx="9849751" cy="3032168"/>
          </a:xfrm>
        </p:spPr>
        <p:txBody>
          <a:bodyPr anchor="ctr">
            <a:normAutofit/>
          </a:bodyPr>
          <a:lstStyle/>
          <a:p>
            <a:pPr lvl="2"/>
            <a:endParaRPr lang="en-US"/>
          </a:p>
          <a:p>
            <a:pPr lvl="2"/>
            <a:endParaRPr lang="en-US"/>
          </a:p>
        </p:txBody>
      </p:sp>
      <p:sp>
        <p:nvSpPr>
          <p:cNvPr id="5" name="TextBox 4">
            <a:extLst>
              <a:ext uri="{FF2B5EF4-FFF2-40B4-BE49-F238E27FC236}">
                <a16:creationId xmlns:a16="http://schemas.microsoft.com/office/drawing/2014/main" id="{71EB60B9-F599-BA97-0082-0FA42542A0C4}"/>
              </a:ext>
            </a:extLst>
          </p:cNvPr>
          <p:cNvSpPr txBox="1"/>
          <p:nvPr/>
        </p:nvSpPr>
        <p:spPr>
          <a:xfrm>
            <a:off x="853120" y="1113184"/>
            <a:ext cx="10368617" cy="4985980"/>
          </a:xfrm>
          <a:prstGeom prst="rect">
            <a:avLst/>
          </a:prstGeom>
          <a:noFill/>
        </p:spPr>
        <p:txBody>
          <a:bodyPr wrap="square">
            <a:spAutoFit/>
          </a:bodyPr>
          <a:lstStyle/>
          <a:p>
            <a:r>
              <a:rPr lang="en-US" sz="2000" b="1" dirty="0">
                <a:latin typeface="Calibri" panose="020F0502020204030204" pitchFamily="34" charset="0"/>
                <a:ea typeface="Calibri" panose="020F0502020204030204" pitchFamily="34" charset="0"/>
              </a:rPr>
              <a:t>S</a:t>
            </a:r>
            <a:r>
              <a:rPr lang="en-US" sz="2000" b="1" dirty="0">
                <a:effectLst/>
                <a:latin typeface="Calibri" panose="020F0502020204030204" pitchFamily="34" charset="0"/>
                <a:ea typeface="Calibri" panose="020F0502020204030204" pitchFamily="34" charset="0"/>
              </a:rPr>
              <a:t>ubmission deadline by the end of the day on May 31, 2026. </a:t>
            </a:r>
            <a:r>
              <a:rPr lang="en-US" sz="2000" dirty="0">
                <a:effectLst/>
                <a:latin typeface="Calibri" panose="020F0502020204030204" pitchFamily="34" charset="0"/>
                <a:ea typeface="Calibri" panose="020F0502020204030204" pitchFamily="34" charset="0"/>
              </a:rPr>
              <a:t>Applications submitted after the deadline will not be considered. </a:t>
            </a:r>
            <a:r>
              <a:rPr lang="en-US" sz="2000" dirty="0">
                <a:effectLst/>
                <a:latin typeface="Calibri" panose="020F0502020204030204" pitchFamily="34" charset="0"/>
                <a:ea typeface="Times New Roman" panose="02020603050405020304" pitchFamily="18" charset="0"/>
              </a:rPr>
              <a:t>To </a:t>
            </a:r>
            <a:r>
              <a:rPr lang="en-US" sz="2000" dirty="0">
                <a:effectLst/>
                <a:latin typeface="Calibri" panose="020F0502020204030204" pitchFamily="34" charset="0"/>
                <a:ea typeface="Calibri" panose="020F0502020204030204" pitchFamily="34" charset="0"/>
              </a:rPr>
              <a:t>successfully apply, the following components must be completed and emailed to </a:t>
            </a:r>
            <a:r>
              <a:rPr lang="en-US" sz="2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elizabeth.tietsort@oa.mo.gov</a:t>
            </a:r>
            <a:r>
              <a:rPr lang="en-US" sz="2000" dirty="0">
                <a:effectLst/>
                <a:latin typeface="Calibri" panose="020F0502020204030204" pitchFamily="34" charset="0"/>
                <a:ea typeface="Calibri" panose="020F0502020204030204" pitchFamily="34" charset="0"/>
              </a:rPr>
              <a:t> before the deadline. </a:t>
            </a:r>
          </a:p>
          <a:p>
            <a:pPr marL="285750" lvl="0" indent="-285750">
              <a:buFont typeface="Arial" panose="020B0604020202020204" pitchFamily="34" charset="0"/>
              <a:buChar char="•"/>
            </a:pPr>
            <a:r>
              <a:rPr lang="en-US" sz="2000" dirty="0"/>
              <a:t>Completed CTF application and application certification;</a:t>
            </a:r>
          </a:p>
          <a:p>
            <a:pPr marL="285750" lvl="0" indent="-285750">
              <a:buFont typeface="Arial" panose="020B0604020202020204" pitchFamily="34" charset="0"/>
              <a:buChar char="•"/>
            </a:pPr>
            <a:r>
              <a:rPr lang="en-US" sz="2000" dirty="0"/>
              <a:t>Documentation verifying program’s current accreditation, registration and/or affiliation with the home visiting model of choice </a:t>
            </a:r>
            <a:r>
              <a:rPr lang="en-US" sz="2000" i="1" dirty="0"/>
              <a:t>(i.e., model accreditation letter or certificate, letter of support, training certificates, etc.);</a:t>
            </a:r>
            <a:endParaRPr lang="en-US" sz="2000" dirty="0"/>
          </a:p>
          <a:p>
            <a:pPr marL="285750" lvl="0" indent="-285750">
              <a:buFont typeface="Arial" panose="020B0604020202020204" pitchFamily="34" charset="0"/>
              <a:buChar char="•"/>
            </a:pPr>
            <a:r>
              <a:rPr lang="en-US" sz="2000" dirty="0"/>
              <a:t>Detailed Program Budget for Year 1; </a:t>
            </a:r>
          </a:p>
          <a:p>
            <a:pPr marL="285750" lvl="0" indent="-285750">
              <a:buFont typeface="Arial" panose="020B0604020202020204" pitchFamily="34" charset="0"/>
              <a:buChar char="•"/>
            </a:pPr>
            <a:r>
              <a:rPr lang="en-US" sz="2000" dirty="0"/>
              <a:t>Applicant Agency’s Operating Budget for the current year, including income and expenses;</a:t>
            </a:r>
          </a:p>
          <a:p>
            <a:pPr marL="285750" lvl="0" indent="-285750">
              <a:buFont typeface="Arial" panose="020B0604020202020204" pitchFamily="34" charset="0"/>
              <a:buChar char="•"/>
            </a:pPr>
            <a:r>
              <a:rPr lang="en-US" sz="2000" dirty="0"/>
              <a:t>Provide proof of active nonprofit status </a:t>
            </a:r>
            <a:r>
              <a:rPr lang="en-US" sz="2000" i="1" dirty="0"/>
              <a:t>(e.g., IRS determination letter)</a:t>
            </a:r>
            <a:r>
              <a:rPr lang="en-US" sz="2000" dirty="0"/>
              <a:t> or documentation of being a qualified governmental entity;</a:t>
            </a:r>
          </a:p>
          <a:p>
            <a:pPr marL="285750" lvl="0" indent="-285750">
              <a:buFont typeface="Arial" panose="020B0604020202020204" pitchFamily="34" charset="0"/>
              <a:buChar char="•"/>
            </a:pPr>
            <a:r>
              <a:rPr lang="en-US" sz="2000" dirty="0"/>
              <a:t>IRS Form 990, if applicable;</a:t>
            </a:r>
          </a:p>
          <a:p>
            <a:pPr marL="285750" lvl="0" indent="-285750">
              <a:buFont typeface="Arial" panose="020B0604020202020204" pitchFamily="34" charset="0"/>
              <a:buChar char="•"/>
            </a:pPr>
            <a:r>
              <a:rPr lang="en-US" sz="2000" dirty="0"/>
              <a:t>Agency’s most recent financial audit summary report;</a:t>
            </a:r>
          </a:p>
          <a:p>
            <a:pPr marL="285750" lvl="0" indent="-285750">
              <a:buFont typeface="Arial" panose="020B0604020202020204" pitchFamily="34" charset="0"/>
              <a:buChar char="•"/>
            </a:pPr>
            <a:r>
              <a:rPr lang="en-US" sz="2000" dirty="0"/>
              <a:t>A high-level organizational chart of leadership and staff pertaining to the project; and,</a:t>
            </a:r>
          </a:p>
          <a:p>
            <a:pPr marL="285750" lvl="0" indent="-285750">
              <a:buFont typeface="Arial" panose="020B0604020202020204" pitchFamily="34" charset="0"/>
              <a:buChar char="•"/>
            </a:pPr>
            <a:r>
              <a:rPr lang="en-US" sz="2000" dirty="0"/>
              <a:t>Agency’s current list of Board of Directors and their affiliations.</a:t>
            </a:r>
          </a:p>
          <a:p>
            <a:endParaRPr lang="en-US"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57723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D828-875A-6F50-1776-A15958C5EC5A}"/>
              </a:ext>
            </a:extLst>
          </p:cNvPr>
          <p:cNvSpPr>
            <a:spLocks noGrp="1"/>
          </p:cNvSpPr>
          <p:nvPr>
            <p:ph type="title"/>
          </p:nvPr>
        </p:nvSpPr>
        <p:spPr>
          <a:xfrm>
            <a:off x="1282963" y="449725"/>
            <a:ext cx="9849751" cy="809232"/>
          </a:xfrm>
        </p:spPr>
        <p:txBody>
          <a:bodyPr anchor="b">
            <a:normAutofit/>
          </a:bodyPr>
          <a:lstStyle/>
          <a:p>
            <a:r>
              <a:rPr lang="en-US" dirty="0"/>
              <a:t>What is MIECHV? </a:t>
            </a:r>
          </a:p>
        </p:txBody>
      </p:sp>
      <p:sp>
        <p:nvSpPr>
          <p:cNvPr id="3" name="Content Placeholder 2">
            <a:extLst>
              <a:ext uri="{FF2B5EF4-FFF2-40B4-BE49-F238E27FC236}">
                <a16:creationId xmlns:a16="http://schemas.microsoft.com/office/drawing/2014/main" id="{DF20BE40-1F38-F765-D4F6-9B383849A4D3}"/>
              </a:ext>
            </a:extLst>
          </p:cNvPr>
          <p:cNvSpPr>
            <a:spLocks noGrp="1"/>
          </p:cNvSpPr>
          <p:nvPr>
            <p:ph idx="1"/>
          </p:nvPr>
        </p:nvSpPr>
        <p:spPr>
          <a:xfrm>
            <a:off x="1289304" y="1537252"/>
            <a:ext cx="9849751" cy="4397828"/>
          </a:xfrm>
        </p:spPr>
        <p:txBody>
          <a:bodyPr anchor="ctr">
            <a:normAutofit/>
          </a:bodyPr>
          <a:lstStyle/>
          <a:p>
            <a:r>
              <a:rPr lang="en-US" sz="2600" dirty="0"/>
              <a:t>Maternal Infant Early Childhood Home Visiting (MIECHV)</a:t>
            </a:r>
          </a:p>
          <a:p>
            <a:r>
              <a:rPr lang="en-US" sz="2600" dirty="0"/>
              <a:t>Authorized by the Affordable Care Act (2010), it is administered by the </a:t>
            </a:r>
            <a:r>
              <a:rPr lang="en-US" sz="2600" dirty="0">
                <a:hlinkClick r:id="rId3"/>
              </a:rPr>
              <a:t>Health Resources and Services Administration (HRSA)</a:t>
            </a:r>
            <a:r>
              <a:rPr lang="en-US" sz="2600" dirty="0"/>
              <a:t> in partnership with the Administration for Children and Families (ACF)</a:t>
            </a:r>
          </a:p>
          <a:p>
            <a:r>
              <a:rPr lang="en-US" sz="2600" dirty="0"/>
              <a:t>The program helps pregnant women and parents of young children achieve positive health outcomes, improve child development, and strengthen family economic self-sufficiency. </a:t>
            </a:r>
          </a:p>
          <a:p>
            <a:r>
              <a:rPr lang="en-US" sz="2600" dirty="0"/>
              <a:t>CTF is the state intermediary of the funds</a:t>
            </a:r>
          </a:p>
          <a:p>
            <a:pPr marL="0" indent="0">
              <a:buNone/>
            </a:pPr>
            <a:endParaRPr lang="en-US" sz="2000" dirty="0"/>
          </a:p>
        </p:txBody>
      </p:sp>
    </p:spTree>
    <p:extLst>
      <p:ext uri="{BB962C8B-B14F-4D97-AF65-F5344CB8AC3E}">
        <p14:creationId xmlns:p14="http://schemas.microsoft.com/office/powerpoint/2010/main" val="4144519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4A827-56B2-45A6-87C0-33C0B57430EE}"/>
              </a:ext>
            </a:extLst>
          </p:cNvPr>
          <p:cNvSpPr>
            <a:spLocks noGrp="1"/>
          </p:cNvSpPr>
          <p:nvPr>
            <p:ph type="title"/>
          </p:nvPr>
        </p:nvSpPr>
        <p:spPr>
          <a:xfrm>
            <a:off x="808638" y="386930"/>
            <a:ext cx="9236700" cy="1188950"/>
          </a:xfrm>
        </p:spPr>
        <p:txBody>
          <a:bodyPr anchor="b">
            <a:normAutofit/>
          </a:bodyPr>
          <a:lstStyle/>
          <a:p>
            <a:r>
              <a:rPr lang="en-US" sz="4000" dirty="0"/>
              <a:t>Award Notifications 	</a:t>
            </a:r>
          </a:p>
        </p:txBody>
      </p:sp>
      <p:sp>
        <p:nvSpPr>
          <p:cNvPr id="3" name="Content Placeholder 2">
            <a:extLst>
              <a:ext uri="{FF2B5EF4-FFF2-40B4-BE49-F238E27FC236}">
                <a16:creationId xmlns:a16="http://schemas.microsoft.com/office/drawing/2014/main" id="{AB9F7E64-0DEE-8E88-39D5-27860BCCB403}"/>
              </a:ext>
            </a:extLst>
          </p:cNvPr>
          <p:cNvSpPr>
            <a:spLocks noGrp="1"/>
          </p:cNvSpPr>
          <p:nvPr>
            <p:ph idx="1"/>
          </p:nvPr>
        </p:nvSpPr>
        <p:spPr>
          <a:xfrm>
            <a:off x="793660" y="1987827"/>
            <a:ext cx="10143668" cy="4047214"/>
          </a:xfrm>
        </p:spPr>
        <p:txBody>
          <a:bodyPr anchor="ctr">
            <a:normAutofit/>
          </a:bodyPr>
          <a:lstStyle/>
          <a:p>
            <a:r>
              <a:rPr lang="en-US" sz="2600" dirty="0"/>
              <a:t>Soft notifications will begin week of August 10, 2026;</a:t>
            </a:r>
          </a:p>
          <a:p>
            <a:r>
              <a:rPr lang="en-US" sz="2600" dirty="0"/>
              <a:t>Official CTF board approval will occur in September 2026;</a:t>
            </a:r>
          </a:p>
          <a:p>
            <a:r>
              <a:rPr lang="en-US" sz="2600" dirty="0"/>
              <a:t>Following board approval, awardees will be notified of official approval;</a:t>
            </a:r>
          </a:p>
          <a:p>
            <a:r>
              <a:rPr lang="en-US" sz="2600" dirty="0"/>
              <a:t>Official contract will begin September 30, 2026.</a:t>
            </a:r>
          </a:p>
        </p:txBody>
      </p:sp>
    </p:spTree>
    <p:extLst>
      <p:ext uri="{BB962C8B-B14F-4D97-AF65-F5344CB8AC3E}">
        <p14:creationId xmlns:p14="http://schemas.microsoft.com/office/powerpoint/2010/main" val="1947537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p>
            <a:r>
              <a:rPr lang="en-US" sz="4000" dirty="0"/>
              <a:t>Contact </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1115568" y="2481943"/>
            <a:ext cx="10168128" cy="3695020"/>
          </a:xfrm>
        </p:spPr>
        <p:txBody>
          <a:bodyPr>
            <a:normAutofit/>
          </a:bodyPr>
          <a:lstStyle/>
          <a:p>
            <a:r>
              <a:rPr lang="en-US" sz="2400" dirty="0"/>
              <a:t>Liz Tietsort </a:t>
            </a:r>
          </a:p>
          <a:p>
            <a:pPr marL="0" indent="0">
              <a:buNone/>
            </a:pPr>
            <a:r>
              <a:rPr lang="en-US" sz="2400" dirty="0"/>
              <a:t>	Grants Specialist </a:t>
            </a:r>
          </a:p>
          <a:p>
            <a:pPr marL="0" indent="0">
              <a:buNone/>
            </a:pPr>
            <a:r>
              <a:rPr lang="en-US" sz="2400" dirty="0"/>
              <a:t>	(573) 526-0674 | </a:t>
            </a:r>
            <a:r>
              <a:rPr lang="en-US" sz="2400" u="sng" dirty="0">
                <a:hlinkClick r:id="rId3"/>
              </a:rPr>
              <a:t>elizabeth.tietsort@oa.mo.gov</a:t>
            </a:r>
            <a:r>
              <a:rPr lang="en-US" sz="2400" dirty="0"/>
              <a:t> </a:t>
            </a:r>
          </a:p>
          <a:p>
            <a:endParaRPr lang="en-US" sz="2400" dirty="0"/>
          </a:p>
          <a:p>
            <a:r>
              <a:rPr lang="en-US" sz="2400" dirty="0"/>
              <a:t>Amy Sielaff</a:t>
            </a:r>
          </a:p>
          <a:p>
            <a:pPr marL="0" indent="0">
              <a:buNone/>
            </a:pPr>
            <a:r>
              <a:rPr lang="en-US" sz="2400" dirty="0"/>
              <a:t>	Grants Supervisor - Home Visiting Program Director </a:t>
            </a:r>
          </a:p>
          <a:p>
            <a:pPr marL="0" indent="0">
              <a:buNone/>
            </a:pPr>
            <a:r>
              <a:rPr lang="en-US" sz="2400" dirty="0"/>
              <a:t>	(573) 526-6050 | </a:t>
            </a:r>
            <a:r>
              <a:rPr lang="en-US" sz="2400" u="sng" dirty="0">
                <a:hlinkClick r:id="rId4"/>
              </a:rPr>
              <a:t>amy.sielaff@oa.mo.gov</a:t>
            </a:r>
            <a:endParaRPr lang="en-US" sz="2400" dirty="0"/>
          </a:p>
        </p:txBody>
      </p:sp>
    </p:spTree>
    <p:extLst>
      <p:ext uri="{BB962C8B-B14F-4D97-AF65-F5344CB8AC3E}">
        <p14:creationId xmlns:p14="http://schemas.microsoft.com/office/powerpoint/2010/main" val="3604925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49D29A-BC2E-7339-FDF2-E1DCE4EFB9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E8ABA0-C6B7-5838-D88F-3BBFF4F36009}"/>
              </a:ext>
            </a:extLst>
          </p:cNvPr>
          <p:cNvSpPr>
            <a:spLocks noGrp="1"/>
          </p:cNvSpPr>
          <p:nvPr>
            <p:ph type="title"/>
          </p:nvPr>
        </p:nvSpPr>
        <p:spPr>
          <a:xfrm>
            <a:off x="710387" y="681037"/>
            <a:ext cx="4080879" cy="1788811"/>
          </a:xfrm>
        </p:spPr>
        <p:txBody>
          <a:bodyPr>
            <a:normAutofit/>
          </a:bodyPr>
          <a:lstStyle/>
          <a:p>
            <a:r>
              <a:rPr lang="en-US" sz="4000"/>
              <a:t>MIECHV Eligible Counties </a:t>
            </a:r>
            <a:endParaRPr lang="en-US" sz="4000" dirty="0"/>
          </a:p>
        </p:txBody>
      </p:sp>
      <p:sp>
        <p:nvSpPr>
          <p:cNvPr id="3" name="Content Placeholder 2">
            <a:extLst>
              <a:ext uri="{FF2B5EF4-FFF2-40B4-BE49-F238E27FC236}">
                <a16:creationId xmlns:a16="http://schemas.microsoft.com/office/drawing/2014/main" id="{733BC494-5CE4-CE34-5A9C-0D5553E0577D}"/>
              </a:ext>
            </a:extLst>
          </p:cNvPr>
          <p:cNvSpPr>
            <a:spLocks noGrp="1"/>
          </p:cNvSpPr>
          <p:nvPr>
            <p:ph idx="1"/>
          </p:nvPr>
        </p:nvSpPr>
        <p:spPr>
          <a:xfrm>
            <a:off x="710389" y="2226365"/>
            <a:ext cx="4080880" cy="3950597"/>
          </a:xfrm>
        </p:spPr>
        <p:txBody>
          <a:bodyPr>
            <a:normAutofit/>
          </a:bodyPr>
          <a:lstStyle/>
          <a:p>
            <a:pPr marL="0" indent="0">
              <a:buNone/>
            </a:pPr>
            <a:endParaRPr lang="en-US" sz="2400"/>
          </a:p>
          <a:p>
            <a:pPr marL="0" indent="0">
              <a:buNone/>
            </a:pPr>
            <a:r>
              <a:rPr lang="en-US" sz="2400"/>
              <a:t>Counties identified by the Missouri 2020 MIECHV Needs Assessment </a:t>
            </a:r>
          </a:p>
          <a:p>
            <a:pPr marL="0" indent="0">
              <a:buNone/>
            </a:pPr>
            <a:endParaRPr lang="en-US" sz="2000"/>
          </a:p>
          <a:p>
            <a:pPr marL="0" indent="0">
              <a:buNone/>
            </a:pPr>
            <a:r>
              <a:rPr lang="en-US" sz="2000"/>
              <a:t>*MIECHV is currently in 14 counties with 7 local implementing agencies. (Visit </a:t>
            </a:r>
            <a:r>
              <a:rPr lang="en-US" sz="2000">
                <a:hlinkClick r:id="rId3"/>
              </a:rPr>
              <a:t>https://ctf4kids.org/home-visiting-programs/miechv/</a:t>
            </a:r>
            <a:r>
              <a:rPr lang="en-US" sz="2000"/>
              <a:t> for more information)</a:t>
            </a:r>
          </a:p>
          <a:p>
            <a:pPr marL="0" indent="0">
              <a:buNone/>
            </a:pPr>
            <a:endParaRPr lang="en-US" sz="2000"/>
          </a:p>
          <a:p>
            <a:pPr marL="0" indent="0">
              <a:buNone/>
            </a:pPr>
            <a:endParaRPr lang="en-US" sz="2000"/>
          </a:p>
          <a:p>
            <a:pPr marL="0" indent="0">
              <a:buNone/>
            </a:pPr>
            <a:endParaRPr lang="en-US" sz="2000"/>
          </a:p>
          <a:p>
            <a:pPr marL="0" indent="0">
              <a:buNone/>
            </a:pPr>
            <a:endParaRPr lang="en-US" sz="2000"/>
          </a:p>
          <a:p>
            <a:pPr marL="0" indent="0">
              <a:buNone/>
            </a:pPr>
            <a:endParaRPr lang="en-US" sz="2000"/>
          </a:p>
          <a:p>
            <a:pPr marL="0" indent="0">
              <a:buNone/>
            </a:pPr>
            <a:endParaRPr lang="en-US" sz="2000"/>
          </a:p>
          <a:p>
            <a:pPr marL="0" indent="0">
              <a:buNone/>
            </a:pPr>
            <a:endParaRPr lang="en-US" sz="2000"/>
          </a:p>
          <a:p>
            <a:pPr marL="0" indent="0">
              <a:buNone/>
            </a:pPr>
            <a:endParaRPr lang="en-US" sz="2000" dirty="0"/>
          </a:p>
        </p:txBody>
      </p:sp>
      <p:pic>
        <p:nvPicPr>
          <p:cNvPr id="10" name="Picture 9">
            <a:extLst>
              <a:ext uri="{FF2B5EF4-FFF2-40B4-BE49-F238E27FC236}">
                <a16:creationId xmlns:a16="http://schemas.microsoft.com/office/drawing/2014/main" id="{32BC981D-3F13-331B-3450-A3FCF738B2DF}"/>
              </a:ext>
            </a:extLst>
          </p:cNvPr>
          <p:cNvPicPr>
            <a:picLocks noChangeAspect="1"/>
          </p:cNvPicPr>
          <p:nvPr/>
        </p:nvPicPr>
        <p:blipFill>
          <a:blip r:embed="rId4"/>
          <a:srcRect l="414" r="414"/>
          <a:stretch/>
        </p:blipFill>
        <p:spPr>
          <a:xfrm>
            <a:off x="5441735" y="804672"/>
            <a:ext cx="5934456" cy="5248656"/>
          </a:xfrm>
          <a:prstGeom prst="rect">
            <a:avLst/>
          </a:prstGeom>
          <a:effectLst/>
        </p:spPr>
      </p:pic>
    </p:spTree>
    <p:extLst>
      <p:ext uri="{BB962C8B-B14F-4D97-AF65-F5344CB8AC3E}">
        <p14:creationId xmlns:p14="http://schemas.microsoft.com/office/powerpoint/2010/main" val="1127393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5066" y="86609"/>
            <a:ext cx="4655806" cy="878748"/>
          </a:xfrm>
        </p:spPr>
        <p:txBody>
          <a:bodyPr anchor="b">
            <a:normAutofit/>
          </a:bodyPr>
          <a:lstStyle/>
          <a:p>
            <a:r>
              <a:rPr lang="en-US" sz="4000" dirty="0"/>
              <a:t>Purpose for Funding</a:t>
            </a:r>
          </a:p>
        </p:txBody>
      </p:sp>
      <p:sp>
        <p:nvSpPr>
          <p:cNvPr id="4" name="Content Placeholder 2">
            <a:extLst>
              <a:ext uri="{FF2B5EF4-FFF2-40B4-BE49-F238E27FC236}">
                <a16:creationId xmlns:a16="http://schemas.microsoft.com/office/drawing/2014/main" id="{14C15132-422F-DD7C-2535-E0FF338ECB1E}"/>
              </a:ext>
            </a:extLst>
          </p:cNvPr>
          <p:cNvSpPr>
            <a:spLocks noGrp="1"/>
          </p:cNvSpPr>
          <p:nvPr>
            <p:ph idx="1"/>
          </p:nvPr>
        </p:nvSpPr>
        <p:spPr>
          <a:xfrm>
            <a:off x="645066" y="1162594"/>
            <a:ext cx="5024214" cy="5169423"/>
          </a:xfrm>
        </p:spPr>
        <p:txBody>
          <a:bodyPr anchor="ctr">
            <a:noAutofit/>
          </a:bodyPr>
          <a:lstStyle/>
          <a:p>
            <a:r>
              <a:rPr lang="en-US" sz="2000" dirty="0"/>
              <a:t>To release $800,000 in Maternal, Infant and Early Childhood Home Visiting (MIECHV) funding to establish and/or expand evidence-based home visiting services within the counties of </a:t>
            </a:r>
            <a:r>
              <a:rPr lang="en-US" sz="2000" b="1" i="1" dirty="0"/>
              <a:t>Cass, Jackson, Scott and Washington </a:t>
            </a:r>
          </a:p>
          <a:p>
            <a:endParaRPr lang="en-US" sz="2000" b="1" i="1" dirty="0"/>
          </a:p>
          <a:p>
            <a:r>
              <a:rPr lang="en-US" sz="2000" dirty="0"/>
              <a:t>CTF will consider one or more 1-year contracts with no limit on what eligible applicants may request. Awarded grantees will be given the option to renew their contracts in FY28 for a total of three additional renewal periods based on performance and availability of funding. </a:t>
            </a:r>
            <a:endParaRPr lang="en-US" sz="2000" b="1" i="1" dirty="0"/>
          </a:p>
        </p:txBody>
      </p:sp>
      <p:pic>
        <p:nvPicPr>
          <p:cNvPr id="5" name="Picture 4">
            <a:extLst>
              <a:ext uri="{FF2B5EF4-FFF2-40B4-BE49-F238E27FC236}">
                <a16:creationId xmlns:a16="http://schemas.microsoft.com/office/drawing/2014/main" id="{D6A640A5-77F0-5B7A-A0BB-BC8B2EB880D5}"/>
              </a:ext>
            </a:extLst>
          </p:cNvPr>
          <p:cNvPicPr>
            <a:picLocks noChangeAspect="1"/>
          </p:cNvPicPr>
          <p:nvPr/>
        </p:nvPicPr>
        <p:blipFill>
          <a:blip r:embed="rId3"/>
          <a:stretch/>
        </p:blipFill>
        <p:spPr>
          <a:xfrm>
            <a:off x="5773783" y="843272"/>
            <a:ext cx="5841973" cy="5283208"/>
          </a:xfrm>
          <a:prstGeom prst="rect">
            <a:avLst/>
          </a:prstGeom>
        </p:spPr>
      </p:pic>
    </p:spTree>
    <p:extLst>
      <p:ext uri="{BB962C8B-B14F-4D97-AF65-F5344CB8AC3E}">
        <p14:creationId xmlns:p14="http://schemas.microsoft.com/office/powerpoint/2010/main" val="301807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80E3-8DCB-E6A9-1062-81F1A6374946}"/>
              </a:ext>
            </a:extLst>
          </p:cNvPr>
          <p:cNvSpPr>
            <a:spLocks noGrp="1"/>
          </p:cNvSpPr>
          <p:nvPr>
            <p:ph type="title"/>
          </p:nvPr>
        </p:nvSpPr>
        <p:spPr/>
        <p:txBody>
          <a:bodyPr>
            <a:normAutofit/>
          </a:bodyPr>
          <a:lstStyle/>
          <a:p>
            <a:r>
              <a:rPr lang="en-US" sz="4000" dirty="0"/>
              <a:t>MIECHV Legislative Requirements </a:t>
            </a:r>
          </a:p>
        </p:txBody>
      </p:sp>
      <p:sp>
        <p:nvSpPr>
          <p:cNvPr id="3" name="Content Placeholder 2">
            <a:extLst>
              <a:ext uri="{FF2B5EF4-FFF2-40B4-BE49-F238E27FC236}">
                <a16:creationId xmlns:a16="http://schemas.microsoft.com/office/drawing/2014/main" id="{596155EC-30E1-69A5-78CF-C540153C69F6}"/>
              </a:ext>
            </a:extLst>
          </p:cNvPr>
          <p:cNvSpPr>
            <a:spLocks noGrp="1"/>
          </p:cNvSpPr>
          <p:nvPr>
            <p:ph idx="1"/>
          </p:nvPr>
        </p:nvSpPr>
        <p:spPr>
          <a:xfrm>
            <a:off x="838200" y="1825625"/>
            <a:ext cx="10515600" cy="4667250"/>
          </a:xfrm>
        </p:spPr>
        <p:txBody>
          <a:bodyPr>
            <a:normAutofit fontScale="92500" lnSpcReduction="10000"/>
          </a:bodyPr>
          <a:lstStyle/>
          <a:p>
            <a:r>
              <a:rPr lang="en-US" dirty="0"/>
              <a:t>Improvements in prenatal, maternal, and newborn health, including improved pregnancy outcomes; </a:t>
            </a:r>
          </a:p>
          <a:p>
            <a:r>
              <a:rPr lang="en-US" dirty="0"/>
              <a:t>Improvements in child health and development, including the prevention of child injuries and maltreatment and improvements in cognitive, language, social-emotional, and physical development indicators; </a:t>
            </a:r>
          </a:p>
          <a:p>
            <a:r>
              <a:rPr lang="en-US" dirty="0"/>
              <a:t> Improvements in parenting skills; </a:t>
            </a:r>
          </a:p>
          <a:p>
            <a:r>
              <a:rPr lang="en-US" dirty="0"/>
              <a:t>Improvements in school readiness and child academic achievement; </a:t>
            </a:r>
          </a:p>
          <a:p>
            <a:r>
              <a:rPr lang="en-US" dirty="0"/>
              <a:t>Reductions in crime or domestic violence; </a:t>
            </a:r>
          </a:p>
          <a:p>
            <a:r>
              <a:rPr lang="en-US" dirty="0"/>
              <a:t>Improvements in family economic self-sufficiency; and </a:t>
            </a:r>
          </a:p>
          <a:p>
            <a:r>
              <a:rPr lang="en-US" dirty="0"/>
              <a:t>Improvements in the coordination of referrals for, and the provision of, other community resources and support for eligible families, consistent with child welfare agency training. </a:t>
            </a:r>
          </a:p>
          <a:p>
            <a:endParaRPr lang="en-US" dirty="0"/>
          </a:p>
        </p:txBody>
      </p:sp>
    </p:spTree>
    <p:extLst>
      <p:ext uri="{BB962C8B-B14F-4D97-AF65-F5344CB8AC3E}">
        <p14:creationId xmlns:p14="http://schemas.microsoft.com/office/powerpoint/2010/main" val="1006423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8638" y="386930"/>
            <a:ext cx="9236700" cy="911783"/>
          </a:xfrm>
        </p:spPr>
        <p:txBody>
          <a:bodyPr anchor="b">
            <a:normAutofit/>
          </a:bodyPr>
          <a:lstStyle/>
          <a:p>
            <a:r>
              <a:rPr lang="en-US" sz="4000" dirty="0"/>
              <a:t>Eligibility to Apply</a:t>
            </a:r>
          </a:p>
        </p:txBody>
      </p:sp>
      <p:sp>
        <p:nvSpPr>
          <p:cNvPr id="3" name="Content Placeholder 2"/>
          <p:cNvSpPr>
            <a:spLocks noGrp="1"/>
          </p:cNvSpPr>
          <p:nvPr>
            <p:ph idx="1"/>
          </p:nvPr>
        </p:nvSpPr>
        <p:spPr>
          <a:xfrm>
            <a:off x="793660" y="1828801"/>
            <a:ext cx="10143668" cy="4206240"/>
          </a:xfrm>
        </p:spPr>
        <p:txBody>
          <a:bodyPr anchor="ctr">
            <a:normAutofit/>
          </a:bodyPr>
          <a:lstStyle/>
          <a:p>
            <a:r>
              <a:rPr lang="en-US" sz="2600" dirty="0"/>
              <a:t>Must be an established and operational home visiting provider with experience providing early childhood home visiting services.</a:t>
            </a:r>
          </a:p>
          <a:p>
            <a:pPr lvl="0"/>
            <a:r>
              <a:rPr lang="en-US" sz="2600" dirty="0"/>
              <a:t>Utilizes a </a:t>
            </a:r>
            <a:r>
              <a:rPr lang="en-US" sz="2600" dirty="0" err="1"/>
              <a:t>HomVEE</a:t>
            </a:r>
            <a:r>
              <a:rPr lang="en-US" sz="2600" dirty="0"/>
              <a:t>, MIECHV-approved evidence-based home visiting model and can demonstrate fidelity to the model;</a:t>
            </a:r>
          </a:p>
          <a:p>
            <a:pPr lvl="0"/>
            <a:r>
              <a:rPr lang="en-US" sz="2600" dirty="0"/>
              <a:t>Delivers year-round services, with a minimum of 1-2 visits per month; </a:t>
            </a:r>
          </a:p>
          <a:p>
            <a:pPr lvl="0"/>
            <a:r>
              <a:rPr lang="en-US" sz="2600" dirty="0"/>
              <a:t>Ensure home visiting staff are trained in the model and topics required by the model;</a:t>
            </a:r>
          </a:p>
          <a:p>
            <a:pPr lvl="0"/>
            <a:r>
              <a:rPr lang="en-US" sz="2600" dirty="0"/>
              <a:t>Current MIECHV local implementing agencies are also eligible to apply. </a:t>
            </a:r>
          </a:p>
          <a:p>
            <a:pPr marL="0" indent="0">
              <a:buNone/>
            </a:pPr>
            <a:endParaRPr lang="en-US" sz="2400" dirty="0"/>
          </a:p>
        </p:txBody>
      </p:sp>
    </p:spTree>
    <p:extLst>
      <p:ext uri="{BB962C8B-B14F-4D97-AF65-F5344CB8AC3E}">
        <p14:creationId xmlns:p14="http://schemas.microsoft.com/office/powerpoint/2010/main" val="3843795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19E77-B4B8-EA50-CB84-F51BC4BC6A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DD5B55-74C3-FD46-A8AB-66EAD3D9BC70}"/>
              </a:ext>
            </a:extLst>
          </p:cNvPr>
          <p:cNvSpPr>
            <a:spLocks noGrp="1"/>
          </p:cNvSpPr>
          <p:nvPr>
            <p:ph type="title"/>
          </p:nvPr>
        </p:nvSpPr>
        <p:spPr/>
        <p:txBody>
          <a:bodyPr>
            <a:normAutofit/>
          </a:bodyPr>
          <a:lstStyle/>
          <a:p>
            <a:r>
              <a:rPr lang="en-US" sz="4000" dirty="0"/>
              <a:t>Eligibility to Apply – Cont.</a:t>
            </a:r>
          </a:p>
        </p:txBody>
      </p:sp>
      <p:sp>
        <p:nvSpPr>
          <p:cNvPr id="3" name="Content Placeholder 2">
            <a:extLst>
              <a:ext uri="{FF2B5EF4-FFF2-40B4-BE49-F238E27FC236}">
                <a16:creationId xmlns:a16="http://schemas.microsoft.com/office/drawing/2014/main" id="{C4D955BD-15DF-88DE-798A-FD9271323C3E}"/>
              </a:ext>
            </a:extLst>
          </p:cNvPr>
          <p:cNvSpPr>
            <a:spLocks noGrp="1"/>
          </p:cNvSpPr>
          <p:nvPr>
            <p:ph idx="1"/>
          </p:nvPr>
        </p:nvSpPr>
        <p:spPr>
          <a:xfrm>
            <a:off x="838200" y="1825624"/>
            <a:ext cx="10515600" cy="4760705"/>
          </a:xfrm>
        </p:spPr>
        <p:txBody>
          <a:bodyPr>
            <a:normAutofit lnSpcReduction="10000"/>
          </a:bodyPr>
          <a:lstStyle/>
          <a:p>
            <a:pPr lvl="0"/>
            <a:r>
              <a:rPr lang="en-US" sz="2600" dirty="0"/>
              <a:t>Be a CRIS Referral Partner </a:t>
            </a:r>
            <a:r>
              <a:rPr lang="en-US" sz="2600" i="1" dirty="0"/>
              <a:t>(Coordinated Referral &amp; Intake System) </a:t>
            </a:r>
            <a:r>
              <a:rPr lang="en-US" sz="2600" dirty="0"/>
              <a:t>through a regional Home Visiting Collective Impact (CI) site  &amp; communicate with CI site to learn more about community meetings and how to participate;</a:t>
            </a:r>
          </a:p>
          <a:p>
            <a:pPr lvl="0"/>
            <a:r>
              <a:rPr lang="en-US" sz="2600" dirty="0"/>
              <a:t>Participate in professional development training and quality improvement activities as required by CTF;</a:t>
            </a:r>
          </a:p>
          <a:p>
            <a:pPr lvl="0"/>
            <a:r>
              <a:rPr lang="en-US" sz="2600" dirty="0"/>
              <a:t>Participate fully in the MIECHV three-tiered continuous quality improvement (CQI) process;</a:t>
            </a:r>
          </a:p>
          <a:p>
            <a:pPr lvl="0"/>
            <a:r>
              <a:rPr lang="en-US" sz="2600" dirty="0"/>
              <a:t>Implement the MIECHV family satisfaction survey annually with enrolled clients;</a:t>
            </a:r>
          </a:p>
          <a:p>
            <a:pPr lvl="0"/>
            <a:r>
              <a:rPr lang="en-US" sz="2600" dirty="0"/>
              <a:t>Ensure services are provided in a manner that is sensitive to cultural, ethnic, religious, and diversity issues, including appropriateness of presentations provided by personnel and program materials;</a:t>
            </a:r>
          </a:p>
          <a:p>
            <a:endParaRPr lang="en-US" dirty="0"/>
          </a:p>
        </p:txBody>
      </p:sp>
    </p:spTree>
    <p:extLst>
      <p:ext uri="{BB962C8B-B14F-4D97-AF65-F5344CB8AC3E}">
        <p14:creationId xmlns:p14="http://schemas.microsoft.com/office/powerpoint/2010/main" val="2386649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B9C0E-8436-095E-649B-2C8127C1B698}"/>
              </a:ext>
            </a:extLst>
          </p:cNvPr>
          <p:cNvSpPr>
            <a:spLocks noGrp="1"/>
          </p:cNvSpPr>
          <p:nvPr>
            <p:ph type="title"/>
          </p:nvPr>
        </p:nvSpPr>
        <p:spPr>
          <a:xfrm>
            <a:off x="838200" y="365126"/>
            <a:ext cx="10515600" cy="907084"/>
          </a:xfrm>
        </p:spPr>
        <p:txBody>
          <a:bodyPr>
            <a:normAutofit/>
          </a:bodyPr>
          <a:lstStyle/>
          <a:p>
            <a:r>
              <a:rPr lang="en-US" sz="4000" dirty="0"/>
              <a:t>Eligibility to Apply – Cont.</a:t>
            </a:r>
          </a:p>
        </p:txBody>
      </p:sp>
      <p:sp>
        <p:nvSpPr>
          <p:cNvPr id="3" name="Content Placeholder 2">
            <a:extLst>
              <a:ext uri="{FF2B5EF4-FFF2-40B4-BE49-F238E27FC236}">
                <a16:creationId xmlns:a16="http://schemas.microsoft.com/office/drawing/2014/main" id="{BE51B1A6-0D00-6E87-F41A-B3F9AF1D28D0}"/>
              </a:ext>
            </a:extLst>
          </p:cNvPr>
          <p:cNvSpPr>
            <a:spLocks noGrp="1"/>
          </p:cNvSpPr>
          <p:nvPr>
            <p:ph idx="1"/>
          </p:nvPr>
        </p:nvSpPr>
        <p:spPr>
          <a:xfrm>
            <a:off x="838200" y="1537252"/>
            <a:ext cx="10515600" cy="5320748"/>
          </a:xfrm>
        </p:spPr>
        <p:txBody>
          <a:bodyPr>
            <a:normAutofit fontScale="55000" lnSpcReduction="20000"/>
          </a:bodyPr>
          <a:lstStyle/>
          <a:p>
            <a:pPr lvl="0"/>
            <a:r>
              <a:rPr lang="en-US" sz="4700" dirty="0"/>
              <a:t>Within 60 calendar days of contract issuance, ensure any new hires are onboarded or scheduled, begin marketing with potential home visiting referral partners and start recruiting families; </a:t>
            </a:r>
          </a:p>
          <a:p>
            <a:pPr lvl="0"/>
            <a:r>
              <a:rPr lang="en-US" sz="4700" dirty="0"/>
              <a:t>Within 180 calendar days of contract issuance, the contractor will provide home visiting services to families to be at or near full implementation caseload capacity based on the implemented home visiting model and best practice standards;</a:t>
            </a:r>
          </a:p>
          <a:p>
            <a:pPr lvl="0"/>
            <a:r>
              <a:rPr lang="en-US" sz="4700" dirty="0"/>
              <a:t>Coordinate services to ensure the complex and diverse needs of the identified at‐risk communities are being met and fulfill the grant requirements outlined in HRSA guidelines;</a:t>
            </a:r>
          </a:p>
          <a:p>
            <a:pPr lvl="0"/>
            <a:r>
              <a:rPr lang="en-US" sz="4700" dirty="0"/>
              <a:t>Implement program services with fidelity to the home visiting model and will adhere to policies, procedures, and data collection requirements set forth by CTF; and</a:t>
            </a:r>
          </a:p>
          <a:p>
            <a:r>
              <a:rPr lang="en-US" sz="4700" dirty="0"/>
              <a:t>Be trained in and utilize a CTF-approved </a:t>
            </a:r>
            <a:r>
              <a:rPr lang="en-US" sz="4700" dirty="0" err="1"/>
              <a:t>REDCap</a:t>
            </a:r>
            <a:r>
              <a:rPr lang="en-US" sz="4700" dirty="0"/>
              <a:t> database to record core data collection, including MIECHV performance measures, demographics and forms. </a:t>
            </a:r>
          </a:p>
          <a:p>
            <a:pPr marL="0" indent="0">
              <a:buNone/>
            </a:pPr>
            <a:endParaRPr lang="en-US" dirty="0"/>
          </a:p>
        </p:txBody>
      </p:sp>
    </p:spTree>
    <p:extLst>
      <p:ext uri="{BB962C8B-B14F-4D97-AF65-F5344CB8AC3E}">
        <p14:creationId xmlns:p14="http://schemas.microsoft.com/office/powerpoint/2010/main" val="822923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1839" y="516836"/>
            <a:ext cx="7838821" cy="924153"/>
          </a:xfrm>
        </p:spPr>
        <p:txBody>
          <a:bodyPr anchor="t">
            <a:normAutofit/>
          </a:bodyPr>
          <a:lstStyle/>
          <a:p>
            <a:r>
              <a:rPr lang="en-US" sz="4000" dirty="0"/>
              <a:t>Family Participation Requirements </a:t>
            </a:r>
          </a:p>
        </p:txBody>
      </p:sp>
      <p:sp>
        <p:nvSpPr>
          <p:cNvPr id="3" name="Content Placeholder 2"/>
          <p:cNvSpPr>
            <a:spLocks noGrp="1"/>
          </p:cNvSpPr>
          <p:nvPr>
            <p:ph idx="1"/>
          </p:nvPr>
        </p:nvSpPr>
        <p:spPr>
          <a:xfrm>
            <a:off x="761839" y="1683026"/>
            <a:ext cx="7136457" cy="4770783"/>
          </a:xfrm>
        </p:spPr>
        <p:txBody>
          <a:bodyPr>
            <a:normAutofit lnSpcReduction="10000"/>
          </a:bodyPr>
          <a:lstStyle/>
          <a:p>
            <a:r>
              <a:rPr lang="en-US" sz="2600" dirty="0"/>
              <a:t>Legislative requirements define eligible families for MIECHV services as: </a:t>
            </a:r>
          </a:p>
          <a:p>
            <a:pPr marL="0" indent="0">
              <a:buNone/>
            </a:pPr>
            <a:endParaRPr lang="en-US" sz="2400" dirty="0"/>
          </a:p>
          <a:p>
            <a:pPr lvl="1"/>
            <a:r>
              <a:rPr lang="en-US" sz="2600" dirty="0"/>
              <a:t> A woman who is pregnant and the father of the child, if the father is available; or </a:t>
            </a:r>
          </a:p>
          <a:p>
            <a:pPr marL="457200" lvl="1" indent="0">
              <a:buNone/>
            </a:pPr>
            <a:endParaRPr lang="en-US" sz="2600" dirty="0"/>
          </a:p>
          <a:p>
            <a:pPr lvl="1"/>
            <a:r>
              <a:rPr lang="en-US" sz="2600" dirty="0"/>
              <a:t> A parent or primary caregiver (PCG) of a child, including grandparents or other relatives of the child, and foster parents, who are serving as the child’s PCG from birth to kindergarten entry, and including a noncustodial parent who has an ongoing relationship with, and at times provides physical care for the child. </a:t>
            </a:r>
          </a:p>
          <a:p>
            <a:pPr marL="0" indent="0">
              <a:buNone/>
            </a:pPr>
            <a:endParaRPr lang="en-US" sz="1600" dirty="0"/>
          </a:p>
        </p:txBody>
      </p:sp>
      <p:pic>
        <p:nvPicPr>
          <p:cNvPr id="38" name="Picture 37" descr="A hand of two adults and a kid on top of each other">
            <a:extLst>
              <a:ext uri="{FF2B5EF4-FFF2-40B4-BE49-F238E27FC236}">
                <a16:creationId xmlns:a16="http://schemas.microsoft.com/office/drawing/2014/main" id="{7F61BEAD-F202-9967-981E-DFAF15CBA849}"/>
              </a:ext>
            </a:extLst>
          </p:cNvPr>
          <p:cNvPicPr>
            <a:picLocks noChangeAspect="1"/>
          </p:cNvPicPr>
          <p:nvPr/>
        </p:nvPicPr>
        <p:blipFill>
          <a:blip r:embed="rId3"/>
          <a:srcRect l="21315" r="14469" b="2"/>
          <a:stretch>
            <a:fillRect/>
          </a:stretch>
        </p:blipFill>
        <p:spPr>
          <a:xfrm>
            <a:off x="8163339" y="2226365"/>
            <a:ext cx="3819542" cy="3190646"/>
          </a:xfrm>
          <a:prstGeom prst="rect">
            <a:avLst/>
          </a:prstGeom>
        </p:spPr>
      </p:pic>
    </p:spTree>
    <p:extLst>
      <p:ext uri="{BB962C8B-B14F-4D97-AF65-F5344CB8AC3E}">
        <p14:creationId xmlns:p14="http://schemas.microsoft.com/office/powerpoint/2010/main" val="480248663"/>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1133</TotalTime>
  <Words>4092</Words>
  <Application>Microsoft Office PowerPoint</Application>
  <PresentationFormat>Widescreen</PresentationFormat>
  <Paragraphs>225</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Wingdings</vt:lpstr>
      <vt:lpstr>Office 2013 - 2022 Theme</vt:lpstr>
      <vt:lpstr>MIECHV Expansion Informational Meeting</vt:lpstr>
      <vt:lpstr>What is MIECHV? </vt:lpstr>
      <vt:lpstr>MIECHV Eligible Counties </vt:lpstr>
      <vt:lpstr>Purpose for Funding</vt:lpstr>
      <vt:lpstr>MIECHV Legislative Requirements </vt:lpstr>
      <vt:lpstr>Eligibility to Apply</vt:lpstr>
      <vt:lpstr>Eligibility to Apply – Cont.</vt:lpstr>
      <vt:lpstr>Eligibility to Apply – Cont.</vt:lpstr>
      <vt:lpstr>Family Participation Requirements </vt:lpstr>
      <vt:lpstr>Family Participation Requirements </vt:lpstr>
      <vt:lpstr>Family Participation Requirements </vt:lpstr>
      <vt:lpstr>Use of Funds </vt:lpstr>
      <vt:lpstr>Award and Grant Requirements</vt:lpstr>
      <vt:lpstr>Award and Grant Requirements</vt:lpstr>
      <vt:lpstr>Award and Grant Requirements</vt:lpstr>
      <vt:lpstr>Award and Grant Requirements – Data Collection</vt:lpstr>
      <vt:lpstr>PowerPoint Presentation</vt:lpstr>
      <vt:lpstr>MIECHV Performance Measures </vt:lpstr>
      <vt:lpstr>Application Process</vt:lpstr>
      <vt:lpstr>Award Notifications  </vt:lpstr>
      <vt:lpstr>Contact </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FY24 Home Visiting Pre-Bid Meeting</dc:title>
  <dc:creator>Goins, Tara</dc:creator>
  <cp:lastModifiedBy>Tietsort, Elizabeth</cp:lastModifiedBy>
  <cp:revision>57</cp:revision>
  <dcterms:created xsi:type="dcterms:W3CDTF">2023-03-14T18:12:08Z</dcterms:created>
  <dcterms:modified xsi:type="dcterms:W3CDTF">2026-04-17T12:36:18Z</dcterms:modified>
</cp:coreProperties>
</file>